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6" r:id="rId5"/>
    <p:sldId id="1636" r:id="rId6"/>
    <p:sldId id="258" r:id="rId7"/>
    <p:sldId id="1552" r:id="rId8"/>
    <p:sldId id="1587" r:id="rId9"/>
    <p:sldId id="1588" r:id="rId10"/>
    <p:sldId id="1604" r:id="rId11"/>
    <p:sldId id="1605" r:id="rId12"/>
    <p:sldId id="306" r:id="rId13"/>
    <p:sldId id="477" r:id="rId14"/>
    <p:sldId id="1577" r:id="rId15"/>
    <p:sldId id="1606" r:id="rId16"/>
    <p:sldId id="469" r:id="rId17"/>
    <p:sldId id="475" r:id="rId18"/>
    <p:sldId id="1607" r:id="rId19"/>
    <p:sldId id="1615" r:id="rId20"/>
    <p:sldId id="505" r:id="rId21"/>
    <p:sldId id="1550" r:id="rId22"/>
    <p:sldId id="490" r:id="rId23"/>
    <p:sldId id="1603" r:id="rId24"/>
    <p:sldId id="1597" r:id="rId25"/>
    <p:sldId id="1600" r:id="rId26"/>
    <p:sldId id="1616" r:id="rId27"/>
    <p:sldId id="1622" r:id="rId28"/>
    <p:sldId id="1623" r:id="rId29"/>
    <p:sldId id="1624" r:id="rId30"/>
    <p:sldId id="1610" r:id="rId31"/>
    <p:sldId id="518" r:id="rId32"/>
    <p:sldId id="516" r:id="rId33"/>
    <p:sldId id="500" r:id="rId34"/>
    <p:sldId id="1611" r:id="rId35"/>
    <p:sldId id="1560" r:id="rId36"/>
    <p:sldId id="1566" r:id="rId37"/>
    <p:sldId id="260" r:id="rId38"/>
    <p:sldId id="1582" r:id="rId39"/>
    <p:sldId id="1612" r:id="rId40"/>
    <p:sldId id="1564" r:id="rId41"/>
    <p:sldId id="1561" r:id="rId42"/>
    <p:sldId id="1567" r:id="rId43"/>
    <p:sldId id="521" r:id="rId44"/>
    <p:sldId id="1569" r:id="rId45"/>
    <p:sldId id="1581" r:id="rId46"/>
    <p:sldId id="49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FA400C-D314-AD1D-29A8-3FC288C50F87}" name="Jude Robinson" initials="JR" userId="S::Jude.Robinson@ukhsa.gov.uk::3a1466d9-f21c-4a99-961a-c6895ac63d23" providerId="AD"/>
  <p188:author id="{E6D660DE-4CEC-B191-3108-1A260D4080A6}" name="Sally Nyinza" initials="SN" userId="S::sally.nyinza@ukhsa.gov.uk::5a5f09b9-82eb-4e97-a6a8-ec02af89d6d4" providerId="AD"/>
  <p188:author id="{4A333DFE-0C46-A02C-F30B-616BBF900875}" name="Rita Ochili" initials="" userId="S::Rita.Ochili@ukhsa.gov.uk::60f86412-4ec0-4d16-8d6d-f37938fce2c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C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D356B-680F-4A39-8C58-0BD00D7170B3}" v="1" dt="2025-11-06T12:18:40.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86691" autoAdjust="0"/>
  </p:normalViewPr>
  <p:slideViewPr>
    <p:cSldViewPr snapToGrid="0">
      <p:cViewPr varScale="1">
        <p:scale>
          <a:sx n="97" d="100"/>
          <a:sy n="97" d="100"/>
        </p:scale>
        <p:origin x="11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ta Ochili" userId="60f86412-4ec0-4d16-8d6d-f37938fce2c1" providerId="ADAL" clId="{AB3D356B-680F-4A39-8C58-0BD00D7170B3}"/>
    <pc:docChg chg="undo custSel delSld modSld">
      <pc:chgData name="Rita Ochili" userId="60f86412-4ec0-4d16-8d6d-f37938fce2c1" providerId="ADAL" clId="{AB3D356B-680F-4A39-8C58-0BD00D7170B3}" dt="2025-11-06T12:25:34.162" v="27" actId="5793"/>
      <pc:docMkLst>
        <pc:docMk/>
      </pc:docMkLst>
      <pc:sldChg chg="del">
        <pc:chgData name="Rita Ochili" userId="60f86412-4ec0-4d16-8d6d-f37938fce2c1" providerId="ADAL" clId="{AB3D356B-680F-4A39-8C58-0BD00D7170B3}" dt="2025-11-06T12:18:48.353" v="14" actId="2696"/>
        <pc:sldMkLst>
          <pc:docMk/>
          <pc:sldMk cId="2227704065" sldId="257"/>
        </pc:sldMkLst>
      </pc:sldChg>
      <pc:sldChg chg="modSp del mod">
        <pc:chgData name="Rita Ochili" userId="60f86412-4ec0-4d16-8d6d-f37938fce2c1" providerId="ADAL" clId="{AB3D356B-680F-4A39-8C58-0BD00D7170B3}" dt="2025-11-06T12:23:37.242" v="21" actId="1076"/>
        <pc:sldMkLst>
          <pc:docMk/>
          <pc:sldMk cId="1366726536" sldId="498"/>
        </pc:sldMkLst>
        <pc:spChg chg="mod">
          <ac:chgData name="Rita Ochili" userId="60f86412-4ec0-4d16-8d6d-f37938fce2c1" providerId="ADAL" clId="{AB3D356B-680F-4A39-8C58-0BD00D7170B3}" dt="2025-11-06T12:23:37.242" v="21" actId="1076"/>
          <ac:spMkLst>
            <pc:docMk/>
            <pc:sldMk cId="1366726536" sldId="498"/>
            <ac:spMk id="3" creationId="{3556AB00-5B2C-4E9D-B71E-80DBDBAC1455}"/>
          </ac:spMkLst>
        </pc:spChg>
      </pc:sldChg>
      <pc:sldChg chg="del">
        <pc:chgData name="Rita Ochili" userId="60f86412-4ec0-4d16-8d6d-f37938fce2c1" providerId="ADAL" clId="{AB3D356B-680F-4A39-8C58-0BD00D7170B3}" dt="2025-11-06T12:18:16.404" v="11" actId="2696"/>
        <pc:sldMkLst>
          <pc:docMk/>
          <pc:sldMk cId="282392523" sldId="499"/>
        </pc:sldMkLst>
      </pc:sldChg>
      <pc:sldChg chg="del">
        <pc:chgData name="Rita Ochili" userId="60f86412-4ec0-4d16-8d6d-f37938fce2c1" providerId="ADAL" clId="{AB3D356B-680F-4A39-8C58-0BD00D7170B3}" dt="2025-11-06T12:18:24.802" v="13" actId="2696"/>
        <pc:sldMkLst>
          <pc:docMk/>
          <pc:sldMk cId="3496216305" sldId="517"/>
        </pc:sldMkLst>
      </pc:sldChg>
      <pc:sldChg chg="modSp mod">
        <pc:chgData name="Rita Ochili" userId="60f86412-4ec0-4d16-8d6d-f37938fce2c1" providerId="ADAL" clId="{AB3D356B-680F-4A39-8C58-0BD00D7170B3}" dt="2025-11-06T12:25:34.162" v="27" actId="5793"/>
        <pc:sldMkLst>
          <pc:docMk/>
          <pc:sldMk cId="893461074" sldId="1564"/>
        </pc:sldMkLst>
        <pc:spChg chg="mod">
          <ac:chgData name="Rita Ochili" userId="60f86412-4ec0-4d16-8d6d-f37938fce2c1" providerId="ADAL" clId="{AB3D356B-680F-4A39-8C58-0BD00D7170B3}" dt="2025-11-06T12:25:34.162" v="27" actId="5793"/>
          <ac:spMkLst>
            <pc:docMk/>
            <pc:sldMk cId="893461074" sldId="1564"/>
            <ac:spMk id="3" creationId="{8D70D657-3324-4067-8BA6-CA3367709FB2}"/>
          </ac:spMkLst>
        </pc:spChg>
      </pc:sldChg>
      <pc:sldChg chg="modSp mod">
        <pc:chgData name="Rita Ochili" userId="60f86412-4ec0-4d16-8d6d-f37938fce2c1" providerId="ADAL" clId="{AB3D356B-680F-4A39-8C58-0BD00D7170B3}" dt="2025-11-06T12:24:48.682" v="23" actId="14100"/>
        <pc:sldMkLst>
          <pc:docMk/>
          <pc:sldMk cId="898738680" sldId="1581"/>
        </pc:sldMkLst>
        <pc:picChg chg="mod">
          <ac:chgData name="Rita Ochili" userId="60f86412-4ec0-4d16-8d6d-f37938fce2c1" providerId="ADAL" clId="{AB3D356B-680F-4A39-8C58-0BD00D7170B3}" dt="2025-11-06T12:24:48.682" v="23" actId="14100"/>
          <ac:picMkLst>
            <pc:docMk/>
            <pc:sldMk cId="898738680" sldId="1581"/>
            <ac:picMk id="9" creationId="{B35409E1-7F19-A0E7-998E-4100BD213A37}"/>
          </ac:picMkLst>
        </pc:picChg>
      </pc:sldChg>
      <pc:sldChg chg="delSp mod">
        <pc:chgData name="Rita Ochili" userId="60f86412-4ec0-4d16-8d6d-f37938fce2c1" providerId="ADAL" clId="{AB3D356B-680F-4A39-8C58-0BD00D7170B3}" dt="2025-11-06T12:19:18.508" v="16" actId="21"/>
        <pc:sldMkLst>
          <pc:docMk/>
          <pc:sldMk cId="240058666" sldId="1606"/>
        </pc:sldMkLst>
        <pc:spChg chg="del">
          <ac:chgData name="Rita Ochili" userId="60f86412-4ec0-4d16-8d6d-f37938fce2c1" providerId="ADAL" clId="{AB3D356B-680F-4A39-8C58-0BD00D7170B3}" dt="2025-11-06T12:19:15.399" v="15" actId="21"/>
          <ac:spMkLst>
            <pc:docMk/>
            <pc:sldMk cId="240058666" sldId="1606"/>
            <ac:spMk id="9" creationId="{0558CAD2-69AA-D3E6-526E-47EBF0CD5AED}"/>
          </ac:spMkLst>
        </pc:spChg>
        <pc:spChg chg="del">
          <ac:chgData name="Rita Ochili" userId="60f86412-4ec0-4d16-8d6d-f37938fce2c1" providerId="ADAL" clId="{AB3D356B-680F-4A39-8C58-0BD00D7170B3}" dt="2025-11-06T12:19:18.508" v="16" actId="21"/>
          <ac:spMkLst>
            <pc:docMk/>
            <pc:sldMk cId="240058666" sldId="1606"/>
            <ac:spMk id="10" creationId="{2A0D8500-9FC3-769E-568D-DA8A7372A4CF}"/>
          </ac:spMkLst>
        </pc:spChg>
      </pc:sldChg>
      <pc:sldChg chg="delSp modSp mod">
        <pc:chgData name="Rita Ochili" userId="60f86412-4ec0-4d16-8d6d-f37938fce2c1" providerId="ADAL" clId="{AB3D356B-680F-4A39-8C58-0BD00D7170B3}" dt="2025-11-06T12:19:40.388" v="18" actId="1076"/>
        <pc:sldMkLst>
          <pc:docMk/>
          <pc:sldMk cId="1772624614" sldId="1607"/>
        </pc:sldMkLst>
        <pc:spChg chg="del">
          <ac:chgData name="Rita Ochili" userId="60f86412-4ec0-4d16-8d6d-f37938fce2c1" providerId="ADAL" clId="{AB3D356B-680F-4A39-8C58-0BD00D7170B3}" dt="2025-11-06T12:19:34.023" v="17" actId="21"/>
          <ac:spMkLst>
            <pc:docMk/>
            <pc:sldMk cId="1772624614" sldId="1607"/>
            <ac:spMk id="8" creationId="{EB8D0B9C-2E5F-507E-6E93-DA5E30F87DD8}"/>
          </ac:spMkLst>
        </pc:spChg>
        <pc:picChg chg="mod">
          <ac:chgData name="Rita Ochili" userId="60f86412-4ec0-4d16-8d6d-f37938fce2c1" providerId="ADAL" clId="{AB3D356B-680F-4A39-8C58-0BD00D7170B3}" dt="2025-11-06T12:19:40.388" v="18" actId="1076"/>
          <ac:picMkLst>
            <pc:docMk/>
            <pc:sldMk cId="1772624614" sldId="1607"/>
            <ac:picMk id="12" creationId="{41B220A3-ADF7-112E-4845-158B9C2A6726}"/>
          </ac:picMkLst>
        </pc:picChg>
      </pc:sldChg>
      <pc:sldChg chg="del">
        <pc:chgData name="Rita Ochili" userId="60f86412-4ec0-4d16-8d6d-f37938fce2c1" providerId="ADAL" clId="{AB3D356B-680F-4A39-8C58-0BD00D7170B3}" dt="2025-11-06T12:17:45.645" v="0" actId="2696"/>
        <pc:sldMkLst>
          <pc:docMk/>
          <pc:sldMk cId="1258911663" sldId="1625"/>
        </pc:sldMkLst>
      </pc:sldChg>
      <pc:sldChg chg="del">
        <pc:chgData name="Rita Ochili" userId="60f86412-4ec0-4d16-8d6d-f37938fce2c1" providerId="ADAL" clId="{AB3D356B-680F-4A39-8C58-0BD00D7170B3}" dt="2025-11-06T12:17:48.800" v="1" actId="2696"/>
        <pc:sldMkLst>
          <pc:docMk/>
          <pc:sldMk cId="2152899402" sldId="1626"/>
        </pc:sldMkLst>
      </pc:sldChg>
      <pc:sldChg chg="del">
        <pc:chgData name="Rita Ochili" userId="60f86412-4ec0-4d16-8d6d-f37938fce2c1" providerId="ADAL" clId="{AB3D356B-680F-4A39-8C58-0BD00D7170B3}" dt="2025-11-06T12:17:53.681" v="2" actId="2696"/>
        <pc:sldMkLst>
          <pc:docMk/>
          <pc:sldMk cId="1457296979" sldId="1627"/>
        </pc:sldMkLst>
      </pc:sldChg>
      <pc:sldChg chg="del">
        <pc:chgData name="Rita Ochili" userId="60f86412-4ec0-4d16-8d6d-f37938fce2c1" providerId="ADAL" clId="{AB3D356B-680F-4A39-8C58-0BD00D7170B3}" dt="2025-11-06T12:17:55.645" v="3" actId="2696"/>
        <pc:sldMkLst>
          <pc:docMk/>
          <pc:sldMk cId="857406512" sldId="1628"/>
        </pc:sldMkLst>
      </pc:sldChg>
      <pc:sldChg chg="del">
        <pc:chgData name="Rita Ochili" userId="60f86412-4ec0-4d16-8d6d-f37938fce2c1" providerId="ADAL" clId="{AB3D356B-680F-4A39-8C58-0BD00D7170B3}" dt="2025-11-06T12:17:58.437" v="4" actId="2696"/>
        <pc:sldMkLst>
          <pc:docMk/>
          <pc:sldMk cId="3336517854" sldId="1629"/>
        </pc:sldMkLst>
      </pc:sldChg>
      <pc:sldChg chg="del">
        <pc:chgData name="Rita Ochili" userId="60f86412-4ec0-4d16-8d6d-f37938fce2c1" providerId="ADAL" clId="{AB3D356B-680F-4A39-8C58-0BD00D7170B3}" dt="2025-11-06T12:18:00.922" v="5" actId="2696"/>
        <pc:sldMkLst>
          <pc:docMk/>
          <pc:sldMk cId="3918011387" sldId="1630"/>
        </pc:sldMkLst>
      </pc:sldChg>
      <pc:sldChg chg="del">
        <pc:chgData name="Rita Ochili" userId="60f86412-4ec0-4d16-8d6d-f37938fce2c1" providerId="ADAL" clId="{AB3D356B-680F-4A39-8C58-0BD00D7170B3}" dt="2025-11-06T12:18:03.255" v="6" actId="2696"/>
        <pc:sldMkLst>
          <pc:docMk/>
          <pc:sldMk cId="1974085439" sldId="1631"/>
        </pc:sldMkLst>
      </pc:sldChg>
      <pc:sldChg chg="del">
        <pc:chgData name="Rita Ochili" userId="60f86412-4ec0-4d16-8d6d-f37938fce2c1" providerId="ADAL" clId="{AB3D356B-680F-4A39-8C58-0BD00D7170B3}" dt="2025-11-06T12:18:05.545" v="7" actId="2696"/>
        <pc:sldMkLst>
          <pc:docMk/>
          <pc:sldMk cId="537391589" sldId="1632"/>
        </pc:sldMkLst>
      </pc:sldChg>
      <pc:sldChg chg="del">
        <pc:chgData name="Rita Ochili" userId="60f86412-4ec0-4d16-8d6d-f37938fce2c1" providerId="ADAL" clId="{AB3D356B-680F-4A39-8C58-0BD00D7170B3}" dt="2025-11-06T12:18:08.750" v="8" actId="2696"/>
        <pc:sldMkLst>
          <pc:docMk/>
          <pc:sldMk cId="483429181" sldId="1633"/>
        </pc:sldMkLst>
      </pc:sldChg>
      <pc:sldChg chg="del">
        <pc:chgData name="Rita Ochili" userId="60f86412-4ec0-4d16-8d6d-f37938fce2c1" providerId="ADAL" clId="{AB3D356B-680F-4A39-8C58-0BD00D7170B3}" dt="2025-11-06T12:18:11.247" v="9" actId="2696"/>
        <pc:sldMkLst>
          <pc:docMk/>
          <pc:sldMk cId="932302906" sldId="1634"/>
        </pc:sldMkLst>
      </pc:sldChg>
      <pc:sldChg chg="del">
        <pc:chgData name="Rita Ochili" userId="60f86412-4ec0-4d16-8d6d-f37938fce2c1" providerId="ADAL" clId="{AB3D356B-680F-4A39-8C58-0BD00D7170B3}" dt="2025-11-06T12:18:13.815" v="10" actId="2696"/>
        <pc:sldMkLst>
          <pc:docMk/>
          <pc:sldMk cId="1271058984" sldId="1635"/>
        </pc:sldMkLst>
      </pc:sldChg>
    </pc:docChg>
  </pc:docChgLst>
</pc:chgInfo>
</file>

<file path=ppt/diagrams/_rels/data2.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D80B40-710E-4B66-A0B8-99BBB6CBB57D}"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GB"/>
        </a:p>
      </dgm:t>
    </dgm:pt>
    <dgm:pt modelId="{AA2921F2-A7C0-44D8-9D6D-CC31EB862A3D}">
      <dgm:prSet phldrT="[Text]"/>
      <dgm:spPr/>
      <dgm:t>
        <a:bodyPr/>
        <a:lstStyle/>
        <a:p>
          <a:r>
            <a:rPr lang="en-GB" b="1"/>
            <a:t>Direct Contact</a:t>
          </a:r>
        </a:p>
      </dgm:t>
    </dgm:pt>
    <dgm:pt modelId="{0880075E-AE99-4E50-AE0C-7B90A175848A}" type="parTrans" cxnId="{41AB8DFB-BE5D-437D-B987-C7EDEBBB57CA}">
      <dgm:prSet/>
      <dgm:spPr/>
      <dgm:t>
        <a:bodyPr/>
        <a:lstStyle/>
        <a:p>
          <a:endParaRPr lang="en-GB"/>
        </a:p>
      </dgm:t>
    </dgm:pt>
    <dgm:pt modelId="{BC18A744-B789-4A88-8E09-567964A0451B}" type="sibTrans" cxnId="{41AB8DFB-BE5D-437D-B987-C7EDEBBB57CA}">
      <dgm:prSet/>
      <dgm:spPr/>
      <dgm:t>
        <a:bodyPr/>
        <a:lstStyle/>
        <a:p>
          <a:endParaRPr lang="en-GB"/>
        </a:p>
      </dgm:t>
    </dgm:pt>
    <dgm:pt modelId="{D542AAD4-3404-4301-B2F3-4CFD57D14408}">
      <dgm:prSet phldrT="[Text]"/>
      <dgm:spPr/>
      <dgm:t>
        <a:bodyPr/>
        <a:lstStyle/>
        <a:p>
          <a:r>
            <a:rPr lang="en-US" b="0" i="0">
              <a:solidFill>
                <a:srgbClr val="0B0C0C"/>
              </a:solidFill>
              <a:effectLst/>
              <a:latin typeface="+mn-lt"/>
            </a:rPr>
            <a:t>From the infected area/person to another person’s body </a:t>
          </a:r>
          <a:endParaRPr lang="en-GB"/>
        </a:p>
      </dgm:t>
    </dgm:pt>
    <dgm:pt modelId="{37166171-9574-4A22-9750-1F4085C10F43}" type="parTrans" cxnId="{3471BF47-F227-469E-8C48-099B85689F6F}">
      <dgm:prSet/>
      <dgm:spPr/>
      <dgm:t>
        <a:bodyPr/>
        <a:lstStyle/>
        <a:p>
          <a:endParaRPr lang="en-GB"/>
        </a:p>
      </dgm:t>
    </dgm:pt>
    <dgm:pt modelId="{CCDACF33-A422-4408-A4DA-0D9EC9F086B4}" type="sibTrans" cxnId="{3471BF47-F227-469E-8C48-099B85689F6F}">
      <dgm:prSet/>
      <dgm:spPr/>
      <dgm:t>
        <a:bodyPr/>
        <a:lstStyle/>
        <a:p>
          <a:endParaRPr lang="en-GB"/>
        </a:p>
      </dgm:t>
    </dgm:pt>
    <dgm:pt modelId="{59322B50-8B46-41FD-B2B1-3CC40B6B2D8A}">
      <dgm:prSet phldrT="[Text]"/>
      <dgm:spPr/>
      <dgm:t>
        <a:bodyPr/>
        <a:lstStyle/>
        <a:p>
          <a:r>
            <a:rPr lang="en-GB" b="1"/>
            <a:t>Through the air (aerosol)</a:t>
          </a:r>
        </a:p>
      </dgm:t>
    </dgm:pt>
    <dgm:pt modelId="{A2C505D5-9301-42F2-925F-6E574CD1A103}" type="parTrans" cxnId="{67C9C23D-19E2-45F1-9443-00A518FBDEB7}">
      <dgm:prSet/>
      <dgm:spPr/>
      <dgm:t>
        <a:bodyPr/>
        <a:lstStyle/>
        <a:p>
          <a:endParaRPr lang="en-GB"/>
        </a:p>
      </dgm:t>
    </dgm:pt>
    <dgm:pt modelId="{FB7D825D-78C4-4D2F-8E09-8C048022EA71}" type="sibTrans" cxnId="{67C9C23D-19E2-45F1-9443-00A518FBDEB7}">
      <dgm:prSet/>
      <dgm:spPr/>
      <dgm:t>
        <a:bodyPr/>
        <a:lstStyle/>
        <a:p>
          <a:endParaRPr lang="en-GB"/>
        </a:p>
      </dgm:t>
    </dgm:pt>
    <dgm:pt modelId="{B9DE6565-B703-4527-8BCC-6AC16CB7BCA6}">
      <dgm:prSet phldrT="[Text]"/>
      <dgm:spPr/>
      <dgm:t>
        <a:bodyPr/>
        <a:lstStyle/>
        <a:p>
          <a:r>
            <a:rPr lang="en-GB" b="1" dirty="0"/>
            <a:t>Faecal-oral</a:t>
          </a:r>
        </a:p>
      </dgm:t>
    </dgm:pt>
    <dgm:pt modelId="{2F98F4B0-23A6-48C5-90B9-E9065395AE06}" type="parTrans" cxnId="{2158D2B5-384A-416D-B50F-02370797BB11}">
      <dgm:prSet/>
      <dgm:spPr/>
      <dgm:t>
        <a:bodyPr/>
        <a:lstStyle/>
        <a:p>
          <a:endParaRPr lang="en-GB"/>
        </a:p>
      </dgm:t>
    </dgm:pt>
    <dgm:pt modelId="{6385157B-8A27-4680-8AA6-01DB3EF09B0D}" type="sibTrans" cxnId="{2158D2B5-384A-416D-B50F-02370797BB11}">
      <dgm:prSet/>
      <dgm:spPr/>
      <dgm:t>
        <a:bodyPr/>
        <a:lstStyle/>
        <a:p>
          <a:endParaRPr lang="en-GB"/>
        </a:p>
      </dgm:t>
    </dgm:pt>
    <dgm:pt modelId="{54DFE158-D090-40E4-A097-A15E789AE63E}">
      <dgm:prSet phldrT="[Text]"/>
      <dgm:spPr/>
      <dgm:t>
        <a:bodyPr/>
        <a:lstStyle/>
        <a:p>
          <a:r>
            <a:rPr lang="en-US">
              <a:latin typeface="+mn-lt"/>
            </a:rPr>
            <a:t>Gastro-intestinal infections can spread from person to person</a:t>
          </a:r>
          <a:endParaRPr lang="en-GB"/>
        </a:p>
      </dgm:t>
    </dgm:pt>
    <dgm:pt modelId="{A724FDA3-1C23-49C5-9EC6-4E270FEC76BA}" type="parTrans" cxnId="{95D87D25-1BFE-434B-BF11-5E52DF272E66}">
      <dgm:prSet/>
      <dgm:spPr/>
      <dgm:t>
        <a:bodyPr/>
        <a:lstStyle/>
        <a:p>
          <a:endParaRPr lang="en-GB"/>
        </a:p>
      </dgm:t>
    </dgm:pt>
    <dgm:pt modelId="{F45558FA-CC3D-4EA1-BF9D-3143AC3B2307}" type="sibTrans" cxnId="{95D87D25-1BFE-434B-BF11-5E52DF272E66}">
      <dgm:prSet/>
      <dgm:spPr/>
      <dgm:t>
        <a:bodyPr/>
        <a:lstStyle/>
        <a:p>
          <a:endParaRPr lang="en-GB"/>
        </a:p>
      </dgm:t>
    </dgm:pt>
    <dgm:pt modelId="{8DEF3292-F13B-4D42-B2BA-1E609F90967F}">
      <dgm:prSet phldrT="[Text]"/>
      <dgm:spPr/>
      <dgm:t>
        <a:bodyPr/>
        <a:lstStyle/>
        <a:p>
          <a:r>
            <a:rPr lang="en-US" b="0" i="0" dirty="0">
              <a:solidFill>
                <a:srgbClr val="0B0C0C"/>
              </a:solidFill>
              <a:effectLst/>
              <a:latin typeface="+mn-lt"/>
            </a:rPr>
            <a:t>Usually via hands or via contact with a contaminated surface. </a:t>
          </a:r>
          <a:endParaRPr lang="en-GB" dirty="0"/>
        </a:p>
      </dgm:t>
    </dgm:pt>
    <dgm:pt modelId="{62FFD31F-ECB7-4FD4-944C-88A79C8E2112}" type="parTrans" cxnId="{4566F2AE-76B4-45C2-92C8-873A497BCB5D}">
      <dgm:prSet/>
      <dgm:spPr/>
      <dgm:t>
        <a:bodyPr/>
        <a:lstStyle/>
        <a:p>
          <a:endParaRPr lang="en-GB"/>
        </a:p>
      </dgm:t>
    </dgm:pt>
    <dgm:pt modelId="{42210552-FA16-4233-8636-1A4135877968}" type="sibTrans" cxnId="{4566F2AE-76B4-45C2-92C8-873A497BCB5D}">
      <dgm:prSet/>
      <dgm:spPr/>
      <dgm:t>
        <a:bodyPr/>
        <a:lstStyle/>
        <a:p>
          <a:endParaRPr lang="en-GB"/>
        </a:p>
      </dgm:t>
    </dgm:pt>
    <dgm:pt modelId="{EAFFF783-9BB0-413E-A493-A19D8A501DD4}">
      <dgm:prSet phldrT="[Text]"/>
      <dgm:spPr/>
      <dgm:t>
        <a:bodyPr/>
        <a:lstStyle/>
        <a:p>
          <a:r>
            <a:rPr lang="en-US" b="0" i="0">
              <a:solidFill>
                <a:srgbClr val="0B0C0C"/>
              </a:solidFill>
              <a:effectLst/>
              <a:latin typeface="+mn-lt"/>
            </a:rPr>
            <a:t>This is the most common way an infection can spread</a:t>
          </a:r>
          <a:endParaRPr lang="en-GB"/>
        </a:p>
      </dgm:t>
    </dgm:pt>
    <dgm:pt modelId="{84A20266-40B7-4C2D-AD84-918972D14F33}" type="parTrans" cxnId="{F5F26FCC-C83B-4BC4-9876-173F4FD70360}">
      <dgm:prSet/>
      <dgm:spPr/>
      <dgm:t>
        <a:bodyPr/>
        <a:lstStyle/>
        <a:p>
          <a:endParaRPr lang="en-GB"/>
        </a:p>
      </dgm:t>
    </dgm:pt>
    <dgm:pt modelId="{3029D0AB-7A98-40B3-9A36-1ADF1D5BE320}" type="sibTrans" cxnId="{F5F26FCC-C83B-4BC4-9876-173F4FD70360}">
      <dgm:prSet/>
      <dgm:spPr/>
      <dgm:t>
        <a:bodyPr/>
        <a:lstStyle/>
        <a:p>
          <a:endParaRPr lang="en-GB"/>
        </a:p>
      </dgm:t>
    </dgm:pt>
    <dgm:pt modelId="{6824D526-EE36-4874-A7D6-DF70A28AE9F6}">
      <dgm:prSet phldrT="[Text]"/>
      <dgm:spPr/>
      <dgm:t>
        <a:bodyPr/>
        <a:lstStyle/>
        <a:p>
          <a:r>
            <a:rPr lang="en-US" b="0" i="0">
              <a:solidFill>
                <a:srgbClr val="0B0C0C"/>
              </a:solidFill>
              <a:effectLst/>
              <a:latin typeface="+mn-lt"/>
            </a:rPr>
            <a:t>Examples include scabies, headlice, ringworm and impetigo.</a:t>
          </a:r>
          <a:endParaRPr lang="en-GB"/>
        </a:p>
      </dgm:t>
    </dgm:pt>
    <dgm:pt modelId="{55653C09-B736-4553-BC05-CCA8CAF3507D}" type="parTrans" cxnId="{51A01EB7-BBE9-476B-899A-D59536C43ABB}">
      <dgm:prSet/>
      <dgm:spPr/>
      <dgm:t>
        <a:bodyPr/>
        <a:lstStyle/>
        <a:p>
          <a:endParaRPr lang="en-GB"/>
        </a:p>
      </dgm:t>
    </dgm:pt>
    <dgm:pt modelId="{09B90B24-DB19-48E4-AB39-0F1D5C0AB1D4}" type="sibTrans" cxnId="{51A01EB7-BBE9-476B-899A-D59536C43ABB}">
      <dgm:prSet/>
      <dgm:spPr/>
      <dgm:t>
        <a:bodyPr/>
        <a:lstStyle/>
        <a:p>
          <a:endParaRPr lang="en-GB"/>
        </a:p>
      </dgm:t>
    </dgm:pt>
    <dgm:pt modelId="{67A7E705-272D-480A-9A10-A2C68FD088CF}">
      <dgm:prSet/>
      <dgm:spPr/>
      <dgm:t>
        <a:bodyPr/>
        <a:lstStyle/>
        <a:p>
          <a:r>
            <a:rPr lang="en-US" b="0" i="0" dirty="0">
              <a:solidFill>
                <a:srgbClr val="0B0C0C"/>
              </a:solidFill>
              <a:effectLst/>
              <a:latin typeface="+mn-lt"/>
            </a:rPr>
            <a:t>Aerosols can contaminate hands, cups, toys, or other items and spread to those who may use or touch them.</a:t>
          </a:r>
        </a:p>
      </dgm:t>
    </dgm:pt>
    <dgm:pt modelId="{700A6ABE-0AE8-4CEC-9563-979BEFD71617}" type="parTrans" cxnId="{355562F8-F989-426B-9F7D-92EEC23971FC}">
      <dgm:prSet/>
      <dgm:spPr/>
      <dgm:t>
        <a:bodyPr/>
        <a:lstStyle/>
        <a:p>
          <a:endParaRPr lang="en-GB"/>
        </a:p>
      </dgm:t>
    </dgm:pt>
    <dgm:pt modelId="{F53ACCC0-B005-4FD1-8FE9-90EF903EED3C}" type="sibTrans" cxnId="{355562F8-F989-426B-9F7D-92EEC23971FC}">
      <dgm:prSet/>
      <dgm:spPr/>
      <dgm:t>
        <a:bodyPr/>
        <a:lstStyle/>
        <a:p>
          <a:endParaRPr lang="en-GB"/>
        </a:p>
      </dgm:t>
    </dgm:pt>
    <dgm:pt modelId="{0C9FA272-61B8-42E4-99C6-D5D4ADA4157F}">
      <dgm:prSet/>
      <dgm:spPr/>
      <dgm:t>
        <a:bodyPr/>
        <a:lstStyle/>
        <a:p>
          <a:r>
            <a:rPr lang="en-US" b="0" i="0">
              <a:solidFill>
                <a:srgbClr val="0B0C0C"/>
              </a:solidFill>
              <a:effectLst/>
              <a:latin typeface="+mn-lt"/>
            </a:rPr>
            <a:t>Examples include common cold, COVID-19, influenza, and whooping cough.</a:t>
          </a:r>
          <a:endParaRPr lang="en-GB">
            <a:latin typeface="+mn-lt"/>
          </a:endParaRPr>
        </a:p>
      </dgm:t>
    </dgm:pt>
    <dgm:pt modelId="{385C79A6-0731-4E37-BC67-FE826D78B4D6}" type="parTrans" cxnId="{A2BAB163-467A-49CC-B6FF-9E93929E22DC}">
      <dgm:prSet/>
      <dgm:spPr/>
      <dgm:t>
        <a:bodyPr/>
        <a:lstStyle/>
        <a:p>
          <a:endParaRPr lang="en-GB"/>
        </a:p>
      </dgm:t>
    </dgm:pt>
    <dgm:pt modelId="{58841F6A-09DD-4BF2-BABA-D947F123F1E2}" type="sibTrans" cxnId="{A2BAB163-467A-49CC-B6FF-9E93929E22DC}">
      <dgm:prSet/>
      <dgm:spPr/>
      <dgm:t>
        <a:bodyPr/>
        <a:lstStyle/>
        <a:p>
          <a:endParaRPr lang="en-GB"/>
        </a:p>
      </dgm:t>
    </dgm:pt>
    <dgm:pt modelId="{DDACF87C-6823-46A3-A6AE-DDC2A53B0810}">
      <dgm:prSet phldrT="[Text]"/>
      <dgm:spPr/>
      <dgm:t>
        <a:bodyPr/>
        <a:lstStyle/>
        <a:p>
          <a:r>
            <a:rPr lang="en-US" b="0" i="0">
              <a:solidFill>
                <a:srgbClr val="0B0C0C"/>
              </a:solidFill>
              <a:effectLst/>
              <a:latin typeface="+mn-lt"/>
            </a:rPr>
            <a:t>From the infected person to another person</a:t>
          </a:r>
          <a:endParaRPr lang="en-GB"/>
        </a:p>
      </dgm:t>
    </dgm:pt>
    <dgm:pt modelId="{D655A326-5E93-433C-92EB-1716883F6223}" type="parTrans" cxnId="{871E22EC-739A-46EE-BED9-C3A796BEC35A}">
      <dgm:prSet/>
      <dgm:spPr/>
      <dgm:t>
        <a:bodyPr/>
        <a:lstStyle/>
        <a:p>
          <a:endParaRPr lang="en-GB"/>
        </a:p>
      </dgm:t>
    </dgm:pt>
    <dgm:pt modelId="{F31E62FD-D0F2-4DB6-B188-061AA4A6CA0D}" type="sibTrans" cxnId="{871E22EC-739A-46EE-BED9-C3A796BEC35A}">
      <dgm:prSet/>
      <dgm:spPr/>
      <dgm:t>
        <a:bodyPr/>
        <a:lstStyle/>
        <a:p>
          <a:endParaRPr lang="en-GB"/>
        </a:p>
      </dgm:t>
    </dgm:pt>
    <dgm:pt modelId="{A821B420-E855-4E12-A75C-51100B1449DB}">
      <dgm:prSet phldrT="[Text]"/>
      <dgm:spPr/>
      <dgm:t>
        <a:bodyPr/>
        <a:lstStyle/>
        <a:p>
          <a:r>
            <a:rPr lang="en-US" b="0" i="0">
              <a:solidFill>
                <a:srgbClr val="0B0C0C"/>
              </a:solidFill>
              <a:effectLst/>
              <a:latin typeface="+mn-lt"/>
            </a:rPr>
            <a:t>Can spread without necessarily having close contact  </a:t>
          </a:r>
          <a:endParaRPr lang="en-GB"/>
        </a:p>
      </dgm:t>
    </dgm:pt>
    <dgm:pt modelId="{B7519713-0D61-4C2A-B8C7-EF39CD83F8E7}" type="parTrans" cxnId="{E0F144DC-E036-4019-8411-DB9C96898701}">
      <dgm:prSet/>
      <dgm:spPr/>
      <dgm:t>
        <a:bodyPr/>
        <a:lstStyle/>
        <a:p>
          <a:endParaRPr lang="en-GB"/>
        </a:p>
      </dgm:t>
    </dgm:pt>
    <dgm:pt modelId="{CBF5FD14-AA4C-4A52-ACD5-F4548DDDECE6}" type="sibTrans" cxnId="{E0F144DC-E036-4019-8411-DB9C96898701}">
      <dgm:prSet/>
      <dgm:spPr/>
      <dgm:t>
        <a:bodyPr/>
        <a:lstStyle/>
        <a:p>
          <a:endParaRPr lang="en-GB"/>
        </a:p>
      </dgm:t>
    </dgm:pt>
    <dgm:pt modelId="{AA94879A-AD8D-44C4-801C-4B4B844268A4}">
      <dgm:prSet/>
      <dgm:spPr/>
      <dgm:t>
        <a:bodyPr/>
        <a:lstStyle/>
        <a:p>
          <a:r>
            <a:rPr lang="en-US">
              <a:latin typeface="+mn-lt"/>
            </a:rPr>
            <a:t>Examples include norovirus and E.coli </a:t>
          </a:r>
        </a:p>
      </dgm:t>
    </dgm:pt>
    <dgm:pt modelId="{FF85E08D-5FFB-4172-956C-D5865B950AC7}" type="parTrans" cxnId="{AE65C5F6-9985-46ED-AFD3-120A8CD9049B}">
      <dgm:prSet/>
      <dgm:spPr/>
      <dgm:t>
        <a:bodyPr/>
        <a:lstStyle/>
        <a:p>
          <a:endParaRPr lang="en-GB"/>
        </a:p>
      </dgm:t>
    </dgm:pt>
    <dgm:pt modelId="{04068823-BB72-4467-84D0-F1E3995FE1B8}" type="sibTrans" cxnId="{AE65C5F6-9985-46ED-AFD3-120A8CD9049B}">
      <dgm:prSet/>
      <dgm:spPr/>
      <dgm:t>
        <a:bodyPr/>
        <a:lstStyle/>
        <a:p>
          <a:endParaRPr lang="en-GB"/>
        </a:p>
      </dgm:t>
    </dgm:pt>
    <dgm:pt modelId="{45CDEF4D-08F2-496F-80C5-AAE0718B9BFC}">
      <dgm:prSet phldrT="[Text]"/>
      <dgm:spPr/>
      <dgm:t>
        <a:bodyPr/>
        <a:lstStyle/>
        <a:p>
          <a:r>
            <a:rPr lang="en-US" dirty="0">
              <a:latin typeface="+mn-lt"/>
            </a:rPr>
            <a:t>When infected </a:t>
          </a:r>
          <a:r>
            <a:rPr lang="en-US" dirty="0" err="1">
              <a:latin typeface="+mn-lt"/>
            </a:rPr>
            <a:t>faeces</a:t>
          </a:r>
          <a:r>
            <a:rPr lang="en-US" dirty="0">
              <a:latin typeface="+mn-lt"/>
            </a:rPr>
            <a:t> (poo) or vomit are transferred to the mouth either directly or from contaminated food, water, or objects such as toys, door handles or toilet flush handles. </a:t>
          </a:r>
          <a:endParaRPr lang="en-GB" dirty="0"/>
        </a:p>
      </dgm:t>
    </dgm:pt>
    <dgm:pt modelId="{82738595-EB76-4232-96FA-222F3C710CCD}" type="parTrans" cxnId="{892CC895-5586-412D-AF4C-BB1ABA201322}">
      <dgm:prSet/>
      <dgm:spPr/>
      <dgm:t>
        <a:bodyPr/>
        <a:lstStyle/>
        <a:p>
          <a:endParaRPr lang="en-GB"/>
        </a:p>
      </dgm:t>
    </dgm:pt>
    <dgm:pt modelId="{85233527-B45E-44DF-813E-EA8DF635102B}" type="sibTrans" cxnId="{892CC895-5586-412D-AF4C-BB1ABA201322}">
      <dgm:prSet/>
      <dgm:spPr/>
      <dgm:t>
        <a:bodyPr/>
        <a:lstStyle/>
        <a:p>
          <a:endParaRPr lang="en-GB"/>
        </a:p>
      </dgm:t>
    </dgm:pt>
    <dgm:pt modelId="{6535FE14-8AC0-433D-BFC3-79AF1C700EE3}">
      <dgm:prSet phldrT="[Text]"/>
      <dgm:spPr/>
      <dgm:t>
        <a:bodyPr/>
        <a:lstStyle/>
        <a:p>
          <a:r>
            <a:rPr lang="en-US" b="0" i="0" dirty="0">
              <a:solidFill>
                <a:srgbClr val="0B0C0C"/>
              </a:solidFill>
              <a:effectLst/>
              <a:latin typeface="+mn-lt"/>
            </a:rPr>
            <a:t>Usually via sneezing, coughing, singing, and talking</a:t>
          </a:r>
          <a:endParaRPr lang="en-GB" dirty="0"/>
        </a:p>
      </dgm:t>
    </dgm:pt>
    <dgm:pt modelId="{3FF16EEF-7EBF-4461-B747-2F4755FA2A03}" type="parTrans" cxnId="{19EDD522-564C-4636-9061-2A2E0EB9CFA6}">
      <dgm:prSet/>
      <dgm:spPr/>
      <dgm:t>
        <a:bodyPr/>
        <a:lstStyle/>
        <a:p>
          <a:endParaRPr lang="en-GB"/>
        </a:p>
      </dgm:t>
    </dgm:pt>
    <dgm:pt modelId="{305EB1DF-8D7A-49E4-8B79-4AD77932B62A}" type="sibTrans" cxnId="{19EDD522-564C-4636-9061-2A2E0EB9CFA6}">
      <dgm:prSet/>
      <dgm:spPr/>
      <dgm:t>
        <a:bodyPr/>
        <a:lstStyle/>
        <a:p>
          <a:endParaRPr lang="en-GB"/>
        </a:p>
      </dgm:t>
    </dgm:pt>
    <dgm:pt modelId="{35DD1B75-5CCB-4A6C-BE31-EE8FBF72C88D}">
      <dgm:prSet phldrT="[Text]"/>
      <dgm:spPr/>
      <dgm:t>
        <a:bodyPr/>
        <a:lstStyle/>
        <a:p>
          <a:endParaRPr lang="en-GB"/>
        </a:p>
      </dgm:t>
    </dgm:pt>
    <dgm:pt modelId="{3D4571CF-5725-4A5A-B826-1944BA0AA1C0}" type="parTrans" cxnId="{E2310B75-0040-4D50-A3C1-899A5255FA50}">
      <dgm:prSet/>
      <dgm:spPr/>
      <dgm:t>
        <a:bodyPr/>
        <a:lstStyle/>
        <a:p>
          <a:endParaRPr lang="en-GB"/>
        </a:p>
      </dgm:t>
    </dgm:pt>
    <dgm:pt modelId="{ABC398CE-91F1-4C13-B093-320F95A93D74}" type="sibTrans" cxnId="{E2310B75-0040-4D50-A3C1-899A5255FA50}">
      <dgm:prSet/>
      <dgm:spPr/>
      <dgm:t>
        <a:bodyPr/>
        <a:lstStyle/>
        <a:p>
          <a:endParaRPr lang="en-GB"/>
        </a:p>
      </dgm:t>
    </dgm:pt>
    <dgm:pt modelId="{4A26A921-C8CC-4983-A4CD-55E8FB58022E}">
      <dgm:prSet phldrT="[Text]"/>
      <dgm:spPr/>
      <dgm:t>
        <a:bodyPr/>
        <a:lstStyle/>
        <a:p>
          <a:endParaRPr lang="en-GB"/>
        </a:p>
      </dgm:t>
    </dgm:pt>
    <dgm:pt modelId="{0EB6C5CF-F490-4499-8386-C4284DE5B524}" type="parTrans" cxnId="{1FD854CB-8FC6-4C9E-83FB-53846BAA4B6B}">
      <dgm:prSet/>
      <dgm:spPr/>
      <dgm:t>
        <a:bodyPr/>
        <a:lstStyle/>
        <a:p>
          <a:endParaRPr lang="en-GB"/>
        </a:p>
      </dgm:t>
    </dgm:pt>
    <dgm:pt modelId="{72C62714-4392-4902-B98C-5D74AD9E0EC5}" type="sibTrans" cxnId="{1FD854CB-8FC6-4C9E-83FB-53846BAA4B6B}">
      <dgm:prSet/>
      <dgm:spPr/>
      <dgm:t>
        <a:bodyPr/>
        <a:lstStyle/>
        <a:p>
          <a:endParaRPr lang="en-GB"/>
        </a:p>
      </dgm:t>
    </dgm:pt>
    <dgm:pt modelId="{46529457-BEC8-428D-961C-F6FB048BFC8F}">
      <dgm:prSet phldrT="[Text]"/>
      <dgm:spPr/>
      <dgm:t>
        <a:bodyPr/>
        <a:lstStyle/>
        <a:p>
          <a:endParaRPr lang="en-GB" dirty="0"/>
        </a:p>
      </dgm:t>
    </dgm:pt>
    <dgm:pt modelId="{FFA93910-6D12-4602-B055-837174AD34BC}" type="parTrans" cxnId="{E7A1C236-C203-4796-AC73-E3B23F20B510}">
      <dgm:prSet/>
      <dgm:spPr/>
      <dgm:t>
        <a:bodyPr/>
        <a:lstStyle/>
        <a:p>
          <a:endParaRPr lang="en-GB"/>
        </a:p>
      </dgm:t>
    </dgm:pt>
    <dgm:pt modelId="{DA0C8E78-9B4A-4829-A0E9-84243FC394D7}" type="sibTrans" cxnId="{E7A1C236-C203-4796-AC73-E3B23F20B510}">
      <dgm:prSet/>
      <dgm:spPr/>
      <dgm:t>
        <a:bodyPr/>
        <a:lstStyle/>
        <a:p>
          <a:endParaRPr lang="en-GB"/>
        </a:p>
      </dgm:t>
    </dgm:pt>
    <dgm:pt modelId="{F5657139-91A1-45C5-9C48-361DD3020B5B}">
      <dgm:prSet phldrT="[Text]"/>
      <dgm:spPr/>
      <dgm:t>
        <a:bodyPr/>
        <a:lstStyle/>
        <a:p>
          <a:endParaRPr lang="en-GB"/>
        </a:p>
      </dgm:t>
    </dgm:pt>
    <dgm:pt modelId="{029D34C8-38D7-45D5-A7E5-14165FAAA4E4}" type="parTrans" cxnId="{6CE41DBB-44EF-4C0E-BEF4-6284A8B136C4}">
      <dgm:prSet/>
      <dgm:spPr/>
      <dgm:t>
        <a:bodyPr/>
        <a:lstStyle/>
        <a:p>
          <a:endParaRPr lang="en-GB"/>
        </a:p>
      </dgm:t>
    </dgm:pt>
    <dgm:pt modelId="{C5BEEEB4-EE65-4D2D-A1DD-AC0AD87903FF}" type="sibTrans" cxnId="{6CE41DBB-44EF-4C0E-BEF4-6284A8B136C4}">
      <dgm:prSet/>
      <dgm:spPr/>
      <dgm:t>
        <a:bodyPr/>
        <a:lstStyle/>
        <a:p>
          <a:endParaRPr lang="en-GB"/>
        </a:p>
      </dgm:t>
    </dgm:pt>
    <dgm:pt modelId="{7D2F477C-656B-494F-90F0-FF7063B086FC}">
      <dgm:prSet phldrT="[Text]"/>
      <dgm:spPr/>
      <dgm:t>
        <a:bodyPr/>
        <a:lstStyle/>
        <a:p>
          <a:endParaRPr lang="en-GB"/>
        </a:p>
      </dgm:t>
    </dgm:pt>
    <dgm:pt modelId="{CA5E9EF2-EFD2-4E64-BC6F-7FA170FA3B0B}" type="parTrans" cxnId="{C3B297EB-FC18-4578-BE8D-A9C247693D23}">
      <dgm:prSet/>
      <dgm:spPr/>
      <dgm:t>
        <a:bodyPr/>
        <a:lstStyle/>
        <a:p>
          <a:endParaRPr lang="en-GB"/>
        </a:p>
      </dgm:t>
    </dgm:pt>
    <dgm:pt modelId="{BFB33457-418D-4AF7-AD62-E6161709C0D0}" type="sibTrans" cxnId="{C3B297EB-FC18-4578-BE8D-A9C247693D23}">
      <dgm:prSet/>
      <dgm:spPr/>
      <dgm:t>
        <a:bodyPr/>
        <a:lstStyle/>
        <a:p>
          <a:endParaRPr lang="en-GB"/>
        </a:p>
      </dgm:t>
    </dgm:pt>
    <dgm:pt modelId="{513A5917-8994-41FA-964D-C0FAB8FD9628}" type="pres">
      <dgm:prSet presAssocID="{8FD80B40-710E-4B66-A0B8-99BBB6CBB57D}" presName="Name0" presStyleCnt="0">
        <dgm:presLayoutVars>
          <dgm:dir/>
          <dgm:animLvl val="lvl"/>
          <dgm:resizeHandles val="exact"/>
        </dgm:presLayoutVars>
      </dgm:prSet>
      <dgm:spPr/>
    </dgm:pt>
    <dgm:pt modelId="{6E14CC57-D7E9-47B3-80CB-A2280071C6FC}" type="pres">
      <dgm:prSet presAssocID="{AA2921F2-A7C0-44D8-9D6D-CC31EB862A3D}" presName="composite" presStyleCnt="0"/>
      <dgm:spPr/>
    </dgm:pt>
    <dgm:pt modelId="{E0D6AD10-D4AE-441E-8515-06048785C537}" type="pres">
      <dgm:prSet presAssocID="{AA2921F2-A7C0-44D8-9D6D-CC31EB862A3D}" presName="parTx" presStyleLbl="alignNode1" presStyleIdx="0" presStyleCnt="3">
        <dgm:presLayoutVars>
          <dgm:chMax val="0"/>
          <dgm:chPref val="0"/>
          <dgm:bulletEnabled val="1"/>
        </dgm:presLayoutVars>
      </dgm:prSet>
      <dgm:spPr/>
    </dgm:pt>
    <dgm:pt modelId="{DE8FE50B-FB6E-47E1-9165-006F1E5A507D}" type="pres">
      <dgm:prSet presAssocID="{AA2921F2-A7C0-44D8-9D6D-CC31EB862A3D}" presName="desTx" presStyleLbl="alignAccFollowNode1" presStyleIdx="0" presStyleCnt="3">
        <dgm:presLayoutVars>
          <dgm:bulletEnabled val="1"/>
        </dgm:presLayoutVars>
      </dgm:prSet>
      <dgm:spPr/>
    </dgm:pt>
    <dgm:pt modelId="{093A7A5D-85F7-40C5-9400-E8846CCDBA2A}" type="pres">
      <dgm:prSet presAssocID="{BC18A744-B789-4A88-8E09-567964A0451B}" presName="space" presStyleCnt="0"/>
      <dgm:spPr/>
    </dgm:pt>
    <dgm:pt modelId="{45FCAF6D-5BC6-47CF-95B3-7068E88AE4F6}" type="pres">
      <dgm:prSet presAssocID="{59322B50-8B46-41FD-B2B1-3CC40B6B2D8A}" presName="composite" presStyleCnt="0"/>
      <dgm:spPr/>
    </dgm:pt>
    <dgm:pt modelId="{33595A60-66DB-4741-A8F3-141B6DD05C82}" type="pres">
      <dgm:prSet presAssocID="{59322B50-8B46-41FD-B2B1-3CC40B6B2D8A}" presName="parTx" presStyleLbl="alignNode1" presStyleIdx="1" presStyleCnt="3">
        <dgm:presLayoutVars>
          <dgm:chMax val="0"/>
          <dgm:chPref val="0"/>
          <dgm:bulletEnabled val="1"/>
        </dgm:presLayoutVars>
      </dgm:prSet>
      <dgm:spPr/>
    </dgm:pt>
    <dgm:pt modelId="{3D66F821-D697-470A-853B-941AED464788}" type="pres">
      <dgm:prSet presAssocID="{59322B50-8B46-41FD-B2B1-3CC40B6B2D8A}" presName="desTx" presStyleLbl="alignAccFollowNode1" presStyleIdx="1" presStyleCnt="3">
        <dgm:presLayoutVars>
          <dgm:bulletEnabled val="1"/>
        </dgm:presLayoutVars>
      </dgm:prSet>
      <dgm:spPr/>
    </dgm:pt>
    <dgm:pt modelId="{9078AC03-CDCA-40F8-8614-FF7D91AB6DD6}" type="pres">
      <dgm:prSet presAssocID="{FB7D825D-78C4-4D2F-8E09-8C048022EA71}" presName="space" presStyleCnt="0"/>
      <dgm:spPr/>
    </dgm:pt>
    <dgm:pt modelId="{5BC9B8BB-12EF-41D6-B287-458DF1FC035A}" type="pres">
      <dgm:prSet presAssocID="{B9DE6565-B703-4527-8BCC-6AC16CB7BCA6}" presName="composite" presStyleCnt="0"/>
      <dgm:spPr/>
    </dgm:pt>
    <dgm:pt modelId="{3FC64D72-CE24-4025-956C-3DDAD5FE42A8}" type="pres">
      <dgm:prSet presAssocID="{B9DE6565-B703-4527-8BCC-6AC16CB7BCA6}" presName="parTx" presStyleLbl="alignNode1" presStyleIdx="2" presStyleCnt="3">
        <dgm:presLayoutVars>
          <dgm:chMax val="0"/>
          <dgm:chPref val="0"/>
          <dgm:bulletEnabled val="1"/>
        </dgm:presLayoutVars>
      </dgm:prSet>
      <dgm:spPr/>
    </dgm:pt>
    <dgm:pt modelId="{56B70D94-6BC8-46D0-9D41-D36E7D980188}" type="pres">
      <dgm:prSet presAssocID="{B9DE6565-B703-4527-8BCC-6AC16CB7BCA6}" presName="desTx" presStyleLbl="alignAccFollowNode1" presStyleIdx="2" presStyleCnt="3">
        <dgm:presLayoutVars>
          <dgm:bulletEnabled val="1"/>
        </dgm:presLayoutVars>
      </dgm:prSet>
      <dgm:spPr/>
    </dgm:pt>
  </dgm:ptLst>
  <dgm:cxnLst>
    <dgm:cxn modelId="{1478680F-DBC7-4D70-B385-15DFB7F1787D}" type="presOf" srcId="{D542AAD4-3404-4301-B2F3-4CFD57D14408}" destId="{DE8FE50B-FB6E-47E1-9165-006F1E5A507D}" srcOrd="0" destOrd="0" presId="urn:microsoft.com/office/officeart/2005/8/layout/hList1"/>
    <dgm:cxn modelId="{AF7F5319-26E5-4415-82E6-49161C9471E4}" type="presOf" srcId="{35DD1B75-5CCB-4A6C-BE31-EE8FBF72C88D}" destId="{DE8FE50B-FB6E-47E1-9165-006F1E5A507D}" srcOrd="0" destOrd="1" presId="urn:microsoft.com/office/officeart/2005/8/layout/hList1"/>
    <dgm:cxn modelId="{A4C79719-4C8E-434D-89A5-18A7F9AAAEE7}" type="presOf" srcId="{6824D526-EE36-4874-A7D6-DF70A28AE9F6}" destId="{DE8FE50B-FB6E-47E1-9165-006F1E5A507D}" srcOrd="0" destOrd="6" presId="urn:microsoft.com/office/officeart/2005/8/layout/hList1"/>
    <dgm:cxn modelId="{19EDD522-564C-4636-9061-2A2E0EB9CFA6}" srcId="{59322B50-8B46-41FD-B2B1-3CC40B6B2D8A}" destId="{6535FE14-8AC0-433D-BFC3-79AF1C700EE3}" srcOrd="1" destOrd="0" parTransId="{3FF16EEF-7EBF-4461-B747-2F4755FA2A03}" sibTransId="{305EB1DF-8D7A-49E4-8B79-4AD77932B62A}"/>
    <dgm:cxn modelId="{95D87D25-1BFE-434B-BF11-5E52DF272E66}" srcId="{B9DE6565-B703-4527-8BCC-6AC16CB7BCA6}" destId="{54DFE158-D090-40E4-A097-A15E789AE63E}" srcOrd="0" destOrd="0" parTransId="{A724FDA3-1C23-49C5-9EC6-4E270FEC76BA}" sibTransId="{F45558FA-CC3D-4EA1-BF9D-3143AC3B2307}"/>
    <dgm:cxn modelId="{720FE033-BC2B-401A-A782-8790406B08E4}" type="presOf" srcId="{0C9FA272-61B8-42E4-99C6-D5D4ADA4157F}" destId="{3D66F821-D697-470A-853B-941AED464788}" srcOrd="0" destOrd="4" presId="urn:microsoft.com/office/officeart/2005/8/layout/hList1"/>
    <dgm:cxn modelId="{E7A1C236-C203-4796-AC73-E3B23F20B510}" srcId="{AA2921F2-A7C0-44D8-9D6D-CC31EB862A3D}" destId="{46529457-BEC8-428D-961C-F6FB048BFC8F}" srcOrd="3" destOrd="0" parTransId="{FFA93910-6D12-4602-B055-837174AD34BC}" sibTransId="{DA0C8E78-9B4A-4829-A0E9-84243FC394D7}"/>
    <dgm:cxn modelId="{67C9C23D-19E2-45F1-9443-00A518FBDEB7}" srcId="{8FD80B40-710E-4B66-A0B8-99BBB6CBB57D}" destId="{59322B50-8B46-41FD-B2B1-3CC40B6B2D8A}" srcOrd="1" destOrd="0" parTransId="{A2C505D5-9301-42F2-925F-6E574CD1A103}" sibTransId="{FB7D825D-78C4-4D2F-8E09-8C048022EA71}"/>
    <dgm:cxn modelId="{A2BAB163-467A-49CC-B6FF-9E93929E22DC}" srcId="{59322B50-8B46-41FD-B2B1-3CC40B6B2D8A}" destId="{0C9FA272-61B8-42E4-99C6-D5D4ADA4157F}" srcOrd="4" destOrd="0" parTransId="{385C79A6-0731-4E37-BC67-FE826D78B4D6}" sibTransId="{58841F6A-09DD-4BF2-BABA-D947F123F1E2}"/>
    <dgm:cxn modelId="{86F46747-3577-417C-92AE-0DA8A5914005}" type="presOf" srcId="{46529457-BEC8-428D-961C-F6FB048BFC8F}" destId="{DE8FE50B-FB6E-47E1-9165-006F1E5A507D}" srcOrd="0" destOrd="3" presId="urn:microsoft.com/office/officeart/2005/8/layout/hList1"/>
    <dgm:cxn modelId="{3471BF47-F227-469E-8C48-099B85689F6F}" srcId="{AA2921F2-A7C0-44D8-9D6D-CC31EB862A3D}" destId="{D542AAD4-3404-4301-B2F3-4CFD57D14408}" srcOrd="0" destOrd="0" parTransId="{37166171-9574-4A22-9750-1F4085C10F43}" sibTransId="{CCDACF33-A422-4408-A4DA-0D9EC9F086B4}"/>
    <dgm:cxn modelId="{9FE23568-4402-413A-833D-D762472B5411}" type="presOf" srcId="{4A26A921-C8CC-4983-A4CD-55E8FB58022E}" destId="{DE8FE50B-FB6E-47E1-9165-006F1E5A507D}" srcOrd="0" destOrd="5" presId="urn:microsoft.com/office/officeart/2005/8/layout/hList1"/>
    <dgm:cxn modelId="{B4CB396A-D0F6-42CC-8F5E-15B2338C908C}" type="presOf" srcId="{A821B420-E855-4E12-A75C-51100B1449DB}" destId="{3D66F821-D697-470A-853B-941AED464788}" srcOrd="0" destOrd="2" presId="urn:microsoft.com/office/officeart/2005/8/layout/hList1"/>
    <dgm:cxn modelId="{4727456E-0143-4018-922D-8128C12E3053}" type="presOf" srcId="{AA94879A-AD8D-44C4-801C-4B4B844268A4}" destId="{56B70D94-6BC8-46D0-9D41-D36E7D980188}" srcOrd="0" destOrd="4" presId="urn:microsoft.com/office/officeart/2005/8/layout/hList1"/>
    <dgm:cxn modelId="{E2310B75-0040-4D50-A3C1-899A5255FA50}" srcId="{AA2921F2-A7C0-44D8-9D6D-CC31EB862A3D}" destId="{35DD1B75-5CCB-4A6C-BE31-EE8FBF72C88D}" srcOrd="1" destOrd="0" parTransId="{3D4571CF-5725-4A5A-B826-1944BA0AA1C0}" sibTransId="{ABC398CE-91F1-4C13-B093-320F95A93D74}"/>
    <dgm:cxn modelId="{57F91682-472E-4279-9950-1445ECB18A96}" type="presOf" srcId="{F5657139-91A1-45C5-9C48-361DD3020B5B}" destId="{56B70D94-6BC8-46D0-9D41-D36E7D980188}" srcOrd="0" destOrd="1" presId="urn:microsoft.com/office/officeart/2005/8/layout/hList1"/>
    <dgm:cxn modelId="{69742C92-A7C1-4D76-BCE0-CBA5B0A189A8}" type="presOf" srcId="{B9DE6565-B703-4527-8BCC-6AC16CB7BCA6}" destId="{3FC64D72-CE24-4025-956C-3DDAD5FE42A8}" srcOrd="0" destOrd="0" presId="urn:microsoft.com/office/officeart/2005/8/layout/hList1"/>
    <dgm:cxn modelId="{476E5D92-37DF-4C93-975F-F5525846C5A4}" type="presOf" srcId="{DDACF87C-6823-46A3-A6AE-DDC2A53B0810}" destId="{3D66F821-D697-470A-853B-941AED464788}" srcOrd="0" destOrd="0" presId="urn:microsoft.com/office/officeart/2005/8/layout/hList1"/>
    <dgm:cxn modelId="{892CC895-5586-412D-AF4C-BB1ABA201322}" srcId="{B9DE6565-B703-4527-8BCC-6AC16CB7BCA6}" destId="{45CDEF4D-08F2-496F-80C5-AAE0718B9BFC}" srcOrd="2" destOrd="0" parTransId="{82738595-EB76-4232-96FA-222F3C710CCD}" sibTransId="{85233527-B45E-44DF-813E-EA8DF635102B}"/>
    <dgm:cxn modelId="{D1B626A7-4A10-4E5D-BB88-3AABE57E9BFC}" type="presOf" srcId="{6535FE14-8AC0-433D-BFC3-79AF1C700EE3}" destId="{3D66F821-D697-470A-853B-941AED464788}" srcOrd="0" destOrd="1" presId="urn:microsoft.com/office/officeart/2005/8/layout/hList1"/>
    <dgm:cxn modelId="{4566F2AE-76B4-45C2-92C8-873A497BCB5D}" srcId="{AA2921F2-A7C0-44D8-9D6D-CC31EB862A3D}" destId="{8DEF3292-F13B-4D42-B2BA-1E609F90967F}" srcOrd="2" destOrd="0" parTransId="{62FFD31F-ECB7-4FD4-944C-88A79C8E2112}" sibTransId="{42210552-FA16-4233-8636-1A4135877968}"/>
    <dgm:cxn modelId="{2158D2B5-384A-416D-B50F-02370797BB11}" srcId="{8FD80B40-710E-4B66-A0B8-99BBB6CBB57D}" destId="{B9DE6565-B703-4527-8BCC-6AC16CB7BCA6}" srcOrd="2" destOrd="0" parTransId="{2F98F4B0-23A6-48C5-90B9-E9065395AE06}" sibTransId="{6385157B-8A27-4680-8AA6-01DB3EF09B0D}"/>
    <dgm:cxn modelId="{51A01EB7-BBE9-476B-899A-D59536C43ABB}" srcId="{AA2921F2-A7C0-44D8-9D6D-CC31EB862A3D}" destId="{6824D526-EE36-4874-A7D6-DF70A28AE9F6}" srcOrd="6" destOrd="0" parTransId="{55653C09-B736-4553-BC05-CCA8CAF3507D}" sibTransId="{09B90B24-DB19-48E4-AB39-0F1D5C0AB1D4}"/>
    <dgm:cxn modelId="{B4D76DB8-AEF8-4AEA-B13E-382E8D2A3D7B}" type="presOf" srcId="{7D2F477C-656B-494F-90F0-FF7063B086FC}" destId="{56B70D94-6BC8-46D0-9D41-D36E7D980188}" srcOrd="0" destOrd="3" presId="urn:microsoft.com/office/officeart/2005/8/layout/hList1"/>
    <dgm:cxn modelId="{6CE41DBB-44EF-4C0E-BEF4-6284A8B136C4}" srcId="{B9DE6565-B703-4527-8BCC-6AC16CB7BCA6}" destId="{F5657139-91A1-45C5-9C48-361DD3020B5B}" srcOrd="1" destOrd="0" parTransId="{029D34C8-38D7-45D5-A7E5-14165FAAA4E4}" sibTransId="{C5BEEEB4-EE65-4D2D-A1DD-AC0AD87903FF}"/>
    <dgm:cxn modelId="{1FD854CB-8FC6-4C9E-83FB-53846BAA4B6B}" srcId="{AA2921F2-A7C0-44D8-9D6D-CC31EB862A3D}" destId="{4A26A921-C8CC-4983-A4CD-55E8FB58022E}" srcOrd="5" destOrd="0" parTransId="{0EB6C5CF-F490-4499-8386-C4284DE5B524}" sibTransId="{72C62714-4392-4902-B98C-5D74AD9E0EC5}"/>
    <dgm:cxn modelId="{F5F26FCC-C83B-4BC4-9876-173F4FD70360}" srcId="{AA2921F2-A7C0-44D8-9D6D-CC31EB862A3D}" destId="{EAFFF783-9BB0-413E-A493-A19D8A501DD4}" srcOrd="4" destOrd="0" parTransId="{84A20266-40B7-4C2D-AD84-918972D14F33}" sibTransId="{3029D0AB-7A98-40B3-9A36-1ADF1D5BE320}"/>
    <dgm:cxn modelId="{0961F7D4-3DC0-49AF-AE9C-96E16207BF35}" type="presOf" srcId="{59322B50-8B46-41FD-B2B1-3CC40B6B2D8A}" destId="{33595A60-66DB-4741-A8F3-141B6DD05C82}" srcOrd="0" destOrd="0" presId="urn:microsoft.com/office/officeart/2005/8/layout/hList1"/>
    <dgm:cxn modelId="{B7C973D7-FB85-49F5-83E3-B72713136EDE}" type="presOf" srcId="{54DFE158-D090-40E4-A097-A15E789AE63E}" destId="{56B70D94-6BC8-46D0-9D41-D36E7D980188}" srcOrd="0" destOrd="0" presId="urn:microsoft.com/office/officeart/2005/8/layout/hList1"/>
    <dgm:cxn modelId="{ADBE38D9-39AB-48C8-AB63-B070817B048C}" type="presOf" srcId="{AA2921F2-A7C0-44D8-9D6D-CC31EB862A3D}" destId="{E0D6AD10-D4AE-441E-8515-06048785C537}" srcOrd="0" destOrd="0" presId="urn:microsoft.com/office/officeart/2005/8/layout/hList1"/>
    <dgm:cxn modelId="{E0F144DC-E036-4019-8411-DB9C96898701}" srcId="{59322B50-8B46-41FD-B2B1-3CC40B6B2D8A}" destId="{A821B420-E855-4E12-A75C-51100B1449DB}" srcOrd="2" destOrd="0" parTransId="{B7519713-0D61-4C2A-B8C7-EF39CD83F8E7}" sibTransId="{CBF5FD14-AA4C-4A52-ACD5-F4548DDDECE6}"/>
    <dgm:cxn modelId="{151D22DD-4D7B-4401-975E-770C88D99395}" type="presOf" srcId="{45CDEF4D-08F2-496F-80C5-AAE0718B9BFC}" destId="{56B70D94-6BC8-46D0-9D41-D36E7D980188}" srcOrd="0" destOrd="2" presId="urn:microsoft.com/office/officeart/2005/8/layout/hList1"/>
    <dgm:cxn modelId="{B43DD4E6-48FE-467F-A768-7B2B273FDBBC}" type="presOf" srcId="{8DEF3292-F13B-4D42-B2BA-1E609F90967F}" destId="{DE8FE50B-FB6E-47E1-9165-006F1E5A507D}" srcOrd="0" destOrd="2" presId="urn:microsoft.com/office/officeart/2005/8/layout/hList1"/>
    <dgm:cxn modelId="{C3B297EB-FC18-4578-BE8D-A9C247693D23}" srcId="{B9DE6565-B703-4527-8BCC-6AC16CB7BCA6}" destId="{7D2F477C-656B-494F-90F0-FF7063B086FC}" srcOrd="3" destOrd="0" parTransId="{CA5E9EF2-EFD2-4E64-BC6F-7FA170FA3B0B}" sibTransId="{BFB33457-418D-4AF7-AD62-E6161709C0D0}"/>
    <dgm:cxn modelId="{C5F1BDEB-FACE-4B45-9D77-2B777BDAA2BB}" type="presOf" srcId="{67A7E705-272D-480A-9A10-A2C68FD088CF}" destId="{3D66F821-D697-470A-853B-941AED464788}" srcOrd="0" destOrd="3" presId="urn:microsoft.com/office/officeart/2005/8/layout/hList1"/>
    <dgm:cxn modelId="{871E22EC-739A-46EE-BED9-C3A796BEC35A}" srcId="{59322B50-8B46-41FD-B2B1-3CC40B6B2D8A}" destId="{DDACF87C-6823-46A3-A6AE-DDC2A53B0810}" srcOrd="0" destOrd="0" parTransId="{D655A326-5E93-433C-92EB-1716883F6223}" sibTransId="{F31E62FD-D0F2-4DB6-B188-061AA4A6CA0D}"/>
    <dgm:cxn modelId="{AE65C5F6-9985-46ED-AFD3-120A8CD9049B}" srcId="{B9DE6565-B703-4527-8BCC-6AC16CB7BCA6}" destId="{AA94879A-AD8D-44C4-801C-4B4B844268A4}" srcOrd="4" destOrd="0" parTransId="{FF85E08D-5FFB-4172-956C-D5865B950AC7}" sibTransId="{04068823-BB72-4467-84D0-F1E3995FE1B8}"/>
    <dgm:cxn modelId="{895205F8-D193-4742-AEAD-A16476907525}" type="presOf" srcId="{8FD80B40-710E-4B66-A0B8-99BBB6CBB57D}" destId="{513A5917-8994-41FA-964D-C0FAB8FD9628}" srcOrd="0" destOrd="0" presId="urn:microsoft.com/office/officeart/2005/8/layout/hList1"/>
    <dgm:cxn modelId="{355562F8-F989-426B-9F7D-92EEC23971FC}" srcId="{59322B50-8B46-41FD-B2B1-3CC40B6B2D8A}" destId="{67A7E705-272D-480A-9A10-A2C68FD088CF}" srcOrd="3" destOrd="0" parTransId="{700A6ABE-0AE8-4CEC-9563-979BEFD71617}" sibTransId="{F53ACCC0-B005-4FD1-8FE9-90EF903EED3C}"/>
    <dgm:cxn modelId="{41AB8DFB-BE5D-437D-B987-C7EDEBBB57CA}" srcId="{8FD80B40-710E-4B66-A0B8-99BBB6CBB57D}" destId="{AA2921F2-A7C0-44D8-9D6D-CC31EB862A3D}" srcOrd="0" destOrd="0" parTransId="{0880075E-AE99-4E50-AE0C-7B90A175848A}" sibTransId="{BC18A744-B789-4A88-8E09-567964A0451B}"/>
    <dgm:cxn modelId="{CC2678FF-555F-4AAA-BF59-543902541ACF}" type="presOf" srcId="{EAFFF783-9BB0-413E-A493-A19D8A501DD4}" destId="{DE8FE50B-FB6E-47E1-9165-006F1E5A507D}" srcOrd="0" destOrd="4" presId="urn:microsoft.com/office/officeart/2005/8/layout/hList1"/>
    <dgm:cxn modelId="{65FF9CFE-4A54-4209-99B7-8AE9EC58ECC1}" type="presParOf" srcId="{513A5917-8994-41FA-964D-C0FAB8FD9628}" destId="{6E14CC57-D7E9-47B3-80CB-A2280071C6FC}" srcOrd="0" destOrd="0" presId="urn:microsoft.com/office/officeart/2005/8/layout/hList1"/>
    <dgm:cxn modelId="{0BAE0CE9-5CE4-481E-B98F-735FA76CC820}" type="presParOf" srcId="{6E14CC57-D7E9-47B3-80CB-A2280071C6FC}" destId="{E0D6AD10-D4AE-441E-8515-06048785C537}" srcOrd="0" destOrd="0" presId="urn:microsoft.com/office/officeart/2005/8/layout/hList1"/>
    <dgm:cxn modelId="{747A8C25-F1E6-4DB0-BF69-4F00914CEB22}" type="presParOf" srcId="{6E14CC57-D7E9-47B3-80CB-A2280071C6FC}" destId="{DE8FE50B-FB6E-47E1-9165-006F1E5A507D}" srcOrd="1" destOrd="0" presId="urn:microsoft.com/office/officeart/2005/8/layout/hList1"/>
    <dgm:cxn modelId="{D16EE82B-B7E7-48B8-B425-8683FB1EEDA9}" type="presParOf" srcId="{513A5917-8994-41FA-964D-C0FAB8FD9628}" destId="{093A7A5D-85F7-40C5-9400-E8846CCDBA2A}" srcOrd="1" destOrd="0" presId="urn:microsoft.com/office/officeart/2005/8/layout/hList1"/>
    <dgm:cxn modelId="{468C270A-4403-49AE-BF34-99BB7ACE5402}" type="presParOf" srcId="{513A5917-8994-41FA-964D-C0FAB8FD9628}" destId="{45FCAF6D-5BC6-47CF-95B3-7068E88AE4F6}" srcOrd="2" destOrd="0" presId="urn:microsoft.com/office/officeart/2005/8/layout/hList1"/>
    <dgm:cxn modelId="{B51C0974-7024-43C7-A324-3084C4394730}" type="presParOf" srcId="{45FCAF6D-5BC6-47CF-95B3-7068E88AE4F6}" destId="{33595A60-66DB-4741-A8F3-141B6DD05C82}" srcOrd="0" destOrd="0" presId="urn:microsoft.com/office/officeart/2005/8/layout/hList1"/>
    <dgm:cxn modelId="{9CB3EA3A-2493-407D-BDEE-8A4BF0785407}" type="presParOf" srcId="{45FCAF6D-5BC6-47CF-95B3-7068E88AE4F6}" destId="{3D66F821-D697-470A-853B-941AED464788}" srcOrd="1" destOrd="0" presId="urn:microsoft.com/office/officeart/2005/8/layout/hList1"/>
    <dgm:cxn modelId="{79DF7A0E-49B7-4807-B85C-8E6077B644B9}" type="presParOf" srcId="{513A5917-8994-41FA-964D-C0FAB8FD9628}" destId="{9078AC03-CDCA-40F8-8614-FF7D91AB6DD6}" srcOrd="3" destOrd="0" presId="urn:microsoft.com/office/officeart/2005/8/layout/hList1"/>
    <dgm:cxn modelId="{81A5214B-7959-41A1-8AE9-17C2B818F52F}" type="presParOf" srcId="{513A5917-8994-41FA-964D-C0FAB8FD9628}" destId="{5BC9B8BB-12EF-41D6-B287-458DF1FC035A}" srcOrd="4" destOrd="0" presId="urn:microsoft.com/office/officeart/2005/8/layout/hList1"/>
    <dgm:cxn modelId="{CCADF7C8-A997-4A8E-B3C8-ED5CB757326C}" type="presParOf" srcId="{5BC9B8BB-12EF-41D6-B287-458DF1FC035A}" destId="{3FC64D72-CE24-4025-956C-3DDAD5FE42A8}" srcOrd="0" destOrd="0" presId="urn:microsoft.com/office/officeart/2005/8/layout/hList1"/>
    <dgm:cxn modelId="{EBB6A372-0CC5-4AC1-BE6A-5A69A066C501}" type="presParOf" srcId="{5BC9B8BB-12EF-41D6-B287-458DF1FC035A}" destId="{56B70D94-6BC8-46D0-9D41-D36E7D98018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7A78B5-8074-43B5-9906-097F2CD62EBE}" type="doc">
      <dgm:prSet loTypeId="urn:microsoft.com/office/officeart/2018/5/layout/IconLeafLabelList" loCatId="icon" qsTypeId="urn:microsoft.com/office/officeart/2005/8/quickstyle/simple1" qsCatId="simple" csTypeId="urn:microsoft.com/office/officeart/2005/8/colors/accent3_2" csCatId="accent3" phldr="1"/>
      <dgm:spPr/>
      <dgm:t>
        <a:bodyPr/>
        <a:lstStyle/>
        <a:p>
          <a:endParaRPr lang="en-US"/>
        </a:p>
      </dgm:t>
    </dgm:pt>
    <dgm:pt modelId="{4D0BF779-616B-4265-88A9-03B6926F8B34}">
      <dgm:prSet/>
      <dgm:spPr/>
      <dgm:t>
        <a:bodyPr/>
        <a:lstStyle/>
        <a:p>
          <a:pPr>
            <a:defRPr cap="all"/>
          </a:pPr>
          <a:r>
            <a:rPr lang="en-GB" dirty="0"/>
            <a:t>Did you know?</a:t>
          </a:r>
          <a:endParaRPr lang="en-US" dirty="0"/>
        </a:p>
      </dgm:t>
    </dgm:pt>
    <dgm:pt modelId="{51B64199-AFF4-4FE1-93B8-ECA94F4B2E02}" type="parTrans" cxnId="{F06A9D10-1257-4595-8B61-BD4889795F88}">
      <dgm:prSet/>
      <dgm:spPr/>
      <dgm:t>
        <a:bodyPr/>
        <a:lstStyle/>
        <a:p>
          <a:endParaRPr lang="en-US"/>
        </a:p>
      </dgm:t>
    </dgm:pt>
    <dgm:pt modelId="{FB9AC221-BE85-487C-A885-AE2F747949E0}" type="sibTrans" cxnId="{F06A9D10-1257-4595-8B61-BD4889795F88}">
      <dgm:prSet/>
      <dgm:spPr/>
      <dgm:t>
        <a:bodyPr/>
        <a:lstStyle/>
        <a:p>
          <a:endParaRPr lang="en-US"/>
        </a:p>
      </dgm:t>
    </dgm:pt>
    <dgm:pt modelId="{C1B719B7-85FE-4182-8FA4-A476B9A24CE1}">
      <dgm:prSet/>
      <dgm:spPr/>
      <dgm:t>
        <a:bodyPr/>
        <a:lstStyle/>
        <a:p>
          <a:endParaRPr lang="en-GB"/>
        </a:p>
      </dgm:t>
    </dgm:pt>
    <dgm:pt modelId="{8506390F-9EF2-4D0D-8AF3-8F4789B32E0C}" type="parTrans" cxnId="{A1F2BFE7-889C-4D49-9F6B-33C6230E6E35}">
      <dgm:prSet/>
      <dgm:spPr/>
      <dgm:t>
        <a:bodyPr/>
        <a:lstStyle/>
        <a:p>
          <a:endParaRPr lang="en-US"/>
        </a:p>
      </dgm:t>
    </dgm:pt>
    <dgm:pt modelId="{36AF74B9-07BE-4024-BC0E-B240BEE33E0E}" type="sibTrans" cxnId="{A1F2BFE7-889C-4D49-9F6B-33C6230E6E35}">
      <dgm:prSet/>
      <dgm:spPr/>
      <dgm:t>
        <a:bodyPr/>
        <a:lstStyle/>
        <a:p>
          <a:endParaRPr lang="en-US"/>
        </a:p>
      </dgm:t>
    </dgm:pt>
    <dgm:pt modelId="{639F8DE0-B914-4EBD-BAA3-3C10005244EF}">
      <dgm:prSet/>
      <dgm:spPr/>
      <dgm:t>
        <a:bodyPr/>
        <a:lstStyle/>
        <a:p>
          <a:endParaRPr lang="en-GB"/>
        </a:p>
      </dgm:t>
    </dgm:pt>
    <dgm:pt modelId="{A7F639D1-5916-4181-BAD4-5ED4E909428D}" type="parTrans" cxnId="{10E76FFF-C55B-496E-8C1C-CBA5CC36928A}">
      <dgm:prSet/>
      <dgm:spPr/>
      <dgm:t>
        <a:bodyPr/>
        <a:lstStyle/>
        <a:p>
          <a:endParaRPr lang="en-US"/>
        </a:p>
      </dgm:t>
    </dgm:pt>
    <dgm:pt modelId="{F1E908DE-7B0B-4C6C-B56C-6831875DAF92}" type="sibTrans" cxnId="{10E76FFF-C55B-496E-8C1C-CBA5CC36928A}">
      <dgm:prSet/>
      <dgm:spPr/>
      <dgm:t>
        <a:bodyPr/>
        <a:lstStyle/>
        <a:p>
          <a:endParaRPr lang="en-US"/>
        </a:p>
      </dgm:t>
    </dgm:pt>
    <dgm:pt modelId="{37E2831F-539B-444A-9245-C66963E38643}" type="pres">
      <dgm:prSet presAssocID="{6B7A78B5-8074-43B5-9906-097F2CD62EBE}" presName="root" presStyleCnt="0">
        <dgm:presLayoutVars>
          <dgm:dir/>
          <dgm:resizeHandles val="exact"/>
        </dgm:presLayoutVars>
      </dgm:prSet>
      <dgm:spPr/>
    </dgm:pt>
    <dgm:pt modelId="{245EAF27-7AD5-490C-90F2-71CB15244B2D}" type="pres">
      <dgm:prSet presAssocID="{4D0BF779-616B-4265-88A9-03B6926F8B34}" presName="compNode" presStyleCnt="0"/>
      <dgm:spPr/>
    </dgm:pt>
    <dgm:pt modelId="{C35F424A-51AF-490E-998F-A19FD6A79452}" type="pres">
      <dgm:prSet presAssocID="{4D0BF779-616B-4265-88A9-03B6926F8B34}" presName="iconBgRect" presStyleLbl="bgShp" presStyleIdx="0" presStyleCnt="1"/>
      <dgm:spPr>
        <a:prstGeom prst="round2DiagRect">
          <a:avLst>
            <a:gd name="adj1" fmla="val 29727"/>
            <a:gd name="adj2" fmla="val 0"/>
          </a:avLst>
        </a:prstGeom>
      </dgm:spPr>
    </dgm:pt>
    <dgm:pt modelId="{B5C0C503-A15E-44C1-8144-8F04E655345C}" type="pres">
      <dgm:prSet presAssocID="{4D0BF779-616B-4265-88A9-03B6926F8B34}"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C717AE53-A683-45CE-A4FD-7CF947B2B0EE}" type="pres">
      <dgm:prSet presAssocID="{4D0BF779-616B-4265-88A9-03B6926F8B34}" presName="spaceRect" presStyleCnt="0"/>
      <dgm:spPr/>
    </dgm:pt>
    <dgm:pt modelId="{30CD2893-6647-4696-8398-775214D6B8E3}" type="pres">
      <dgm:prSet presAssocID="{4D0BF779-616B-4265-88A9-03B6926F8B34}" presName="textRect" presStyleLbl="revTx" presStyleIdx="0" presStyleCnt="1">
        <dgm:presLayoutVars>
          <dgm:chMax val="1"/>
          <dgm:chPref val="1"/>
        </dgm:presLayoutVars>
      </dgm:prSet>
      <dgm:spPr/>
    </dgm:pt>
  </dgm:ptLst>
  <dgm:cxnLst>
    <dgm:cxn modelId="{F06A9D10-1257-4595-8B61-BD4889795F88}" srcId="{6B7A78B5-8074-43B5-9906-097F2CD62EBE}" destId="{4D0BF779-616B-4265-88A9-03B6926F8B34}" srcOrd="0" destOrd="0" parTransId="{51B64199-AFF4-4FE1-93B8-ECA94F4B2E02}" sibTransId="{FB9AC221-BE85-487C-A885-AE2F747949E0}"/>
    <dgm:cxn modelId="{6EDB412D-BA0A-4577-80C3-EE5E4A239EC9}" type="presOf" srcId="{6B7A78B5-8074-43B5-9906-097F2CD62EBE}" destId="{37E2831F-539B-444A-9245-C66963E38643}" srcOrd="0" destOrd="0" presId="urn:microsoft.com/office/officeart/2018/5/layout/IconLeafLabelList"/>
    <dgm:cxn modelId="{B40A16DC-C87F-4B74-9629-91883B56E694}" type="presOf" srcId="{4D0BF779-616B-4265-88A9-03B6926F8B34}" destId="{30CD2893-6647-4696-8398-775214D6B8E3}" srcOrd="0" destOrd="0" presId="urn:microsoft.com/office/officeart/2018/5/layout/IconLeafLabelList"/>
    <dgm:cxn modelId="{A1F2BFE7-889C-4D49-9F6B-33C6230E6E35}" srcId="{4D0BF779-616B-4265-88A9-03B6926F8B34}" destId="{C1B719B7-85FE-4182-8FA4-A476B9A24CE1}" srcOrd="0" destOrd="0" parTransId="{8506390F-9EF2-4D0D-8AF3-8F4789B32E0C}" sibTransId="{36AF74B9-07BE-4024-BC0E-B240BEE33E0E}"/>
    <dgm:cxn modelId="{10E76FFF-C55B-496E-8C1C-CBA5CC36928A}" srcId="{4D0BF779-616B-4265-88A9-03B6926F8B34}" destId="{639F8DE0-B914-4EBD-BAA3-3C10005244EF}" srcOrd="1" destOrd="0" parTransId="{A7F639D1-5916-4181-BAD4-5ED4E909428D}" sibTransId="{F1E908DE-7B0B-4C6C-B56C-6831875DAF92}"/>
    <dgm:cxn modelId="{8D8F2179-897B-4BBF-AEC2-A98D80BE469A}" type="presParOf" srcId="{37E2831F-539B-444A-9245-C66963E38643}" destId="{245EAF27-7AD5-490C-90F2-71CB15244B2D}" srcOrd="0" destOrd="0" presId="urn:microsoft.com/office/officeart/2018/5/layout/IconLeafLabelList"/>
    <dgm:cxn modelId="{2D430B85-0C74-429A-91E9-8E1FD35C9121}" type="presParOf" srcId="{245EAF27-7AD5-490C-90F2-71CB15244B2D}" destId="{C35F424A-51AF-490E-998F-A19FD6A79452}" srcOrd="0" destOrd="0" presId="urn:microsoft.com/office/officeart/2018/5/layout/IconLeafLabelList"/>
    <dgm:cxn modelId="{55CF4161-4F7D-4D79-905A-A09F439CD351}" type="presParOf" srcId="{245EAF27-7AD5-490C-90F2-71CB15244B2D}" destId="{B5C0C503-A15E-44C1-8144-8F04E655345C}" srcOrd="1" destOrd="0" presId="urn:microsoft.com/office/officeart/2018/5/layout/IconLeafLabelList"/>
    <dgm:cxn modelId="{4B158501-F3CB-46C1-AE08-FCD2DF9D1B62}" type="presParOf" srcId="{245EAF27-7AD5-490C-90F2-71CB15244B2D}" destId="{C717AE53-A683-45CE-A4FD-7CF947B2B0EE}" srcOrd="2" destOrd="0" presId="urn:microsoft.com/office/officeart/2018/5/layout/IconLeafLabelList"/>
    <dgm:cxn modelId="{6E1353CB-A371-4158-9B94-DBCF27F85EB8}" type="presParOf" srcId="{245EAF27-7AD5-490C-90F2-71CB15244B2D}" destId="{30CD2893-6647-4696-8398-775214D6B8E3}"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5FC857-9147-4429-AE73-4D9562E695F8}" type="doc">
      <dgm:prSet loTypeId="urn:microsoft.com/office/officeart/2016/7/layout/LinearArrowProcessNumbered" loCatId="process" qsTypeId="urn:microsoft.com/office/officeart/2005/8/quickstyle/simple1" qsCatId="simple" csTypeId="urn:microsoft.com/office/officeart/2005/8/colors/colorful3" csCatId="colorful" phldr="1"/>
      <dgm:spPr/>
      <dgm:t>
        <a:bodyPr/>
        <a:lstStyle/>
        <a:p>
          <a:endParaRPr lang="en-US"/>
        </a:p>
      </dgm:t>
    </dgm:pt>
    <dgm:pt modelId="{03A17540-0116-4552-8E81-4E82BACA194C}">
      <dgm:prSet custT="1"/>
      <dgm:spPr/>
      <dgm:t>
        <a:bodyPr/>
        <a:lstStyle/>
        <a:p>
          <a:r>
            <a:rPr lang="en-GB" sz="2000" dirty="0"/>
            <a:t>Highlight vaccination schedules to families on a regular basis</a:t>
          </a:r>
          <a:endParaRPr lang="en-US" sz="2000" dirty="0"/>
        </a:p>
      </dgm:t>
    </dgm:pt>
    <dgm:pt modelId="{8F96403C-5545-460B-B30D-F391EC34C1AB}" type="parTrans" cxnId="{CDDEA0B5-082F-48C2-AD18-26A517C8645A}">
      <dgm:prSet/>
      <dgm:spPr/>
      <dgm:t>
        <a:bodyPr/>
        <a:lstStyle/>
        <a:p>
          <a:endParaRPr lang="en-US" sz="1800"/>
        </a:p>
      </dgm:t>
    </dgm:pt>
    <dgm:pt modelId="{E675D86A-BF94-4ECE-ADE3-F18EC4EC2541}" type="sibTrans" cxnId="{CDDEA0B5-082F-48C2-AD18-26A517C8645A}">
      <dgm:prSet phldrT="1" phldr="0" custT="1"/>
      <dgm:spPr/>
      <dgm:t>
        <a:bodyPr/>
        <a:lstStyle/>
        <a:p>
          <a:r>
            <a:rPr lang="en-US" sz="1800"/>
            <a:t>1</a:t>
          </a:r>
        </a:p>
      </dgm:t>
    </dgm:pt>
    <dgm:pt modelId="{08B06CBC-9031-4863-A432-6BEDD600D0BE}">
      <dgm:prSet custT="1"/>
      <dgm:spPr/>
      <dgm:t>
        <a:bodyPr/>
        <a:lstStyle/>
        <a:p>
          <a:r>
            <a:rPr lang="en-GB" sz="2000" dirty="0"/>
            <a:t>Work with vaccination teams so you know when immunisation campaigns take place</a:t>
          </a:r>
          <a:endParaRPr lang="en-US" sz="2000" dirty="0"/>
        </a:p>
      </dgm:t>
    </dgm:pt>
    <dgm:pt modelId="{9C5ED272-0C3D-4E82-BC60-FB1AE6ABF016}" type="parTrans" cxnId="{4C0AA539-A720-421A-AF67-A50F6EB5F3AA}">
      <dgm:prSet/>
      <dgm:spPr/>
      <dgm:t>
        <a:bodyPr/>
        <a:lstStyle/>
        <a:p>
          <a:endParaRPr lang="en-US" sz="1800"/>
        </a:p>
      </dgm:t>
    </dgm:pt>
    <dgm:pt modelId="{8F36FCBA-450F-49F6-8981-1A3E0D9C54AD}" type="sibTrans" cxnId="{4C0AA539-A720-421A-AF67-A50F6EB5F3AA}">
      <dgm:prSet phldrT="2" phldr="0" custT="1"/>
      <dgm:spPr/>
      <dgm:t>
        <a:bodyPr/>
        <a:lstStyle/>
        <a:p>
          <a:r>
            <a:rPr lang="en-US" sz="1800"/>
            <a:t>2</a:t>
          </a:r>
        </a:p>
      </dgm:t>
    </dgm:pt>
    <dgm:pt modelId="{077710BE-94C7-433E-B455-4C0482D3F776}">
      <dgm:prSet custT="1"/>
      <dgm:spPr/>
      <dgm:t>
        <a:bodyPr/>
        <a:lstStyle/>
        <a:p>
          <a:r>
            <a:rPr lang="en-GB" sz="2000" dirty="0"/>
            <a:t>Share FAQs about vaccinations</a:t>
          </a:r>
          <a:endParaRPr lang="en-US" sz="2000" dirty="0"/>
        </a:p>
      </dgm:t>
    </dgm:pt>
    <dgm:pt modelId="{B3D2ED46-C20B-42C6-AC31-FAC736A3068C}" type="parTrans" cxnId="{84DEDF5A-BF6E-44F9-85C9-26CDCED78AB5}">
      <dgm:prSet/>
      <dgm:spPr/>
      <dgm:t>
        <a:bodyPr/>
        <a:lstStyle/>
        <a:p>
          <a:endParaRPr lang="en-US" sz="1800"/>
        </a:p>
      </dgm:t>
    </dgm:pt>
    <dgm:pt modelId="{27698109-A84D-4904-A696-FCAFE6FFB300}" type="sibTrans" cxnId="{84DEDF5A-BF6E-44F9-85C9-26CDCED78AB5}">
      <dgm:prSet phldrT="3" phldr="0" custT="1"/>
      <dgm:spPr/>
      <dgm:t>
        <a:bodyPr/>
        <a:lstStyle/>
        <a:p>
          <a:r>
            <a:rPr lang="en-US" sz="1800"/>
            <a:t>3</a:t>
          </a:r>
        </a:p>
      </dgm:t>
    </dgm:pt>
    <dgm:pt modelId="{919F95DD-5FCB-472D-811F-8F98051C7DA6}">
      <dgm:prSet custT="1"/>
      <dgm:spPr/>
      <dgm:t>
        <a:bodyPr/>
        <a:lstStyle/>
        <a:p>
          <a:r>
            <a:rPr lang="en-GB" sz="2000" dirty="0"/>
            <a:t>Find appropriate times (assemblies) to talk to the children about vaccinations</a:t>
          </a:r>
          <a:endParaRPr lang="en-US" sz="2000" dirty="0"/>
        </a:p>
      </dgm:t>
    </dgm:pt>
    <dgm:pt modelId="{DA00F226-E196-4C2F-B170-C9C9F60B6439}" type="parTrans" cxnId="{B3918772-A54A-4A5A-98E1-50AABE741DE6}">
      <dgm:prSet/>
      <dgm:spPr/>
      <dgm:t>
        <a:bodyPr/>
        <a:lstStyle/>
        <a:p>
          <a:endParaRPr lang="en-US" sz="1800"/>
        </a:p>
      </dgm:t>
    </dgm:pt>
    <dgm:pt modelId="{2EE856E5-6727-46FC-81F5-9480E96A63A3}" type="sibTrans" cxnId="{B3918772-A54A-4A5A-98E1-50AABE741DE6}">
      <dgm:prSet phldrT="4" phldr="0" custT="1"/>
      <dgm:spPr/>
      <dgm:t>
        <a:bodyPr/>
        <a:lstStyle/>
        <a:p>
          <a:r>
            <a:rPr lang="en-US" sz="1800"/>
            <a:t>4</a:t>
          </a:r>
        </a:p>
      </dgm:t>
    </dgm:pt>
    <dgm:pt modelId="{F2A17851-A74F-4BB0-A3B1-759F51F79F27}" type="pres">
      <dgm:prSet presAssocID="{4A5FC857-9147-4429-AE73-4D9562E695F8}" presName="linearFlow" presStyleCnt="0">
        <dgm:presLayoutVars>
          <dgm:dir/>
          <dgm:animLvl val="lvl"/>
          <dgm:resizeHandles val="exact"/>
        </dgm:presLayoutVars>
      </dgm:prSet>
      <dgm:spPr/>
    </dgm:pt>
    <dgm:pt modelId="{4544419A-167B-4396-8459-81A5860CDC2C}" type="pres">
      <dgm:prSet presAssocID="{03A17540-0116-4552-8E81-4E82BACA194C}" presName="compositeNode" presStyleCnt="0"/>
      <dgm:spPr/>
    </dgm:pt>
    <dgm:pt modelId="{D7675AA8-BDF4-4D9E-B4F5-07F675E0CCF3}" type="pres">
      <dgm:prSet presAssocID="{03A17540-0116-4552-8E81-4E82BACA194C}" presName="parTx" presStyleLbl="node1" presStyleIdx="0" presStyleCnt="0">
        <dgm:presLayoutVars>
          <dgm:chMax val="0"/>
          <dgm:chPref val="0"/>
          <dgm:bulletEnabled val="1"/>
        </dgm:presLayoutVars>
      </dgm:prSet>
      <dgm:spPr/>
    </dgm:pt>
    <dgm:pt modelId="{850C14C4-23C7-40FB-B3EC-2F60AA107A28}" type="pres">
      <dgm:prSet presAssocID="{03A17540-0116-4552-8E81-4E82BACA194C}" presName="parSh" presStyleCnt="0"/>
      <dgm:spPr/>
    </dgm:pt>
    <dgm:pt modelId="{286DF56B-0DC6-4B76-A927-5D7AB0C53698}" type="pres">
      <dgm:prSet presAssocID="{03A17540-0116-4552-8E81-4E82BACA194C}" presName="lineNode" presStyleLbl="alignAccFollowNode1" presStyleIdx="0" presStyleCnt="12"/>
      <dgm:spPr/>
    </dgm:pt>
    <dgm:pt modelId="{C83849FF-BC77-463E-AAF4-3F19473A4592}" type="pres">
      <dgm:prSet presAssocID="{03A17540-0116-4552-8E81-4E82BACA194C}" presName="lineArrowNode" presStyleLbl="alignAccFollowNode1" presStyleIdx="1" presStyleCnt="12"/>
      <dgm:spPr/>
    </dgm:pt>
    <dgm:pt modelId="{AC07B4C9-C88F-4546-AA8C-79B77AF2ACD9}" type="pres">
      <dgm:prSet presAssocID="{E675D86A-BF94-4ECE-ADE3-F18EC4EC2541}" presName="sibTransNodeCircle" presStyleLbl="alignNode1" presStyleIdx="0" presStyleCnt="4">
        <dgm:presLayoutVars>
          <dgm:chMax val="0"/>
          <dgm:bulletEnabled/>
        </dgm:presLayoutVars>
      </dgm:prSet>
      <dgm:spPr/>
    </dgm:pt>
    <dgm:pt modelId="{DB698A80-DE2B-47BA-AED4-DBF7A0A13214}" type="pres">
      <dgm:prSet presAssocID="{E675D86A-BF94-4ECE-ADE3-F18EC4EC2541}" presName="spacerBetweenCircleAndCallout" presStyleCnt="0">
        <dgm:presLayoutVars/>
      </dgm:prSet>
      <dgm:spPr/>
    </dgm:pt>
    <dgm:pt modelId="{A14854F5-AA5B-45ED-9119-92C98592E0C0}" type="pres">
      <dgm:prSet presAssocID="{03A17540-0116-4552-8E81-4E82BACA194C}" presName="nodeText" presStyleLbl="alignAccFollowNode1" presStyleIdx="2" presStyleCnt="12" custScaleY="100000">
        <dgm:presLayoutVars>
          <dgm:bulletEnabled val="1"/>
        </dgm:presLayoutVars>
      </dgm:prSet>
      <dgm:spPr/>
    </dgm:pt>
    <dgm:pt modelId="{9E60145C-CA76-45AD-8E1C-A394BDD65210}" type="pres">
      <dgm:prSet presAssocID="{E675D86A-BF94-4ECE-ADE3-F18EC4EC2541}" presName="sibTransComposite" presStyleCnt="0"/>
      <dgm:spPr/>
    </dgm:pt>
    <dgm:pt modelId="{8F1D0AE0-3DFE-4279-B356-D9D506E07770}" type="pres">
      <dgm:prSet presAssocID="{08B06CBC-9031-4863-A432-6BEDD600D0BE}" presName="compositeNode" presStyleCnt="0"/>
      <dgm:spPr/>
    </dgm:pt>
    <dgm:pt modelId="{8AA7B691-D24D-49C4-80F4-3FF17DBA50C1}" type="pres">
      <dgm:prSet presAssocID="{08B06CBC-9031-4863-A432-6BEDD600D0BE}" presName="parTx" presStyleLbl="node1" presStyleIdx="0" presStyleCnt="0">
        <dgm:presLayoutVars>
          <dgm:chMax val="0"/>
          <dgm:chPref val="0"/>
          <dgm:bulletEnabled val="1"/>
        </dgm:presLayoutVars>
      </dgm:prSet>
      <dgm:spPr/>
    </dgm:pt>
    <dgm:pt modelId="{6200BF59-3A8F-46D8-B1E0-0743018C85A8}" type="pres">
      <dgm:prSet presAssocID="{08B06CBC-9031-4863-A432-6BEDD600D0BE}" presName="parSh" presStyleCnt="0"/>
      <dgm:spPr/>
    </dgm:pt>
    <dgm:pt modelId="{A6E50B15-FB32-41C7-9037-658D3AC898DD}" type="pres">
      <dgm:prSet presAssocID="{08B06CBC-9031-4863-A432-6BEDD600D0BE}" presName="lineNode" presStyleLbl="alignAccFollowNode1" presStyleIdx="3" presStyleCnt="12"/>
      <dgm:spPr/>
    </dgm:pt>
    <dgm:pt modelId="{8C05793C-59B0-409E-B22C-6EE6006AEECC}" type="pres">
      <dgm:prSet presAssocID="{08B06CBC-9031-4863-A432-6BEDD600D0BE}" presName="lineArrowNode" presStyleLbl="alignAccFollowNode1" presStyleIdx="4" presStyleCnt="12"/>
      <dgm:spPr/>
    </dgm:pt>
    <dgm:pt modelId="{FFE4AA51-E7BD-4521-8BE0-CC9BA839892A}" type="pres">
      <dgm:prSet presAssocID="{8F36FCBA-450F-49F6-8981-1A3E0D9C54AD}" presName="sibTransNodeCircle" presStyleLbl="alignNode1" presStyleIdx="1" presStyleCnt="4">
        <dgm:presLayoutVars>
          <dgm:chMax val="0"/>
          <dgm:bulletEnabled/>
        </dgm:presLayoutVars>
      </dgm:prSet>
      <dgm:spPr/>
    </dgm:pt>
    <dgm:pt modelId="{4E7D3172-6DF3-44B2-BDCA-CD5BA61AA355}" type="pres">
      <dgm:prSet presAssocID="{8F36FCBA-450F-49F6-8981-1A3E0D9C54AD}" presName="spacerBetweenCircleAndCallout" presStyleCnt="0">
        <dgm:presLayoutVars/>
      </dgm:prSet>
      <dgm:spPr/>
    </dgm:pt>
    <dgm:pt modelId="{6B00497C-8A5B-4C29-9C06-794AC79C4FB2}" type="pres">
      <dgm:prSet presAssocID="{08B06CBC-9031-4863-A432-6BEDD600D0BE}" presName="nodeText" presStyleLbl="alignAccFollowNode1" presStyleIdx="5" presStyleCnt="12" custScaleX="119781" custScaleY="100000" custLinFactNeighborX="414" custLinFactNeighborY="-2584">
        <dgm:presLayoutVars>
          <dgm:bulletEnabled val="1"/>
        </dgm:presLayoutVars>
      </dgm:prSet>
      <dgm:spPr/>
    </dgm:pt>
    <dgm:pt modelId="{1F4843E3-19D5-4581-BE95-F54E383CA5C3}" type="pres">
      <dgm:prSet presAssocID="{8F36FCBA-450F-49F6-8981-1A3E0D9C54AD}" presName="sibTransComposite" presStyleCnt="0"/>
      <dgm:spPr/>
    </dgm:pt>
    <dgm:pt modelId="{F8BD32D6-F2E5-4E39-AD00-25FC6BFDEEC3}" type="pres">
      <dgm:prSet presAssocID="{077710BE-94C7-433E-B455-4C0482D3F776}" presName="compositeNode" presStyleCnt="0"/>
      <dgm:spPr/>
    </dgm:pt>
    <dgm:pt modelId="{6769C5DC-B817-4DF7-8B69-4C3EA3FE1ECE}" type="pres">
      <dgm:prSet presAssocID="{077710BE-94C7-433E-B455-4C0482D3F776}" presName="parTx" presStyleLbl="node1" presStyleIdx="0" presStyleCnt="0">
        <dgm:presLayoutVars>
          <dgm:chMax val="0"/>
          <dgm:chPref val="0"/>
          <dgm:bulletEnabled val="1"/>
        </dgm:presLayoutVars>
      </dgm:prSet>
      <dgm:spPr/>
    </dgm:pt>
    <dgm:pt modelId="{D48A9A82-8023-40EC-82E8-7F8EF98AB037}" type="pres">
      <dgm:prSet presAssocID="{077710BE-94C7-433E-B455-4C0482D3F776}" presName="parSh" presStyleCnt="0"/>
      <dgm:spPr/>
    </dgm:pt>
    <dgm:pt modelId="{A63AAE88-566C-4BE1-9CA1-7F615FF21A4F}" type="pres">
      <dgm:prSet presAssocID="{077710BE-94C7-433E-B455-4C0482D3F776}" presName="lineNode" presStyleLbl="alignAccFollowNode1" presStyleIdx="6" presStyleCnt="12"/>
      <dgm:spPr/>
    </dgm:pt>
    <dgm:pt modelId="{EEDBE99B-2519-453B-9361-E881BF72F7BF}" type="pres">
      <dgm:prSet presAssocID="{077710BE-94C7-433E-B455-4C0482D3F776}" presName="lineArrowNode" presStyleLbl="alignAccFollowNode1" presStyleIdx="7" presStyleCnt="12"/>
      <dgm:spPr/>
    </dgm:pt>
    <dgm:pt modelId="{BDCC633D-C706-42FD-BB55-26BBCB372C44}" type="pres">
      <dgm:prSet presAssocID="{27698109-A84D-4904-A696-FCAFE6FFB300}" presName="sibTransNodeCircle" presStyleLbl="alignNode1" presStyleIdx="2" presStyleCnt="4">
        <dgm:presLayoutVars>
          <dgm:chMax val="0"/>
          <dgm:bulletEnabled/>
        </dgm:presLayoutVars>
      </dgm:prSet>
      <dgm:spPr/>
    </dgm:pt>
    <dgm:pt modelId="{AB5810F8-2D2D-416D-8AF9-6943B93292A9}" type="pres">
      <dgm:prSet presAssocID="{27698109-A84D-4904-A696-FCAFE6FFB300}" presName="spacerBetweenCircleAndCallout" presStyleCnt="0">
        <dgm:presLayoutVars/>
      </dgm:prSet>
      <dgm:spPr/>
    </dgm:pt>
    <dgm:pt modelId="{8B9DA370-ABC2-4DEB-8C1C-663CD1015369}" type="pres">
      <dgm:prSet presAssocID="{077710BE-94C7-433E-B455-4C0482D3F776}" presName="nodeText" presStyleLbl="alignAccFollowNode1" presStyleIdx="8" presStyleCnt="12" custScaleY="100000" custLinFactNeighborX="7797">
        <dgm:presLayoutVars>
          <dgm:bulletEnabled val="1"/>
        </dgm:presLayoutVars>
      </dgm:prSet>
      <dgm:spPr/>
    </dgm:pt>
    <dgm:pt modelId="{076521A0-FA69-41B2-8331-5392E60FAFB1}" type="pres">
      <dgm:prSet presAssocID="{27698109-A84D-4904-A696-FCAFE6FFB300}" presName="sibTransComposite" presStyleCnt="0"/>
      <dgm:spPr/>
    </dgm:pt>
    <dgm:pt modelId="{E87D7CBB-815A-4E35-B0E5-65A141AF3760}" type="pres">
      <dgm:prSet presAssocID="{919F95DD-5FCB-472D-811F-8F98051C7DA6}" presName="compositeNode" presStyleCnt="0"/>
      <dgm:spPr/>
    </dgm:pt>
    <dgm:pt modelId="{E7223C85-500E-436A-9AFA-A754CC30BA4C}" type="pres">
      <dgm:prSet presAssocID="{919F95DD-5FCB-472D-811F-8F98051C7DA6}" presName="parTx" presStyleLbl="node1" presStyleIdx="0" presStyleCnt="0">
        <dgm:presLayoutVars>
          <dgm:chMax val="0"/>
          <dgm:chPref val="0"/>
          <dgm:bulletEnabled val="1"/>
        </dgm:presLayoutVars>
      </dgm:prSet>
      <dgm:spPr/>
    </dgm:pt>
    <dgm:pt modelId="{C53B3306-9005-49B1-BAE9-5444F105B8BC}" type="pres">
      <dgm:prSet presAssocID="{919F95DD-5FCB-472D-811F-8F98051C7DA6}" presName="parSh" presStyleCnt="0"/>
      <dgm:spPr/>
    </dgm:pt>
    <dgm:pt modelId="{44C1FC7E-8B44-4EBA-A321-599557575453}" type="pres">
      <dgm:prSet presAssocID="{919F95DD-5FCB-472D-811F-8F98051C7DA6}" presName="lineNode" presStyleLbl="alignAccFollowNode1" presStyleIdx="9" presStyleCnt="12"/>
      <dgm:spPr/>
    </dgm:pt>
    <dgm:pt modelId="{143A23A9-A540-454F-BDC2-E3F747839BD8}" type="pres">
      <dgm:prSet presAssocID="{919F95DD-5FCB-472D-811F-8F98051C7DA6}" presName="lineArrowNode" presStyleLbl="alignAccFollowNode1" presStyleIdx="10" presStyleCnt="12"/>
      <dgm:spPr/>
    </dgm:pt>
    <dgm:pt modelId="{E681A5DF-43E1-4BB6-A2ED-A4FA46AACA90}" type="pres">
      <dgm:prSet presAssocID="{2EE856E5-6727-46FC-81F5-9480E96A63A3}" presName="sibTransNodeCircle" presStyleLbl="alignNode1" presStyleIdx="3" presStyleCnt="4" custScaleX="100000" custScaleY="100000">
        <dgm:presLayoutVars>
          <dgm:chMax val="0"/>
          <dgm:bulletEnabled/>
        </dgm:presLayoutVars>
      </dgm:prSet>
      <dgm:spPr/>
    </dgm:pt>
    <dgm:pt modelId="{617694C1-8286-46BF-B8A5-0C539CB0DFCF}" type="pres">
      <dgm:prSet presAssocID="{2EE856E5-6727-46FC-81F5-9480E96A63A3}" presName="spacerBetweenCircleAndCallout" presStyleCnt="0">
        <dgm:presLayoutVars/>
      </dgm:prSet>
      <dgm:spPr/>
    </dgm:pt>
    <dgm:pt modelId="{64C12A32-B542-4EBB-8553-89F98F0DE0B5}" type="pres">
      <dgm:prSet presAssocID="{919F95DD-5FCB-472D-811F-8F98051C7DA6}" presName="nodeText" presStyleLbl="alignAccFollowNode1" presStyleIdx="11" presStyleCnt="12" custScaleX="115674" custScaleY="100000">
        <dgm:presLayoutVars>
          <dgm:bulletEnabled val="1"/>
        </dgm:presLayoutVars>
      </dgm:prSet>
      <dgm:spPr/>
    </dgm:pt>
  </dgm:ptLst>
  <dgm:cxnLst>
    <dgm:cxn modelId="{64911F07-4A43-44F1-AA9D-9284DE47B01A}" type="presOf" srcId="{E675D86A-BF94-4ECE-ADE3-F18EC4EC2541}" destId="{AC07B4C9-C88F-4546-AA8C-79B77AF2ACD9}" srcOrd="0" destOrd="0" presId="urn:microsoft.com/office/officeart/2016/7/layout/LinearArrowProcessNumbered"/>
    <dgm:cxn modelId="{8DF44B26-4E53-48D5-BBA9-CF3BCEC266B0}" type="presOf" srcId="{03A17540-0116-4552-8E81-4E82BACA194C}" destId="{A14854F5-AA5B-45ED-9119-92C98592E0C0}" srcOrd="0" destOrd="0" presId="urn:microsoft.com/office/officeart/2016/7/layout/LinearArrowProcessNumbered"/>
    <dgm:cxn modelId="{C65EA42D-BDC1-4199-885B-D91363B17878}" type="presOf" srcId="{08B06CBC-9031-4863-A432-6BEDD600D0BE}" destId="{6B00497C-8A5B-4C29-9C06-794AC79C4FB2}" srcOrd="0" destOrd="0" presId="urn:microsoft.com/office/officeart/2016/7/layout/LinearArrowProcessNumbered"/>
    <dgm:cxn modelId="{41B44C2F-731C-4082-8F3D-F26495BCB3B5}" type="presOf" srcId="{27698109-A84D-4904-A696-FCAFE6FFB300}" destId="{BDCC633D-C706-42FD-BB55-26BBCB372C44}" srcOrd="0" destOrd="0" presId="urn:microsoft.com/office/officeart/2016/7/layout/LinearArrowProcessNumbered"/>
    <dgm:cxn modelId="{4C0AA539-A720-421A-AF67-A50F6EB5F3AA}" srcId="{4A5FC857-9147-4429-AE73-4D9562E695F8}" destId="{08B06CBC-9031-4863-A432-6BEDD600D0BE}" srcOrd="1" destOrd="0" parTransId="{9C5ED272-0C3D-4E82-BC60-FB1AE6ABF016}" sibTransId="{8F36FCBA-450F-49F6-8981-1A3E0D9C54AD}"/>
    <dgm:cxn modelId="{4E814352-7E4C-47BB-A11E-E901473C9C6B}" type="presOf" srcId="{4A5FC857-9147-4429-AE73-4D9562E695F8}" destId="{F2A17851-A74F-4BB0-A3B1-759F51F79F27}" srcOrd="0" destOrd="0" presId="urn:microsoft.com/office/officeart/2016/7/layout/LinearArrowProcessNumbered"/>
    <dgm:cxn modelId="{B3918772-A54A-4A5A-98E1-50AABE741DE6}" srcId="{4A5FC857-9147-4429-AE73-4D9562E695F8}" destId="{919F95DD-5FCB-472D-811F-8F98051C7DA6}" srcOrd="3" destOrd="0" parTransId="{DA00F226-E196-4C2F-B170-C9C9F60B6439}" sibTransId="{2EE856E5-6727-46FC-81F5-9480E96A63A3}"/>
    <dgm:cxn modelId="{B563507A-29AC-4A4C-BD6D-95808965C0CB}" type="presOf" srcId="{077710BE-94C7-433E-B455-4C0482D3F776}" destId="{8B9DA370-ABC2-4DEB-8C1C-663CD1015369}" srcOrd="0" destOrd="0" presId="urn:microsoft.com/office/officeart/2016/7/layout/LinearArrowProcessNumbered"/>
    <dgm:cxn modelId="{84DEDF5A-BF6E-44F9-85C9-26CDCED78AB5}" srcId="{4A5FC857-9147-4429-AE73-4D9562E695F8}" destId="{077710BE-94C7-433E-B455-4C0482D3F776}" srcOrd="2" destOrd="0" parTransId="{B3D2ED46-C20B-42C6-AC31-FAC736A3068C}" sibTransId="{27698109-A84D-4904-A696-FCAFE6FFB300}"/>
    <dgm:cxn modelId="{684FB58A-EF5B-4BDA-9611-D7E62425C889}" type="presOf" srcId="{8F36FCBA-450F-49F6-8981-1A3E0D9C54AD}" destId="{FFE4AA51-E7BD-4521-8BE0-CC9BA839892A}" srcOrd="0" destOrd="0" presId="urn:microsoft.com/office/officeart/2016/7/layout/LinearArrowProcessNumbered"/>
    <dgm:cxn modelId="{22326894-B2ED-410C-8CB6-18E582553DD0}" type="presOf" srcId="{2EE856E5-6727-46FC-81F5-9480E96A63A3}" destId="{E681A5DF-43E1-4BB6-A2ED-A4FA46AACA90}" srcOrd="0" destOrd="0" presId="urn:microsoft.com/office/officeart/2016/7/layout/LinearArrowProcessNumbered"/>
    <dgm:cxn modelId="{CDDEA0B5-082F-48C2-AD18-26A517C8645A}" srcId="{4A5FC857-9147-4429-AE73-4D9562E695F8}" destId="{03A17540-0116-4552-8E81-4E82BACA194C}" srcOrd="0" destOrd="0" parTransId="{8F96403C-5545-460B-B30D-F391EC34C1AB}" sibTransId="{E675D86A-BF94-4ECE-ADE3-F18EC4EC2541}"/>
    <dgm:cxn modelId="{FF100BC1-F9F8-4D7D-B6C4-AF8F67848114}" type="presOf" srcId="{919F95DD-5FCB-472D-811F-8F98051C7DA6}" destId="{64C12A32-B542-4EBB-8553-89F98F0DE0B5}" srcOrd="0" destOrd="0" presId="urn:microsoft.com/office/officeart/2016/7/layout/LinearArrowProcessNumbered"/>
    <dgm:cxn modelId="{E44DF682-A8D6-4EAD-8A2C-FF01586821E1}" type="presParOf" srcId="{F2A17851-A74F-4BB0-A3B1-759F51F79F27}" destId="{4544419A-167B-4396-8459-81A5860CDC2C}" srcOrd="0" destOrd="0" presId="urn:microsoft.com/office/officeart/2016/7/layout/LinearArrowProcessNumbered"/>
    <dgm:cxn modelId="{737066E2-705B-4BF0-B8DD-A909F784CF4D}" type="presParOf" srcId="{4544419A-167B-4396-8459-81A5860CDC2C}" destId="{D7675AA8-BDF4-4D9E-B4F5-07F675E0CCF3}" srcOrd="0" destOrd="0" presId="urn:microsoft.com/office/officeart/2016/7/layout/LinearArrowProcessNumbered"/>
    <dgm:cxn modelId="{C01CA756-0214-4AFE-BF3D-CE2FB6D44FD6}" type="presParOf" srcId="{4544419A-167B-4396-8459-81A5860CDC2C}" destId="{850C14C4-23C7-40FB-B3EC-2F60AA107A28}" srcOrd="1" destOrd="0" presId="urn:microsoft.com/office/officeart/2016/7/layout/LinearArrowProcessNumbered"/>
    <dgm:cxn modelId="{F07340C8-8C14-4A7D-B882-83BE68F04620}" type="presParOf" srcId="{850C14C4-23C7-40FB-B3EC-2F60AA107A28}" destId="{286DF56B-0DC6-4B76-A927-5D7AB0C53698}" srcOrd="0" destOrd="0" presId="urn:microsoft.com/office/officeart/2016/7/layout/LinearArrowProcessNumbered"/>
    <dgm:cxn modelId="{94827F06-70E5-431B-8BD5-8D1B7880AC8C}" type="presParOf" srcId="{850C14C4-23C7-40FB-B3EC-2F60AA107A28}" destId="{C83849FF-BC77-463E-AAF4-3F19473A4592}" srcOrd="1" destOrd="0" presId="urn:microsoft.com/office/officeart/2016/7/layout/LinearArrowProcessNumbered"/>
    <dgm:cxn modelId="{82AD4B88-1FCE-4A8A-9905-E807657F62D8}" type="presParOf" srcId="{850C14C4-23C7-40FB-B3EC-2F60AA107A28}" destId="{AC07B4C9-C88F-4546-AA8C-79B77AF2ACD9}" srcOrd="2" destOrd="0" presId="urn:microsoft.com/office/officeart/2016/7/layout/LinearArrowProcessNumbered"/>
    <dgm:cxn modelId="{37ACAE0E-4371-4561-A146-62C2F1578E92}" type="presParOf" srcId="{850C14C4-23C7-40FB-B3EC-2F60AA107A28}" destId="{DB698A80-DE2B-47BA-AED4-DBF7A0A13214}" srcOrd="3" destOrd="0" presId="urn:microsoft.com/office/officeart/2016/7/layout/LinearArrowProcessNumbered"/>
    <dgm:cxn modelId="{14DF961B-02D4-4C88-9BF9-FD2CDD0F6BB9}" type="presParOf" srcId="{4544419A-167B-4396-8459-81A5860CDC2C}" destId="{A14854F5-AA5B-45ED-9119-92C98592E0C0}" srcOrd="2" destOrd="0" presId="urn:microsoft.com/office/officeart/2016/7/layout/LinearArrowProcessNumbered"/>
    <dgm:cxn modelId="{D7A5EA72-4200-414C-BECC-C14E44BF7DEC}" type="presParOf" srcId="{F2A17851-A74F-4BB0-A3B1-759F51F79F27}" destId="{9E60145C-CA76-45AD-8E1C-A394BDD65210}" srcOrd="1" destOrd="0" presId="urn:microsoft.com/office/officeart/2016/7/layout/LinearArrowProcessNumbered"/>
    <dgm:cxn modelId="{834017A8-3493-488D-8474-2EF8F562AFA9}" type="presParOf" srcId="{F2A17851-A74F-4BB0-A3B1-759F51F79F27}" destId="{8F1D0AE0-3DFE-4279-B356-D9D506E07770}" srcOrd="2" destOrd="0" presId="urn:microsoft.com/office/officeart/2016/7/layout/LinearArrowProcessNumbered"/>
    <dgm:cxn modelId="{2AA157B9-EFA3-4E17-8CDD-77F2FB43D549}" type="presParOf" srcId="{8F1D0AE0-3DFE-4279-B356-D9D506E07770}" destId="{8AA7B691-D24D-49C4-80F4-3FF17DBA50C1}" srcOrd="0" destOrd="0" presId="urn:microsoft.com/office/officeart/2016/7/layout/LinearArrowProcessNumbered"/>
    <dgm:cxn modelId="{005E512B-1D25-472E-9529-001249FB1F5E}" type="presParOf" srcId="{8F1D0AE0-3DFE-4279-B356-D9D506E07770}" destId="{6200BF59-3A8F-46D8-B1E0-0743018C85A8}" srcOrd="1" destOrd="0" presId="urn:microsoft.com/office/officeart/2016/7/layout/LinearArrowProcessNumbered"/>
    <dgm:cxn modelId="{D48C06ED-8784-4BC8-8DCF-1B8A17DBC71B}" type="presParOf" srcId="{6200BF59-3A8F-46D8-B1E0-0743018C85A8}" destId="{A6E50B15-FB32-41C7-9037-658D3AC898DD}" srcOrd="0" destOrd="0" presId="urn:microsoft.com/office/officeart/2016/7/layout/LinearArrowProcessNumbered"/>
    <dgm:cxn modelId="{671B7A06-FD4F-4680-9A29-105E9A43F21A}" type="presParOf" srcId="{6200BF59-3A8F-46D8-B1E0-0743018C85A8}" destId="{8C05793C-59B0-409E-B22C-6EE6006AEECC}" srcOrd="1" destOrd="0" presId="urn:microsoft.com/office/officeart/2016/7/layout/LinearArrowProcessNumbered"/>
    <dgm:cxn modelId="{80DCB1CE-00F8-47B5-8B9B-AD6CEA9590BB}" type="presParOf" srcId="{6200BF59-3A8F-46D8-B1E0-0743018C85A8}" destId="{FFE4AA51-E7BD-4521-8BE0-CC9BA839892A}" srcOrd="2" destOrd="0" presId="urn:microsoft.com/office/officeart/2016/7/layout/LinearArrowProcessNumbered"/>
    <dgm:cxn modelId="{E18A0BA0-9F1A-4F40-BDCB-047CCB1E3FCA}" type="presParOf" srcId="{6200BF59-3A8F-46D8-B1E0-0743018C85A8}" destId="{4E7D3172-6DF3-44B2-BDCA-CD5BA61AA355}" srcOrd="3" destOrd="0" presId="urn:microsoft.com/office/officeart/2016/7/layout/LinearArrowProcessNumbered"/>
    <dgm:cxn modelId="{E99EBE1C-21F4-45D1-B015-CC1262B7B2CC}" type="presParOf" srcId="{8F1D0AE0-3DFE-4279-B356-D9D506E07770}" destId="{6B00497C-8A5B-4C29-9C06-794AC79C4FB2}" srcOrd="2" destOrd="0" presId="urn:microsoft.com/office/officeart/2016/7/layout/LinearArrowProcessNumbered"/>
    <dgm:cxn modelId="{D1E91714-F099-4735-BCE8-5DADB0281CF2}" type="presParOf" srcId="{F2A17851-A74F-4BB0-A3B1-759F51F79F27}" destId="{1F4843E3-19D5-4581-BE95-F54E383CA5C3}" srcOrd="3" destOrd="0" presId="urn:microsoft.com/office/officeart/2016/7/layout/LinearArrowProcessNumbered"/>
    <dgm:cxn modelId="{9618074D-35EC-4B40-ACA2-F5E8D61B3B61}" type="presParOf" srcId="{F2A17851-A74F-4BB0-A3B1-759F51F79F27}" destId="{F8BD32D6-F2E5-4E39-AD00-25FC6BFDEEC3}" srcOrd="4" destOrd="0" presId="urn:microsoft.com/office/officeart/2016/7/layout/LinearArrowProcessNumbered"/>
    <dgm:cxn modelId="{A2A90A7E-18F1-46CC-9212-E9A1EBF8E79E}" type="presParOf" srcId="{F8BD32D6-F2E5-4E39-AD00-25FC6BFDEEC3}" destId="{6769C5DC-B817-4DF7-8B69-4C3EA3FE1ECE}" srcOrd="0" destOrd="0" presId="urn:microsoft.com/office/officeart/2016/7/layout/LinearArrowProcessNumbered"/>
    <dgm:cxn modelId="{682DC2B9-B597-4CC8-94F3-25A82D98C7D9}" type="presParOf" srcId="{F8BD32D6-F2E5-4E39-AD00-25FC6BFDEEC3}" destId="{D48A9A82-8023-40EC-82E8-7F8EF98AB037}" srcOrd="1" destOrd="0" presId="urn:microsoft.com/office/officeart/2016/7/layout/LinearArrowProcessNumbered"/>
    <dgm:cxn modelId="{A44D3F50-A55D-4BCE-9AFD-5CBA0A57CE1B}" type="presParOf" srcId="{D48A9A82-8023-40EC-82E8-7F8EF98AB037}" destId="{A63AAE88-566C-4BE1-9CA1-7F615FF21A4F}" srcOrd="0" destOrd="0" presId="urn:microsoft.com/office/officeart/2016/7/layout/LinearArrowProcessNumbered"/>
    <dgm:cxn modelId="{900D320F-E756-4F48-8A81-D5DBEAE1DC2E}" type="presParOf" srcId="{D48A9A82-8023-40EC-82E8-7F8EF98AB037}" destId="{EEDBE99B-2519-453B-9361-E881BF72F7BF}" srcOrd="1" destOrd="0" presId="urn:microsoft.com/office/officeart/2016/7/layout/LinearArrowProcessNumbered"/>
    <dgm:cxn modelId="{627BA6DE-836F-410C-9D19-26482E05C821}" type="presParOf" srcId="{D48A9A82-8023-40EC-82E8-7F8EF98AB037}" destId="{BDCC633D-C706-42FD-BB55-26BBCB372C44}" srcOrd="2" destOrd="0" presId="urn:microsoft.com/office/officeart/2016/7/layout/LinearArrowProcessNumbered"/>
    <dgm:cxn modelId="{64212464-3CF0-4205-A39B-C145BA8A94CD}" type="presParOf" srcId="{D48A9A82-8023-40EC-82E8-7F8EF98AB037}" destId="{AB5810F8-2D2D-416D-8AF9-6943B93292A9}" srcOrd="3" destOrd="0" presId="urn:microsoft.com/office/officeart/2016/7/layout/LinearArrowProcessNumbered"/>
    <dgm:cxn modelId="{94146387-1B42-47F6-83BA-A3B2944B872E}" type="presParOf" srcId="{F8BD32D6-F2E5-4E39-AD00-25FC6BFDEEC3}" destId="{8B9DA370-ABC2-4DEB-8C1C-663CD1015369}" srcOrd="2" destOrd="0" presId="urn:microsoft.com/office/officeart/2016/7/layout/LinearArrowProcessNumbered"/>
    <dgm:cxn modelId="{17BA8818-8E44-4A9C-9F4A-78DC6AA46F1E}" type="presParOf" srcId="{F2A17851-A74F-4BB0-A3B1-759F51F79F27}" destId="{076521A0-FA69-41B2-8331-5392E60FAFB1}" srcOrd="5" destOrd="0" presId="urn:microsoft.com/office/officeart/2016/7/layout/LinearArrowProcessNumbered"/>
    <dgm:cxn modelId="{1B4DAEA3-5069-4442-9704-10C593ABB379}" type="presParOf" srcId="{F2A17851-A74F-4BB0-A3B1-759F51F79F27}" destId="{E87D7CBB-815A-4E35-B0E5-65A141AF3760}" srcOrd="6" destOrd="0" presId="urn:microsoft.com/office/officeart/2016/7/layout/LinearArrowProcessNumbered"/>
    <dgm:cxn modelId="{313F5DE6-29D9-4BEC-860D-2F795A448CF8}" type="presParOf" srcId="{E87D7CBB-815A-4E35-B0E5-65A141AF3760}" destId="{E7223C85-500E-436A-9AFA-A754CC30BA4C}" srcOrd="0" destOrd="0" presId="urn:microsoft.com/office/officeart/2016/7/layout/LinearArrowProcessNumbered"/>
    <dgm:cxn modelId="{C599EA38-A669-47BC-862D-1AF36597193D}" type="presParOf" srcId="{E87D7CBB-815A-4E35-B0E5-65A141AF3760}" destId="{C53B3306-9005-49B1-BAE9-5444F105B8BC}" srcOrd="1" destOrd="0" presId="urn:microsoft.com/office/officeart/2016/7/layout/LinearArrowProcessNumbered"/>
    <dgm:cxn modelId="{A8F1E492-20FB-4FDC-AF70-7D8EAA3B3D67}" type="presParOf" srcId="{C53B3306-9005-49B1-BAE9-5444F105B8BC}" destId="{44C1FC7E-8B44-4EBA-A321-599557575453}" srcOrd="0" destOrd="0" presId="urn:microsoft.com/office/officeart/2016/7/layout/LinearArrowProcessNumbered"/>
    <dgm:cxn modelId="{FD1B233C-C0F5-4870-B14C-9559136A00DB}" type="presParOf" srcId="{C53B3306-9005-49B1-BAE9-5444F105B8BC}" destId="{143A23A9-A540-454F-BDC2-E3F747839BD8}" srcOrd="1" destOrd="0" presId="urn:microsoft.com/office/officeart/2016/7/layout/LinearArrowProcessNumbered"/>
    <dgm:cxn modelId="{B548AA31-14E1-4B6D-9D8A-61372FC86B63}" type="presParOf" srcId="{C53B3306-9005-49B1-BAE9-5444F105B8BC}" destId="{E681A5DF-43E1-4BB6-A2ED-A4FA46AACA90}" srcOrd="2" destOrd="0" presId="urn:microsoft.com/office/officeart/2016/7/layout/LinearArrowProcessNumbered"/>
    <dgm:cxn modelId="{1E00C0EC-6BE8-4498-907D-27FB03B746AC}" type="presParOf" srcId="{C53B3306-9005-49B1-BAE9-5444F105B8BC}" destId="{617694C1-8286-46BF-B8A5-0C539CB0DFCF}" srcOrd="3" destOrd="0" presId="urn:microsoft.com/office/officeart/2016/7/layout/LinearArrowProcessNumbered"/>
    <dgm:cxn modelId="{CA6AEAF7-AE6E-41E2-82E5-C1E6C7547963}" type="presParOf" srcId="{E87D7CBB-815A-4E35-B0E5-65A141AF3760}" destId="{64C12A32-B542-4EBB-8553-89F98F0DE0B5}"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6AD10-D4AE-441E-8515-06048785C537}">
      <dsp:nvSpPr>
        <dsp:cNvPr id="0" name=""/>
        <dsp:cNvSpPr/>
      </dsp:nvSpPr>
      <dsp:spPr>
        <a:xfrm>
          <a:off x="3476" y="261293"/>
          <a:ext cx="3389225" cy="5184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t>Direct Contact</a:t>
          </a:r>
        </a:p>
      </dsp:txBody>
      <dsp:txXfrm>
        <a:off x="3476" y="261293"/>
        <a:ext cx="3389225" cy="518400"/>
      </dsp:txXfrm>
    </dsp:sp>
    <dsp:sp modelId="{DE8FE50B-FB6E-47E1-9165-006F1E5A507D}">
      <dsp:nvSpPr>
        <dsp:cNvPr id="0" name=""/>
        <dsp:cNvSpPr/>
      </dsp:nvSpPr>
      <dsp:spPr>
        <a:xfrm>
          <a:off x="3476" y="779693"/>
          <a:ext cx="3389225" cy="397441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i="0" kern="1200">
              <a:solidFill>
                <a:srgbClr val="0B0C0C"/>
              </a:solidFill>
              <a:effectLst/>
              <a:latin typeface="+mn-lt"/>
            </a:rPr>
            <a:t>From the infected area/person to another person’s body </a:t>
          </a:r>
          <a:endParaRPr lang="en-GB" sz="1800" kern="1200"/>
        </a:p>
        <a:p>
          <a:pPr marL="171450" lvl="1" indent="-171450" algn="l" defTabSz="800100">
            <a:lnSpc>
              <a:spcPct val="90000"/>
            </a:lnSpc>
            <a:spcBef>
              <a:spcPct val="0"/>
            </a:spcBef>
            <a:spcAft>
              <a:spcPct val="15000"/>
            </a:spcAft>
            <a:buChar char="•"/>
          </a:pPr>
          <a:endParaRPr lang="en-GB" sz="1800" kern="1200"/>
        </a:p>
        <a:p>
          <a:pPr marL="171450" lvl="1" indent="-171450" algn="l" defTabSz="800100">
            <a:lnSpc>
              <a:spcPct val="90000"/>
            </a:lnSpc>
            <a:spcBef>
              <a:spcPct val="0"/>
            </a:spcBef>
            <a:spcAft>
              <a:spcPct val="15000"/>
            </a:spcAft>
            <a:buChar char="•"/>
          </a:pPr>
          <a:r>
            <a:rPr lang="en-US" sz="1800" b="0" i="0" kern="1200" dirty="0">
              <a:solidFill>
                <a:srgbClr val="0B0C0C"/>
              </a:solidFill>
              <a:effectLst/>
              <a:latin typeface="+mn-lt"/>
            </a:rPr>
            <a:t>Usually via hands or via contact with a contaminated surface. </a:t>
          </a:r>
          <a:endParaRPr lang="en-GB" sz="1800" kern="1200" dirty="0"/>
        </a:p>
        <a:p>
          <a:pPr marL="171450" lvl="1" indent="-171450" algn="l" defTabSz="800100">
            <a:lnSpc>
              <a:spcPct val="90000"/>
            </a:lnSpc>
            <a:spcBef>
              <a:spcPct val="0"/>
            </a:spcBef>
            <a:spcAft>
              <a:spcPct val="15000"/>
            </a:spcAft>
            <a:buChar char="•"/>
          </a:pPr>
          <a:endParaRPr lang="en-GB" sz="1800" kern="1200" dirty="0"/>
        </a:p>
        <a:p>
          <a:pPr marL="171450" lvl="1" indent="-171450" algn="l" defTabSz="800100">
            <a:lnSpc>
              <a:spcPct val="90000"/>
            </a:lnSpc>
            <a:spcBef>
              <a:spcPct val="0"/>
            </a:spcBef>
            <a:spcAft>
              <a:spcPct val="15000"/>
            </a:spcAft>
            <a:buChar char="•"/>
          </a:pPr>
          <a:r>
            <a:rPr lang="en-US" sz="1800" b="0" i="0" kern="1200">
              <a:solidFill>
                <a:srgbClr val="0B0C0C"/>
              </a:solidFill>
              <a:effectLst/>
              <a:latin typeface="+mn-lt"/>
            </a:rPr>
            <a:t>This is the most common way an infection can spread</a:t>
          </a:r>
          <a:endParaRPr lang="en-GB" sz="1800" kern="1200"/>
        </a:p>
        <a:p>
          <a:pPr marL="171450" lvl="1" indent="-171450" algn="l" defTabSz="800100">
            <a:lnSpc>
              <a:spcPct val="90000"/>
            </a:lnSpc>
            <a:spcBef>
              <a:spcPct val="0"/>
            </a:spcBef>
            <a:spcAft>
              <a:spcPct val="15000"/>
            </a:spcAft>
            <a:buChar char="•"/>
          </a:pPr>
          <a:endParaRPr lang="en-GB" sz="1800" kern="1200"/>
        </a:p>
        <a:p>
          <a:pPr marL="171450" lvl="1" indent="-171450" algn="l" defTabSz="800100">
            <a:lnSpc>
              <a:spcPct val="90000"/>
            </a:lnSpc>
            <a:spcBef>
              <a:spcPct val="0"/>
            </a:spcBef>
            <a:spcAft>
              <a:spcPct val="15000"/>
            </a:spcAft>
            <a:buChar char="•"/>
          </a:pPr>
          <a:r>
            <a:rPr lang="en-US" sz="1800" b="0" i="0" kern="1200">
              <a:solidFill>
                <a:srgbClr val="0B0C0C"/>
              </a:solidFill>
              <a:effectLst/>
              <a:latin typeface="+mn-lt"/>
            </a:rPr>
            <a:t>Examples include scabies, headlice, ringworm and impetigo.</a:t>
          </a:r>
          <a:endParaRPr lang="en-GB" sz="1800" kern="1200"/>
        </a:p>
      </dsp:txBody>
      <dsp:txXfrm>
        <a:off x="3476" y="779693"/>
        <a:ext cx="3389225" cy="3974416"/>
      </dsp:txXfrm>
    </dsp:sp>
    <dsp:sp modelId="{33595A60-66DB-4741-A8F3-141B6DD05C82}">
      <dsp:nvSpPr>
        <dsp:cNvPr id="0" name=""/>
        <dsp:cNvSpPr/>
      </dsp:nvSpPr>
      <dsp:spPr>
        <a:xfrm>
          <a:off x="3867193" y="261293"/>
          <a:ext cx="3389225" cy="51840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a:t>Through the air (aerosol)</a:t>
          </a:r>
        </a:p>
      </dsp:txBody>
      <dsp:txXfrm>
        <a:off x="3867193" y="261293"/>
        <a:ext cx="3389225" cy="518400"/>
      </dsp:txXfrm>
    </dsp:sp>
    <dsp:sp modelId="{3D66F821-D697-470A-853B-941AED464788}">
      <dsp:nvSpPr>
        <dsp:cNvPr id="0" name=""/>
        <dsp:cNvSpPr/>
      </dsp:nvSpPr>
      <dsp:spPr>
        <a:xfrm>
          <a:off x="3867193" y="779693"/>
          <a:ext cx="3389225" cy="3974416"/>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i="0" kern="1200">
              <a:solidFill>
                <a:srgbClr val="0B0C0C"/>
              </a:solidFill>
              <a:effectLst/>
              <a:latin typeface="+mn-lt"/>
            </a:rPr>
            <a:t>From the infected person to another person</a:t>
          </a:r>
          <a:endParaRPr lang="en-GB" sz="1800" kern="1200"/>
        </a:p>
        <a:p>
          <a:pPr marL="171450" lvl="1" indent="-171450" algn="l" defTabSz="800100">
            <a:lnSpc>
              <a:spcPct val="90000"/>
            </a:lnSpc>
            <a:spcBef>
              <a:spcPct val="0"/>
            </a:spcBef>
            <a:spcAft>
              <a:spcPct val="15000"/>
            </a:spcAft>
            <a:buChar char="•"/>
          </a:pPr>
          <a:r>
            <a:rPr lang="en-US" sz="1800" b="0" i="0" kern="1200" dirty="0">
              <a:solidFill>
                <a:srgbClr val="0B0C0C"/>
              </a:solidFill>
              <a:effectLst/>
              <a:latin typeface="+mn-lt"/>
            </a:rPr>
            <a:t>Usually via sneezing, coughing, singing, and talking</a:t>
          </a:r>
          <a:endParaRPr lang="en-GB" sz="1800" kern="1200" dirty="0"/>
        </a:p>
        <a:p>
          <a:pPr marL="171450" lvl="1" indent="-171450" algn="l" defTabSz="800100">
            <a:lnSpc>
              <a:spcPct val="90000"/>
            </a:lnSpc>
            <a:spcBef>
              <a:spcPct val="0"/>
            </a:spcBef>
            <a:spcAft>
              <a:spcPct val="15000"/>
            </a:spcAft>
            <a:buChar char="•"/>
          </a:pPr>
          <a:r>
            <a:rPr lang="en-US" sz="1800" b="0" i="0" kern="1200">
              <a:solidFill>
                <a:srgbClr val="0B0C0C"/>
              </a:solidFill>
              <a:effectLst/>
              <a:latin typeface="+mn-lt"/>
            </a:rPr>
            <a:t>Can spread without necessarily having close contact  </a:t>
          </a:r>
          <a:endParaRPr lang="en-GB" sz="1800" kern="1200"/>
        </a:p>
        <a:p>
          <a:pPr marL="171450" lvl="1" indent="-171450" algn="l" defTabSz="800100">
            <a:lnSpc>
              <a:spcPct val="90000"/>
            </a:lnSpc>
            <a:spcBef>
              <a:spcPct val="0"/>
            </a:spcBef>
            <a:spcAft>
              <a:spcPct val="15000"/>
            </a:spcAft>
            <a:buChar char="•"/>
          </a:pPr>
          <a:r>
            <a:rPr lang="en-US" sz="1800" b="0" i="0" kern="1200" dirty="0">
              <a:solidFill>
                <a:srgbClr val="0B0C0C"/>
              </a:solidFill>
              <a:effectLst/>
              <a:latin typeface="+mn-lt"/>
            </a:rPr>
            <a:t>Aerosols can contaminate hands, cups, toys, or other items and spread to those who may use or touch them.</a:t>
          </a:r>
        </a:p>
        <a:p>
          <a:pPr marL="171450" lvl="1" indent="-171450" algn="l" defTabSz="800100">
            <a:lnSpc>
              <a:spcPct val="90000"/>
            </a:lnSpc>
            <a:spcBef>
              <a:spcPct val="0"/>
            </a:spcBef>
            <a:spcAft>
              <a:spcPct val="15000"/>
            </a:spcAft>
            <a:buChar char="•"/>
          </a:pPr>
          <a:r>
            <a:rPr lang="en-US" sz="1800" b="0" i="0" kern="1200">
              <a:solidFill>
                <a:srgbClr val="0B0C0C"/>
              </a:solidFill>
              <a:effectLst/>
              <a:latin typeface="+mn-lt"/>
            </a:rPr>
            <a:t>Examples include common cold, COVID-19, influenza, and whooping cough.</a:t>
          </a:r>
          <a:endParaRPr lang="en-GB" sz="1800" kern="1200">
            <a:latin typeface="+mn-lt"/>
          </a:endParaRPr>
        </a:p>
      </dsp:txBody>
      <dsp:txXfrm>
        <a:off x="3867193" y="779693"/>
        <a:ext cx="3389225" cy="3974416"/>
      </dsp:txXfrm>
    </dsp:sp>
    <dsp:sp modelId="{3FC64D72-CE24-4025-956C-3DDAD5FE42A8}">
      <dsp:nvSpPr>
        <dsp:cNvPr id="0" name=""/>
        <dsp:cNvSpPr/>
      </dsp:nvSpPr>
      <dsp:spPr>
        <a:xfrm>
          <a:off x="7730911" y="261293"/>
          <a:ext cx="3389225" cy="5184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1" kern="1200" dirty="0"/>
            <a:t>Faecal-oral</a:t>
          </a:r>
        </a:p>
      </dsp:txBody>
      <dsp:txXfrm>
        <a:off x="7730911" y="261293"/>
        <a:ext cx="3389225" cy="518400"/>
      </dsp:txXfrm>
    </dsp:sp>
    <dsp:sp modelId="{56B70D94-6BC8-46D0-9D41-D36E7D980188}">
      <dsp:nvSpPr>
        <dsp:cNvPr id="0" name=""/>
        <dsp:cNvSpPr/>
      </dsp:nvSpPr>
      <dsp:spPr>
        <a:xfrm>
          <a:off x="7730911" y="779693"/>
          <a:ext cx="3389225" cy="3974416"/>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mn-lt"/>
            </a:rPr>
            <a:t>Gastro-intestinal infections can spread from person to person</a:t>
          </a:r>
          <a:endParaRPr lang="en-GB" sz="1800" kern="1200"/>
        </a:p>
        <a:p>
          <a:pPr marL="171450" lvl="1" indent="-171450" algn="l" defTabSz="800100">
            <a:lnSpc>
              <a:spcPct val="90000"/>
            </a:lnSpc>
            <a:spcBef>
              <a:spcPct val="0"/>
            </a:spcBef>
            <a:spcAft>
              <a:spcPct val="15000"/>
            </a:spcAft>
            <a:buChar char="•"/>
          </a:pPr>
          <a:endParaRPr lang="en-GB" sz="1800" kern="1200"/>
        </a:p>
        <a:p>
          <a:pPr marL="171450" lvl="1" indent="-171450" algn="l" defTabSz="800100">
            <a:lnSpc>
              <a:spcPct val="90000"/>
            </a:lnSpc>
            <a:spcBef>
              <a:spcPct val="0"/>
            </a:spcBef>
            <a:spcAft>
              <a:spcPct val="15000"/>
            </a:spcAft>
            <a:buChar char="•"/>
          </a:pPr>
          <a:r>
            <a:rPr lang="en-US" sz="1800" kern="1200" dirty="0">
              <a:latin typeface="+mn-lt"/>
            </a:rPr>
            <a:t>When infected </a:t>
          </a:r>
          <a:r>
            <a:rPr lang="en-US" sz="1800" kern="1200" dirty="0" err="1">
              <a:latin typeface="+mn-lt"/>
            </a:rPr>
            <a:t>faeces</a:t>
          </a:r>
          <a:r>
            <a:rPr lang="en-US" sz="1800" kern="1200" dirty="0">
              <a:latin typeface="+mn-lt"/>
            </a:rPr>
            <a:t> (poo) or vomit are transferred to the mouth either directly or from contaminated food, water, or objects such as toys, door handles or toilet flush handles. </a:t>
          </a:r>
          <a:endParaRPr lang="en-GB" sz="1800" kern="1200" dirty="0"/>
        </a:p>
        <a:p>
          <a:pPr marL="171450" lvl="1" indent="-171450" algn="l" defTabSz="800100">
            <a:lnSpc>
              <a:spcPct val="90000"/>
            </a:lnSpc>
            <a:spcBef>
              <a:spcPct val="0"/>
            </a:spcBef>
            <a:spcAft>
              <a:spcPct val="15000"/>
            </a:spcAft>
            <a:buChar char="•"/>
          </a:pPr>
          <a:endParaRPr lang="en-GB" sz="1800" kern="1200"/>
        </a:p>
        <a:p>
          <a:pPr marL="171450" lvl="1" indent="-171450" algn="l" defTabSz="800100">
            <a:lnSpc>
              <a:spcPct val="90000"/>
            </a:lnSpc>
            <a:spcBef>
              <a:spcPct val="0"/>
            </a:spcBef>
            <a:spcAft>
              <a:spcPct val="15000"/>
            </a:spcAft>
            <a:buChar char="•"/>
          </a:pPr>
          <a:r>
            <a:rPr lang="en-US" sz="1800" kern="1200">
              <a:latin typeface="+mn-lt"/>
            </a:rPr>
            <a:t>Examples include norovirus and E.coli </a:t>
          </a:r>
        </a:p>
      </dsp:txBody>
      <dsp:txXfrm>
        <a:off x="7730911" y="779693"/>
        <a:ext cx="3389225" cy="39744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F424A-51AF-490E-998F-A19FD6A79452}">
      <dsp:nvSpPr>
        <dsp:cNvPr id="0" name=""/>
        <dsp:cNvSpPr/>
      </dsp:nvSpPr>
      <dsp:spPr>
        <a:xfrm>
          <a:off x="531739" y="3255"/>
          <a:ext cx="1098000" cy="1098000"/>
        </a:xfrm>
        <a:prstGeom prst="round2DiagRect">
          <a:avLst>
            <a:gd name="adj1" fmla="val 29727"/>
            <a:gd name="adj2" fmla="val 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C0C503-A15E-44C1-8144-8F04E655345C}">
      <dsp:nvSpPr>
        <dsp:cNvPr id="0" name=""/>
        <dsp:cNvSpPr/>
      </dsp:nvSpPr>
      <dsp:spPr>
        <a:xfrm>
          <a:off x="765739" y="237255"/>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CD2893-6647-4696-8398-775214D6B8E3}">
      <dsp:nvSpPr>
        <dsp:cNvPr id="0" name=""/>
        <dsp:cNvSpPr/>
      </dsp:nvSpPr>
      <dsp:spPr>
        <a:xfrm>
          <a:off x="180739" y="144325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GB" sz="2700" kern="1200" dirty="0"/>
            <a:t>Did you know?</a:t>
          </a:r>
          <a:endParaRPr lang="en-US" sz="2700" kern="1200" dirty="0"/>
        </a:p>
      </dsp:txBody>
      <dsp:txXfrm>
        <a:off x="180739" y="1443256"/>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DF56B-0DC6-4B76-A927-5D7AB0C53698}">
      <dsp:nvSpPr>
        <dsp:cNvPr id="0" name=""/>
        <dsp:cNvSpPr/>
      </dsp:nvSpPr>
      <dsp:spPr>
        <a:xfrm>
          <a:off x="1548994" y="2129204"/>
          <a:ext cx="1067541" cy="7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3849FF-BC77-463E-AAF4-3F19473A4592}">
      <dsp:nvSpPr>
        <dsp:cNvPr id="0" name=""/>
        <dsp:cNvSpPr/>
      </dsp:nvSpPr>
      <dsp:spPr>
        <a:xfrm>
          <a:off x="2680588" y="2039477"/>
          <a:ext cx="122767" cy="230770"/>
        </a:xfrm>
        <a:prstGeom prst="chevron">
          <a:avLst>
            <a:gd name="adj" fmla="val 90000"/>
          </a:avLst>
        </a:prstGeom>
        <a:solidFill>
          <a:schemeClr val="accent3">
            <a:tint val="40000"/>
            <a:alpha val="90000"/>
            <a:hueOff val="184467"/>
            <a:satOff val="9091"/>
            <a:lumOff val="162"/>
            <a:alphaOff val="0"/>
          </a:schemeClr>
        </a:solidFill>
        <a:ln w="12700" cap="flat" cmpd="sng" algn="ctr">
          <a:solidFill>
            <a:schemeClr val="accent3">
              <a:tint val="40000"/>
              <a:alpha val="90000"/>
              <a:hueOff val="184467"/>
              <a:satOff val="9091"/>
              <a:lumOff val="162"/>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07B4C9-C88F-4546-AA8C-79B77AF2ACD9}">
      <dsp:nvSpPr>
        <dsp:cNvPr id="0" name=""/>
        <dsp:cNvSpPr/>
      </dsp:nvSpPr>
      <dsp:spPr>
        <a:xfrm>
          <a:off x="857198" y="1570887"/>
          <a:ext cx="1116706" cy="1116706"/>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34" tIns="43334" rIns="43334" bIns="43334" numCol="1" spcCol="1270" anchor="ctr" anchorCtr="0">
          <a:noAutofit/>
        </a:bodyPr>
        <a:lstStyle/>
        <a:p>
          <a:pPr marL="0" lvl="0" indent="0" algn="ctr" defTabSz="800100">
            <a:lnSpc>
              <a:spcPct val="90000"/>
            </a:lnSpc>
            <a:spcBef>
              <a:spcPct val="0"/>
            </a:spcBef>
            <a:spcAft>
              <a:spcPct val="35000"/>
            </a:spcAft>
            <a:buNone/>
          </a:pPr>
          <a:r>
            <a:rPr lang="en-US" sz="1800" kern="1200"/>
            <a:t>1</a:t>
          </a:r>
        </a:p>
      </dsp:txBody>
      <dsp:txXfrm>
        <a:off x="1020736" y="1734425"/>
        <a:ext cx="789630" cy="789630"/>
      </dsp:txXfrm>
    </dsp:sp>
    <dsp:sp modelId="{A14854F5-AA5B-45ED-9119-92C98592E0C0}">
      <dsp:nvSpPr>
        <dsp:cNvPr id="0" name=""/>
        <dsp:cNvSpPr/>
      </dsp:nvSpPr>
      <dsp:spPr>
        <a:xfrm>
          <a:off x="214567" y="2853191"/>
          <a:ext cx="2401968" cy="1965600"/>
        </a:xfrm>
        <a:prstGeom prst="upArrowCallout">
          <a:avLst>
            <a:gd name="adj1" fmla="val 50000"/>
            <a:gd name="adj2" fmla="val 20000"/>
            <a:gd name="adj3" fmla="val 20000"/>
            <a:gd name="adj4" fmla="val 100000"/>
          </a:avLst>
        </a:prstGeom>
        <a:solidFill>
          <a:schemeClr val="accent3">
            <a:tint val="40000"/>
            <a:alpha val="90000"/>
            <a:hueOff val="368935"/>
            <a:satOff val="18182"/>
            <a:lumOff val="323"/>
            <a:alphaOff val="0"/>
          </a:schemeClr>
        </a:solidFill>
        <a:ln w="12700" cap="flat" cmpd="sng" algn="ctr">
          <a:solidFill>
            <a:schemeClr val="accent3">
              <a:tint val="40000"/>
              <a:alpha val="90000"/>
              <a:hueOff val="368935"/>
              <a:satOff val="18182"/>
              <a:lumOff val="3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9470" tIns="165100" rIns="189470" bIns="165100" numCol="1" spcCol="1270" anchor="t" anchorCtr="0">
          <a:noAutofit/>
        </a:bodyPr>
        <a:lstStyle/>
        <a:p>
          <a:pPr marL="0" lvl="0" indent="0" algn="l" defTabSz="889000">
            <a:lnSpc>
              <a:spcPct val="90000"/>
            </a:lnSpc>
            <a:spcBef>
              <a:spcPct val="0"/>
            </a:spcBef>
            <a:spcAft>
              <a:spcPct val="35000"/>
            </a:spcAft>
            <a:buNone/>
          </a:pPr>
          <a:r>
            <a:rPr lang="en-GB" sz="2000" kern="1200" dirty="0"/>
            <a:t>Highlight vaccination schedules to families on a regular basis</a:t>
          </a:r>
          <a:endParaRPr lang="en-US" sz="2000" kern="1200" dirty="0"/>
        </a:p>
      </dsp:txBody>
      <dsp:txXfrm>
        <a:off x="214567" y="3246311"/>
        <a:ext cx="2401968" cy="1572480"/>
      </dsp:txXfrm>
    </dsp:sp>
    <dsp:sp modelId="{A6E50B15-FB32-41C7-9037-658D3AC898DD}">
      <dsp:nvSpPr>
        <dsp:cNvPr id="0" name=""/>
        <dsp:cNvSpPr/>
      </dsp:nvSpPr>
      <dsp:spPr>
        <a:xfrm>
          <a:off x="3120988" y="2129174"/>
          <a:ext cx="2401968" cy="71"/>
        </a:xfrm>
        <a:prstGeom prst="rect">
          <a:avLst/>
        </a:prstGeom>
        <a:solidFill>
          <a:schemeClr val="accent3">
            <a:tint val="40000"/>
            <a:alpha val="90000"/>
            <a:hueOff val="553402"/>
            <a:satOff val="27273"/>
            <a:lumOff val="485"/>
            <a:alphaOff val="0"/>
          </a:schemeClr>
        </a:solidFill>
        <a:ln w="12700" cap="flat" cmpd="sng" algn="ctr">
          <a:solidFill>
            <a:schemeClr val="accent3">
              <a:tint val="40000"/>
              <a:alpha val="90000"/>
              <a:hueOff val="553402"/>
              <a:satOff val="27273"/>
              <a:lumOff val="485"/>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05793C-59B0-409E-B22C-6EE6006AEECC}">
      <dsp:nvSpPr>
        <dsp:cNvPr id="0" name=""/>
        <dsp:cNvSpPr/>
      </dsp:nvSpPr>
      <dsp:spPr>
        <a:xfrm>
          <a:off x="5587009" y="2039449"/>
          <a:ext cx="122767" cy="230808"/>
        </a:xfrm>
        <a:prstGeom prst="chevron">
          <a:avLst>
            <a:gd name="adj" fmla="val 90000"/>
          </a:avLst>
        </a:prstGeom>
        <a:solidFill>
          <a:schemeClr val="accent3">
            <a:tint val="40000"/>
            <a:alpha val="90000"/>
            <a:hueOff val="737869"/>
            <a:satOff val="36364"/>
            <a:lumOff val="647"/>
            <a:alphaOff val="0"/>
          </a:schemeClr>
        </a:solidFill>
        <a:ln w="12700" cap="flat" cmpd="sng" algn="ctr">
          <a:solidFill>
            <a:schemeClr val="accent3">
              <a:tint val="40000"/>
              <a:alpha val="90000"/>
              <a:hueOff val="737869"/>
              <a:satOff val="36364"/>
              <a:lumOff val="647"/>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E4AA51-E7BD-4521-8BE0-CC9BA839892A}">
      <dsp:nvSpPr>
        <dsp:cNvPr id="0" name=""/>
        <dsp:cNvSpPr/>
      </dsp:nvSpPr>
      <dsp:spPr>
        <a:xfrm>
          <a:off x="3763619" y="1570857"/>
          <a:ext cx="1116706" cy="1116706"/>
        </a:xfrm>
        <a:prstGeom prst="ellipse">
          <a:avLst/>
        </a:prstGeom>
        <a:solidFill>
          <a:schemeClr val="accent3">
            <a:hueOff val="903533"/>
            <a:satOff val="33333"/>
            <a:lumOff val="-4902"/>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34" tIns="43334" rIns="43334" bIns="43334" numCol="1" spcCol="1270" anchor="ctr" anchorCtr="0">
          <a:noAutofit/>
        </a:bodyPr>
        <a:lstStyle/>
        <a:p>
          <a:pPr marL="0" lvl="0" indent="0" algn="ctr" defTabSz="800100">
            <a:lnSpc>
              <a:spcPct val="90000"/>
            </a:lnSpc>
            <a:spcBef>
              <a:spcPct val="0"/>
            </a:spcBef>
            <a:spcAft>
              <a:spcPct val="35000"/>
            </a:spcAft>
            <a:buNone/>
          </a:pPr>
          <a:r>
            <a:rPr lang="en-US" sz="1800" kern="1200"/>
            <a:t>2</a:t>
          </a:r>
        </a:p>
      </dsp:txBody>
      <dsp:txXfrm>
        <a:off x="3927157" y="1734395"/>
        <a:ext cx="789630" cy="789630"/>
      </dsp:txXfrm>
    </dsp:sp>
    <dsp:sp modelId="{6B00497C-8A5B-4C29-9C06-794AC79C4FB2}">
      <dsp:nvSpPr>
        <dsp:cNvPr id="0" name=""/>
        <dsp:cNvSpPr/>
      </dsp:nvSpPr>
      <dsp:spPr>
        <a:xfrm>
          <a:off x="2893365" y="2802368"/>
          <a:ext cx="2877102" cy="1965600"/>
        </a:xfrm>
        <a:prstGeom prst="upArrowCallout">
          <a:avLst>
            <a:gd name="adj1" fmla="val 50000"/>
            <a:gd name="adj2" fmla="val 20000"/>
            <a:gd name="adj3" fmla="val 20000"/>
            <a:gd name="adj4" fmla="val 100000"/>
          </a:avLst>
        </a:prstGeom>
        <a:solidFill>
          <a:schemeClr val="accent3">
            <a:tint val="40000"/>
            <a:alpha val="90000"/>
            <a:hueOff val="922337"/>
            <a:satOff val="45455"/>
            <a:lumOff val="809"/>
            <a:alphaOff val="0"/>
          </a:schemeClr>
        </a:solidFill>
        <a:ln w="12700" cap="flat" cmpd="sng" algn="ctr">
          <a:solidFill>
            <a:schemeClr val="accent3">
              <a:tint val="40000"/>
              <a:alpha val="90000"/>
              <a:hueOff val="922337"/>
              <a:satOff val="45455"/>
              <a:lumOff val="8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9470" tIns="165100" rIns="189470" bIns="165100" numCol="1" spcCol="1270" anchor="t" anchorCtr="0">
          <a:noAutofit/>
        </a:bodyPr>
        <a:lstStyle/>
        <a:p>
          <a:pPr marL="0" lvl="0" indent="0" algn="l" defTabSz="889000">
            <a:lnSpc>
              <a:spcPct val="90000"/>
            </a:lnSpc>
            <a:spcBef>
              <a:spcPct val="0"/>
            </a:spcBef>
            <a:spcAft>
              <a:spcPct val="35000"/>
            </a:spcAft>
            <a:buNone/>
          </a:pPr>
          <a:r>
            <a:rPr lang="en-GB" sz="2000" kern="1200" dirty="0"/>
            <a:t>Work with vaccination teams so you know when immunisation campaigns take place</a:t>
          </a:r>
          <a:endParaRPr lang="en-US" sz="2000" kern="1200" dirty="0"/>
        </a:p>
      </dsp:txBody>
      <dsp:txXfrm>
        <a:off x="2893365" y="3195488"/>
        <a:ext cx="2877102" cy="1572480"/>
      </dsp:txXfrm>
    </dsp:sp>
    <dsp:sp modelId="{A63AAE88-566C-4BE1-9CA1-7F615FF21A4F}">
      <dsp:nvSpPr>
        <dsp:cNvPr id="0" name=""/>
        <dsp:cNvSpPr/>
      </dsp:nvSpPr>
      <dsp:spPr>
        <a:xfrm>
          <a:off x="5789842" y="2129188"/>
          <a:ext cx="2401968" cy="72"/>
        </a:xfrm>
        <a:prstGeom prst="rect">
          <a:avLst/>
        </a:prstGeom>
        <a:solidFill>
          <a:schemeClr val="accent3">
            <a:tint val="40000"/>
            <a:alpha val="90000"/>
            <a:hueOff val="1106804"/>
            <a:satOff val="54545"/>
            <a:lumOff val="970"/>
            <a:alphaOff val="0"/>
          </a:schemeClr>
        </a:solidFill>
        <a:ln w="12700" cap="flat" cmpd="sng" algn="ctr">
          <a:solidFill>
            <a:schemeClr val="accent3">
              <a:tint val="40000"/>
              <a:alpha val="90000"/>
              <a:hueOff val="1106804"/>
              <a:satOff val="54545"/>
              <a:lumOff val="9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DBE99B-2519-453B-9361-E881BF72F7BF}">
      <dsp:nvSpPr>
        <dsp:cNvPr id="0" name=""/>
        <dsp:cNvSpPr/>
      </dsp:nvSpPr>
      <dsp:spPr>
        <a:xfrm>
          <a:off x="8255863" y="2039461"/>
          <a:ext cx="122767" cy="230820"/>
        </a:xfrm>
        <a:prstGeom prst="chevron">
          <a:avLst>
            <a:gd name="adj" fmla="val 90000"/>
          </a:avLst>
        </a:prstGeom>
        <a:solidFill>
          <a:schemeClr val="accent3">
            <a:tint val="40000"/>
            <a:alpha val="90000"/>
            <a:hueOff val="1291271"/>
            <a:satOff val="63636"/>
            <a:lumOff val="1132"/>
            <a:alphaOff val="0"/>
          </a:schemeClr>
        </a:solidFill>
        <a:ln w="12700" cap="flat" cmpd="sng" algn="ctr">
          <a:solidFill>
            <a:schemeClr val="accent3">
              <a:tint val="40000"/>
              <a:alpha val="90000"/>
              <a:hueOff val="1291271"/>
              <a:satOff val="63636"/>
              <a:lumOff val="113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CC633D-C706-42FD-BB55-26BBCB372C44}">
      <dsp:nvSpPr>
        <dsp:cNvPr id="0" name=""/>
        <dsp:cNvSpPr/>
      </dsp:nvSpPr>
      <dsp:spPr>
        <a:xfrm>
          <a:off x="6432473" y="1570871"/>
          <a:ext cx="1116706" cy="1116706"/>
        </a:xfrm>
        <a:prstGeom prst="ellipse">
          <a:avLst/>
        </a:prstGeom>
        <a:solidFill>
          <a:schemeClr val="accent3">
            <a:hueOff val="1807066"/>
            <a:satOff val="66667"/>
            <a:lumOff val="-9804"/>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34" tIns="43334" rIns="43334" bIns="43334" numCol="1" spcCol="1270" anchor="ctr" anchorCtr="0">
          <a:noAutofit/>
        </a:bodyPr>
        <a:lstStyle/>
        <a:p>
          <a:pPr marL="0" lvl="0" indent="0" algn="ctr" defTabSz="800100">
            <a:lnSpc>
              <a:spcPct val="90000"/>
            </a:lnSpc>
            <a:spcBef>
              <a:spcPct val="0"/>
            </a:spcBef>
            <a:spcAft>
              <a:spcPct val="35000"/>
            </a:spcAft>
            <a:buNone/>
          </a:pPr>
          <a:r>
            <a:rPr lang="en-US" sz="1800" kern="1200"/>
            <a:t>3</a:t>
          </a:r>
        </a:p>
      </dsp:txBody>
      <dsp:txXfrm>
        <a:off x="6596011" y="1734409"/>
        <a:ext cx="789630" cy="789630"/>
      </dsp:txXfrm>
    </dsp:sp>
    <dsp:sp modelId="{8B9DA370-ABC2-4DEB-8C1C-663CD1015369}">
      <dsp:nvSpPr>
        <dsp:cNvPr id="0" name=""/>
        <dsp:cNvSpPr/>
      </dsp:nvSpPr>
      <dsp:spPr>
        <a:xfrm>
          <a:off x="5977124" y="2853191"/>
          <a:ext cx="2401968" cy="1965600"/>
        </a:xfrm>
        <a:prstGeom prst="upArrowCallout">
          <a:avLst>
            <a:gd name="adj1" fmla="val 50000"/>
            <a:gd name="adj2" fmla="val 20000"/>
            <a:gd name="adj3" fmla="val 20000"/>
            <a:gd name="adj4" fmla="val 100000"/>
          </a:avLst>
        </a:prstGeom>
        <a:solidFill>
          <a:schemeClr val="accent3">
            <a:tint val="40000"/>
            <a:alpha val="90000"/>
            <a:hueOff val="1475739"/>
            <a:satOff val="72727"/>
            <a:lumOff val="1294"/>
            <a:alphaOff val="0"/>
          </a:schemeClr>
        </a:solidFill>
        <a:ln w="12700" cap="flat" cmpd="sng" algn="ctr">
          <a:solidFill>
            <a:schemeClr val="accent3">
              <a:tint val="40000"/>
              <a:alpha val="90000"/>
              <a:hueOff val="1475739"/>
              <a:satOff val="72727"/>
              <a:lumOff val="12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9470" tIns="165100" rIns="189470" bIns="165100" numCol="1" spcCol="1270" anchor="t" anchorCtr="0">
          <a:noAutofit/>
        </a:bodyPr>
        <a:lstStyle/>
        <a:p>
          <a:pPr marL="0" lvl="0" indent="0" algn="l" defTabSz="889000">
            <a:lnSpc>
              <a:spcPct val="90000"/>
            </a:lnSpc>
            <a:spcBef>
              <a:spcPct val="0"/>
            </a:spcBef>
            <a:spcAft>
              <a:spcPct val="35000"/>
            </a:spcAft>
            <a:buNone/>
          </a:pPr>
          <a:r>
            <a:rPr lang="en-GB" sz="2000" kern="1200" dirty="0"/>
            <a:t>Share FAQs about vaccinations</a:t>
          </a:r>
          <a:endParaRPr lang="en-US" sz="2000" kern="1200" dirty="0"/>
        </a:p>
      </dsp:txBody>
      <dsp:txXfrm>
        <a:off x="5977124" y="3246311"/>
        <a:ext cx="2401968" cy="1572480"/>
      </dsp:txXfrm>
    </dsp:sp>
    <dsp:sp modelId="{44C1FC7E-8B44-4EBA-A321-599557575453}">
      <dsp:nvSpPr>
        <dsp:cNvPr id="0" name=""/>
        <dsp:cNvSpPr/>
      </dsp:nvSpPr>
      <dsp:spPr>
        <a:xfrm>
          <a:off x="8646939" y="2129188"/>
          <a:ext cx="1200984" cy="72"/>
        </a:xfrm>
        <a:prstGeom prst="rect">
          <a:avLst/>
        </a:prstGeom>
        <a:solidFill>
          <a:schemeClr val="accent3">
            <a:tint val="40000"/>
            <a:alpha val="90000"/>
            <a:hueOff val="1660206"/>
            <a:satOff val="81818"/>
            <a:lumOff val="1456"/>
            <a:alphaOff val="0"/>
          </a:schemeClr>
        </a:solidFill>
        <a:ln w="12700" cap="flat" cmpd="sng" algn="ctr">
          <a:solidFill>
            <a:schemeClr val="accent3">
              <a:tint val="40000"/>
              <a:alpha val="90000"/>
              <a:hueOff val="1660206"/>
              <a:satOff val="81818"/>
              <a:lumOff val="1456"/>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81A5DF-43E1-4BB6-A2ED-A4FA46AACA90}">
      <dsp:nvSpPr>
        <dsp:cNvPr id="0" name=""/>
        <dsp:cNvSpPr/>
      </dsp:nvSpPr>
      <dsp:spPr>
        <a:xfrm>
          <a:off x="9289570" y="1570871"/>
          <a:ext cx="1116706" cy="1116706"/>
        </a:xfrm>
        <a:prstGeom prst="ellipse">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34" tIns="43334" rIns="43334" bIns="43334" numCol="1" spcCol="1270" anchor="ctr" anchorCtr="0">
          <a:noAutofit/>
        </a:bodyPr>
        <a:lstStyle/>
        <a:p>
          <a:pPr marL="0" lvl="0" indent="0" algn="ctr" defTabSz="800100">
            <a:lnSpc>
              <a:spcPct val="90000"/>
            </a:lnSpc>
            <a:spcBef>
              <a:spcPct val="0"/>
            </a:spcBef>
            <a:spcAft>
              <a:spcPct val="35000"/>
            </a:spcAft>
            <a:buNone/>
          </a:pPr>
          <a:r>
            <a:rPr lang="en-US" sz="1800" kern="1200"/>
            <a:t>4</a:t>
          </a:r>
        </a:p>
      </dsp:txBody>
      <dsp:txXfrm>
        <a:off x="9453108" y="1734409"/>
        <a:ext cx="789630" cy="789630"/>
      </dsp:txXfrm>
    </dsp:sp>
    <dsp:sp modelId="{64C12A32-B542-4EBB-8553-89F98F0DE0B5}">
      <dsp:nvSpPr>
        <dsp:cNvPr id="0" name=""/>
        <dsp:cNvSpPr/>
      </dsp:nvSpPr>
      <dsp:spPr>
        <a:xfrm>
          <a:off x="8458696" y="2853191"/>
          <a:ext cx="2778453" cy="1965600"/>
        </a:xfrm>
        <a:prstGeom prst="upArrowCallout">
          <a:avLst>
            <a:gd name="adj1" fmla="val 50000"/>
            <a:gd name="adj2" fmla="val 20000"/>
            <a:gd name="adj3" fmla="val 20000"/>
            <a:gd name="adj4" fmla="val 100000"/>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9470" tIns="165100" rIns="189470" bIns="165100" numCol="1" spcCol="1270" anchor="t" anchorCtr="0">
          <a:noAutofit/>
        </a:bodyPr>
        <a:lstStyle/>
        <a:p>
          <a:pPr marL="0" lvl="0" indent="0" algn="l" defTabSz="889000">
            <a:lnSpc>
              <a:spcPct val="90000"/>
            </a:lnSpc>
            <a:spcBef>
              <a:spcPct val="0"/>
            </a:spcBef>
            <a:spcAft>
              <a:spcPct val="35000"/>
            </a:spcAft>
            <a:buNone/>
          </a:pPr>
          <a:r>
            <a:rPr lang="en-GB" sz="2000" kern="1200" dirty="0"/>
            <a:t>Find appropriate times (assemblies) to talk to the children about vaccinations</a:t>
          </a:r>
          <a:endParaRPr lang="en-US" sz="2000" kern="1200" dirty="0"/>
        </a:p>
      </dsp:txBody>
      <dsp:txXfrm>
        <a:off x="8458696" y="3246311"/>
        <a:ext cx="2778453" cy="15724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94399-4760-E249-A21A-E0B302D943C1}"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49AD-43E2-A142-9B61-FBB06C64E86F}" type="slidenum">
              <a:rPr lang="en-US" smtClean="0"/>
              <a:t>‹#›</a:t>
            </a:fld>
            <a:endParaRPr lang="en-US"/>
          </a:p>
        </p:txBody>
      </p:sp>
    </p:spTree>
    <p:extLst>
      <p:ext uri="{BB962C8B-B14F-4D97-AF65-F5344CB8AC3E}">
        <p14:creationId xmlns:p14="http://schemas.microsoft.com/office/powerpoint/2010/main" val="28093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v.uk/government/publications/health-protection-in-schools-and-other-childcare-facilities/chapter-2-infection-prevention-and-control#cough"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e-bug.eu/" TargetMode="External"/><Relationship Id="rId4" Type="http://schemas.openxmlformats.org/officeDocument/2006/relationships/hyperlink" Target="https://campaignresources.phe.gov.uk/resourc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hs.uk/conditions/fever-in-children/"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nhs.uk/conditions/flu/" TargetMode="External"/><Relationship Id="rId4" Type="http://schemas.openxmlformats.org/officeDocument/2006/relationships/hyperlink" Target="https://www.nhs.uk/conditions/respiratory-tract-infection/"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a typeface="Calibri"/>
                <a:cs typeface="Calibri"/>
              </a:rPr>
              <a:t>Presenter notes</a:t>
            </a:r>
            <a:r>
              <a:rPr lang="en-GB" dirty="0">
                <a:ea typeface="Calibri"/>
                <a:cs typeface="Calibri"/>
              </a:rPr>
              <a:t>:</a:t>
            </a:r>
          </a:p>
          <a:p>
            <a:r>
              <a:rPr lang="en-GB" dirty="0">
                <a:ea typeface="Calibri"/>
                <a:cs typeface="Calibri"/>
              </a:rPr>
              <a:t>Welcome to our </a:t>
            </a:r>
            <a:r>
              <a:rPr lang="en-US" dirty="0">
                <a:ea typeface="Calibri"/>
                <a:cs typeface="Calibri"/>
              </a:rPr>
              <a:t>Infection prevention and control training for Early Years and other educational settings</a:t>
            </a:r>
            <a:endParaRPr lang="en-GB"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a:t>
            </a:fld>
            <a:endParaRPr lang="en-US"/>
          </a:p>
        </p:txBody>
      </p:sp>
    </p:spTree>
    <p:extLst>
      <p:ext uri="{BB962C8B-B14F-4D97-AF65-F5344CB8AC3E}">
        <p14:creationId xmlns:p14="http://schemas.microsoft.com/office/powerpoint/2010/main" val="820486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note</a:t>
            </a:r>
            <a:r>
              <a:rPr lang="en-GB"/>
              <a:t>: </a:t>
            </a:r>
          </a:p>
          <a:p>
            <a:endParaRPr lang="en-GB"/>
          </a:p>
          <a:p>
            <a:r>
              <a:rPr lang="en-GB"/>
              <a:t>Staying at home if unwell is really important, because it stops infections from spreading to others. We appreciate that its very inconvenient for parent to keep children away from EYES as it impacts their work, but it is really important that clear polices are in place, so it is clear on expectations around keeping children off from EYES if they are unwell. </a:t>
            </a:r>
          </a:p>
          <a:p>
            <a:endParaRPr lang="en-GB"/>
          </a:p>
          <a:p>
            <a:r>
              <a:rPr lang="en-GB"/>
              <a:t>It is important that exclusion periods are kept to, and these will differ depending on the microbe that is causing the infection. </a:t>
            </a:r>
          </a:p>
          <a:p>
            <a:endParaRPr lang="en-GB"/>
          </a:p>
          <a:p>
            <a:endParaRPr lang="en-GB"/>
          </a:p>
        </p:txBody>
      </p:sp>
      <p:sp>
        <p:nvSpPr>
          <p:cNvPr id="4" name="Slide Number Placeholder 3"/>
          <p:cNvSpPr>
            <a:spLocks noGrp="1"/>
          </p:cNvSpPr>
          <p:nvPr>
            <p:ph type="sldNum" sz="quarter" idx="5"/>
          </p:nvPr>
        </p:nvSpPr>
        <p:spPr/>
        <p:txBody>
          <a:bodyPr/>
          <a:lstStyle/>
          <a:p>
            <a:pPr>
              <a:defRPr/>
            </a:pPr>
            <a:fld id="{9AE0CBF3-2A0A-4409-B599-FEFEAF974B88}" type="slidenum">
              <a:rPr lang="en-US" smtClean="0"/>
              <a:pPr>
                <a:defRPr/>
              </a:pPr>
              <a:t>10</a:t>
            </a:fld>
            <a:endParaRPr lang="en-US"/>
          </a:p>
        </p:txBody>
      </p:sp>
    </p:spTree>
    <p:extLst>
      <p:ext uri="{BB962C8B-B14F-4D97-AF65-F5344CB8AC3E}">
        <p14:creationId xmlns:p14="http://schemas.microsoft.com/office/powerpoint/2010/main" val="3580220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Presenters notes: </a:t>
            </a:r>
          </a:p>
          <a:p>
            <a:endParaRPr lang="en-GB" dirty="0"/>
          </a:p>
          <a:p>
            <a:r>
              <a:rPr lang="en-GB" dirty="0"/>
              <a:t>A high temperature is usually a certain sign that there is an infection. It is important that EYES know what a normal temperature is and this can vary slightly between children. </a:t>
            </a:r>
          </a:p>
          <a:p>
            <a:endParaRPr lang="en-GB" dirty="0"/>
          </a:p>
          <a:p>
            <a:r>
              <a:rPr lang="en-GB" dirty="0"/>
              <a:t>It is important to know that a high temperature is 38 degrees Celsius or more</a:t>
            </a:r>
          </a:p>
          <a:p>
            <a:endParaRPr lang="en-GB" dirty="0"/>
          </a:p>
          <a:p>
            <a:r>
              <a:rPr lang="en-GB" dirty="0"/>
              <a:t>There are some useful resources on NHS website which gives helpful advice. </a:t>
            </a:r>
            <a:endParaRPr lang="en-US" dirty="0"/>
          </a:p>
        </p:txBody>
      </p:sp>
      <p:sp>
        <p:nvSpPr>
          <p:cNvPr id="4" name="Slide Number Placeholder 3"/>
          <p:cNvSpPr>
            <a:spLocks noGrp="1"/>
          </p:cNvSpPr>
          <p:nvPr>
            <p:ph type="sldNum" sz="quarter" idx="5"/>
          </p:nvPr>
        </p:nvSpPr>
        <p:spPr/>
        <p:txBody>
          <a:bodyPr/>
          <a:lstStyle/>
          <a:p>
            <a:fld id="{0C9349AD-43E2-A142-9B61-FBB06C64E86F}" type="slidenum">
              <a:rPr lang="en-US" smtClean="0"/>
              <a:t>11</a:t>
            </a:fld>
            <a:endParaRPr lang="en-US"/>
          </a:p>
        </p:txBody>
      </p:sp>
    </p:spTree>
    <p:extLst>
      <p:ext uri="{BB962C8B-B14F-4D97-AF65-F5344CB8AC3E}">
        <p14:creationId xmlns:p14="http://schemas.microsoft.com/office/powerpoint/2010/main" val="3128103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a typeface="ヒラギノ角ゴ Pro W3"/>
                <a:cs typeface="Calibri"/>
              </a:rPr>
              <a:t>Presenter notes</a:t>
            </a:r>
            <a:r>
              <a:rPr lang="en-GB" dirty="0">
                <a:ea typeface="ヒラギノ角ゴ Pro W3"/>
                <a:cs typeface="Calibri"/>
              </a:rPr>
              <a:t>: This just highlights some really useful posters that can be downloaded and displayed in your EYES. One give info on infectious diseases and the other gives info on whether children need to stay off school or other EYES</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a:t>
            </a:fld>
            <a:endParaRPr lang="en-US"/>
          </a:p>
        </p:txBody>
      </p:sp>
    </p:spTree>
    <p:extLst>
      <p:ext uri="{BB962C8B-B14F-4D97-AF65-F5344CB8AC3E}">
        <p14:creationId xmlns:p14="http://schemas.microsoft.com/office/powerpoint/2010/main" val="2681878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3999"/>
              </a:lnSpc>
              <a:buNone/>
            </a:pPr>
            <a:r>
              <a:rPr lang="en-GB" b="1">
                <a:solidFill>
                  <a:srgbClr val="FF0000"/>
                </a:solidFill>
              </a:rPr>
              <a:t>Presenter notes</a:t>
            </a:r>
            <a:r>
              <a:rPr lang="en-GB">
                <a:solidFill>
                  <a:srgbClr val="FF0000"/>
                </a:solidFill>
              </a:rPr>
              <a:t>: </a:t>
            </a:r>
          </a:p>
          <a:p>
            <a:pPr marL="0" indent="0">
              <a:lnSpc>
                <a:spcPct val="113999"/>
              </a:lnSpc>
              <a:buNone/>
            </a:pPr>
            <a:endParaRPr lang="en-GB">
              <a:solidFill>
                <a:srgbClr val="FF0000"/>
              </a:solidFill>
            </a:endParaRPr>
          </a:p>
          <a:p>
            <a:pPr marL="0" indent="0">
              <a:lnSpc>
                <a:spcPct val="113999"/>
              </a:lnSpc>
              <a:buNone/>
            </a:pPr>
            <a:r>
              <a:rPr lang="en-GB">
                <a:solidFill>
                  <a:srgbClr val="FF0000"/>
                </a:solidFill>
              </a:rPr>
              <a:t>Cleaning hands is the most important way to prevent infections from spreading, but only if hands are cleaned property. </a:t>
            </a:r>
          </a:p>
          <a:p>
            <a:pPr marL="0" indent="0">
              <a:lnSpc>
                <a:spcPct val="113999"/>
              </a:lnSpc>
              <a:buNone/>
            </a:pPr>
            <a:endParaRPr lang="en-GB">
              <a:solidFill>
                <a:srgbClr val="FF0000"/>
              </a:solidFill>
            </a:endParaRPr>
          </a:p>
          <a:p>
            <a:pPr marL="0" indent="0">
              <a:lnSpc>
                <a:spcPct val="113999"/>
              </a:lnSpc>
              <a:buNone/>
            </a:pPr>
            <a:r>
              <a:rPr lang="en-GB">
                <a:solidFill>
                  <a:srgbClr val="FF0000"/>
                </a:solidFill>
              </a:rPr>
              <a:t>Hands can be cleaned either by washing them with liquid soap and water or using Alcohol based hand rubs (ABHR). ABHRs have become very common since COVID and used at the right time can be very effective. </a:t>
            </a:r>
          </a:p>
          <a:p>
            <a:pPr marL="0" indent="0">
              <a:lnSpc>
                <a:spcPct val="113999"/>
              </a:lnSpc>
              <a:buNone/>
            </a:pPr>
            <a:endParaRPr lang="en-GB">
              <a:solidFill>
                <a:srgbClr val="FF0000"/>
              </a:solidFill>
            </a:endParaRPr>
          </a:p>
          <a:p>
            <a:pPr marL="0" indent="0">
              <a:lnSpc>
                <a:spcPct val="113999"/>
              </a:lnSpc>
              <a:buNone/>
            </a:pPr>
            <a:r>
              <a:rPr lang="en-GB">
                <a:solidFill>
                  <a:srgbClr val="FF0000"/>
                </a:solidFill>
              </a:rPr>
              <a:t>There are steps that should be taken when cleaning hands to ensure the all surfaces of our hands have contact with soap and water or ABHRs. The steps can be seen on the poster on this slide. It is useful if you can have posters showing how hands can be cleaned so children and adults can follow it. </a:t>
            </a:r>
          </a:p>
          <a:p>
            <a:pPr marL="0" indent="0">
              <a:lnSpc>
                <a:spcPct val="113999"/>
              </a:lnSpc>
              <a:buNone/>
            </a:pPr>
            <a:endParaRPr lang="en-GB">
              <a:solidFill>
                <a:srgbClr val="FF0000"/>
              </a:solidFill>
            </a:endParaRPr>
          </a:p>
          <a:p>
            <a:pPr marL="0" indent="0">
              <a:lnSpc>
                <a:spcPct val="113999"/>
              </a:lnSpc>
              <a:buNone/>
            </a:pPr>
            <a:r>
              <a:rPr lang="en-GB">
                <a:solidFill>
                  <a:srgbClr val="FF0000"/>
                </a:solidFill>
              </a:rPr>
              <a:t>Dryings hands is just as important as cleaning them, so if soap and water is being used always encourage children and adults to dry their hands properly either with paper towels (usually more than one is needed), or hand dryers. </a:t>
            </a:r>
          </a:p>
          <a:p>
            <a:pPr marL="0" indent="0">
              <a:lnSpc>
                <a:spcPct val="113999"/>
              </a:lnSpc>
              <a:buNone/>
            </a:pPr>
            <a:endParaRPr lang="en-GB">
              <a:solidFill>
                <a:srgbClr val="FF0000"/>
              </a:solidFill>
            </a:endParaRPr>
          </a:p>
          <a:p>
            <a:pPr marL="0" marR="0" lvl="0" indent="0" algn="l" defTabSz="914400" rtl="0" eaLnBrk="1" fontAlgn="auto" latinLnBrk="0" hangingPunct="1">
              <a:lnSpc>
                <a:spcPct val="113999"/>
              </a:lnSpc>
              <a:spcBef>
                <a:spcPts val="0"/>
              </a:spcBef>
              <a:spcAft>
                <a:spcPts val="0"/>
              </a:spcAft>
              <a:buClrTx/>
              <a:buSzTx/>
              <a:buFontTx/>
              <a:buNone/>
              <a:tabLst/>
              <a:defRPr/>
            </a:pPr>
            <a:r>
              <a:rPr lang="en-GB">
                <a:solidFill>
                  <a:srgbClr val="FF0000"/>
                </a:solidFill>
              </a:rPr>
              <a:t>Hand dryers are fine to use, but children and staff should be encouraged to use them until their hands are completely dry. Please avoid communal use of fabric towels unless they are single use in home settings for drying hands. </a:t>
            </a:r>
          </a:p>
          <a:p>
            <a:pPr marL="0" indent="0">
              <a:lnSpc>
                <a:spcPct val="113999"/>
              </a:lnSpc>
              <a:buNone/>
            </a:pPr>
            <a:endParaRPr lang="en-GB">
              <a:solidFill>
                <a:srgbClr val="FF0000"/>
              </a:solidFill>
            </a:endParaRPr>
          </a:p>
          <a:p>
            <a:pPr marL="0" indent="0">
              <a:lnSpc>
                <a:spcPct val="113999"/>
              </a:lnSpc>
              <a:buNone/>
            </a:pPr>
            <a:r>
              <a:rPr lang="en-GB">
                <a:solidFill>
                  <a:srgbClr val="FF0000"/>
                </a:solidFill>
              </a:rPr>
              <a:t>If ABHRs are used please ensure they are positioned in a safe place where children cannot mis use it. ABHRs should never be used after using the toilet, hands should always be washed with liquid soap and water. </a:t>
            </a:r>
          </a:p>
          <a:p>
            <a:pPr marL="0" indent="0">
              <a:lnSpc>
                <a:spcPct val="113999"/>
              </a:lnSpc>
              <a:buNone/>
            </a:pPr>
            <a:endParaRPr lang="en-GB">
              <a:solidFill>
                <a:srgbClr val="FF0000"/>
              </a:solidFill>
            </a:endParaRPr>
          </a:p>
          <a:p>
            <a:pPr marL="0" indent="0">
              <a:lnSpc>
                <a:spcPct val="113999"/>
              </a:lnSpc>
              <a:buNone/>
            </a:pPr>
            <a:r>
              <a:rPr lang="en-GB">
                <a:solidFill>
                  <a:srgbClr val="FF0000"/>
                </a:solidFill>
              </a:rPr>
              <a:t>Key times to clean hands is</a:t>
            </a:r>
          </a:p>
          <a:p>
            <a:pPr marL="0" indent="0">
              <a:lnSpc>
                <a:spcPct val="113999"/>
              </a:lnSpc>
              <a:buNone/>
            </a:pPr>
            <a:r>
              <a:rPr lang="en-GB">
                <a:solidFill>
                  <a:srgbClr val="FF0000"/>
                </a:solidFill>
              </a:rPr>
              <a:t>Before eating and/or preparing food </a:t>
            </a:r>
          </a:p>
          <a:p>
            <a:pPr marL="0" indent="0">
              <a:lnSpc>
                <a:spcPct val="113999"/>
              </a:lnSpc>
              <a:buNone/>
            </a:pPr>
            <a:r>
              <a:rPr lang="en-GB">
                <a:solidFill>
                  <a:srgbClr val="FF0000"/>
                </a:solidFill>
              </a:rPr>
              <a:t>After using the toilet </a:t>
            </a:r>
          </a:p>
          <a:p>
            <a:pPr marL="0" indent="0">
              <a:lnSpc>
                <a:spcPct val="113999"/>
              </a:lnSpc>
              <a:buNone/>
            </a:pPr>
            <a:r>
              <a:rPr lang="en-GB">
                <a:solidFill>
                  <a:srgbClr val="FF0000"/>
                </a:solidFill>
              </a:rPr>
              <a:t>When hands are visibly dirty </a:t>
            </a:r>
          </a:p>
          <a:p>
            <a:pPr marL="0" indent="0">
              <a:lnSpc>
                <a:spcPct val="113999"/>
              </a:lnSpc>
              <a:buNone/>
            </a:pPr>
            <a:r>
              <a:rPr lang="en-GB">
                <a:solidFill>
                  <a:srgbClr val="FF0000"/>
                </a:solidFill>
              </a:rPr>
              <a:t>After blowing your nose, coughing or sneezing into hands. </a:t>
            </a:r>
          </a:p>
          <a:p>
            <a:pPr marL="0" indent="0">
              <a:lnSpc>
                <a:spcPct val="113999"/>
              </a:lnSpc>
              <a:buNone/>
            </a:pPr>
            <a:endParaRPr lang="en-GB">
              <a:solidFill>
                <a:srgbClr val="FF0000"/>
              </a:solidFill>
            </a:endParaRPr>
          </a:p>
          <a:p>
            <a:pPr marL="5927" indent="-5927">
              <a:lnSpc>
                <a:spcPct val="113999"/>
              </a:lnSpc>
            </a:pPr>
            <a:endParaRPr lang="en-GB">
              <a:latin typeface="Arial"/>
              <a:ea typeface="ヒラギノ角ゴ Pro W3"/>
              <a:cs typeface="Arial"/>
            </a:endParaRPr>
          </a:p>
          <a:p>
            <a:pPr marL="5927" indent="-5927">
              <a:lnSpc>
                <a:spcPct val="113999"/>
              </a:lnSpc>
            </a:pPr>
            <a:r>
              <a:rPr lang="en-GB">
                <a:latin typeface="Arial"/>
                <a:ea typeface="ヒラギノ角ゴ Pro W3"/>
                <a:cs typeface="Arial"/>
                <a:hlinkClick r:id="rId3"/>
              </a:rPr>
              <a:t>Chapter 2: infection prevention and control - GOV.UK (www.gov.uk)</a:t>
            </a:r>
            <a:endParaRPr lang="en-GB">
              <a:latin typeface="Arial"/>
              <a:ea typeface="ヒラギノ角ゴ Pro W3"/>
              <a:cs typeface="Arial"/>
            </a:endParaRPr>
          </a:p>
          <a:p>
            <a:pPr marL="5927" indent="-5927">
              <a:lnSpc>
                <a:spcPct val="113999"/>
              </a:lnSpc>
            </a:pPr>
            <a:r>
              <a:rPr lang="en-GB">
                <a:latin typeface="Arial"/>
                <a:ea typeface="ヒラギノ角ゴ Pro W3"/>
                <a:cs typeface="Arial"/>
                <a:hlinkClick r:id="rId4"/>
              </a:rPr>
              <a:t>Campaign Resource Centre (phe.gov.uk)</a:t>
            </a:r>
            <a:endParaRPr lang="en-GB">
              <a:latin typeface="Arial"/>
              <a:ea typeface="ヒラギノ角ゴ Pro W3"/>
              <a:cs typeface="Arial"/>
            </a:endParaRPr>
          </a:p>
          <a:p>
            <a:pPr marL="5927" indent="-5927">
              <a:lnSpc>
                <a:spcPct val="113999"/>
              </a:lnSpc>
            </a:pPr>
            <a:r>
              <a:rPr lang="en-GB">
                <a:hlinkClick r:id="rId5"/>
              </a:rPr>
              <a:t>e-Bug | England Home</a:t>
            </a:r>
            <a:endParaRPr lang="en-GB">
              <a:latin typeface="Arial"/>
              <a:ea typeface="ヒラギノ角ゴ Pro W3"/>
            </a:endParaRPr>
          </a:p>
          <a:p>
            <a:endParaRPr lang="en-US">
              <a:cs typeface="Calibri"/>
            </a:endParaRPr>
          </a:p>
        </p:txBody>
      </p:sp>
      <p:sp>
        <p:nvSpPr>
          <p:cNvPr id="4" name="Slide Number Placeholder 3"/>
          <p:cNvSpPr>
            <a:spLocks noGrp="1"/>
          </p:cNvSpPr>
          <p:nvPr>
            <p:ph type="sldNum" sz="quarter" idx="5"/>
          </p:nvPr>
        </p:nvSpPr>
        <p:spPr/>
        <p:txBody>
          <a:bodyPr/>
          <a:lstStyle/>
          <a:p>
            <a:pPr>
              <a:defRPr/>
            </a:pPr>
            <a:fld id="{9AE0CBF3-2A0A-4409-B599-FEFEAF974B88}" type="slidenum">
              <a:rPr lang="en-US"/>
              <a:pPr>
                <a:defRPr/>
              </a:pPr>
              <a:t>13</a:t>
            </a:fld>
            <a:endParaRPr lang="en-US"/>
          </a:p>
        </p:txBody>
      </p:sp>
    </p:spTree>
    <p:extLst>
      <p:ext uri="{BB962C8B-B14F-4D97-AF65-F5344CB8AC3E}">
        <p14:creationId xmlns:p14="http://schemas.microsoft.com/office/powerpoint/2010/main" val="3003013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notes</a:t>
            </a:r>
            <a:r>
              <a:rPr lang="en-GB"/>
              <a:t>: </a:t>
            </a:r>
          </a:p>
          <a:p>
            <a:endParaRPr lang="en-GB"/>
          </a:p>
          <a:p>
            <a:pPr marL="0" indent="0">
              <a:lnSpc>
                <a:spcPct val="113999"/>
              </a:lnSpc>
              <a:buNone/>
            </a:pPr>
            <a:r>
              <a:rPr lang="en-GB" sz="1200">
                <a:latin typeface="Arial"/>
                <a:ea typeface="ヒラギノ角ゴ Pro W3"/>
                <a:cs typeface="Arial"/>
              </a:rPr>
              <a:t>Good respiratory hygiene will reduce the spread of respiratory infections. There are key hygiene measures that should be taught to children and practiced by children and adults. These include: </a:t>
            </a:r>
          </a:p>
          <a:p>
            <a:pPr marL="0" indent="0">
              <a:lnSpc>
                <a:spcPct val="113999"/>
              </a:lnSpc>
              <a:buNone/>
            </a:pPr>
            <a:endParaRPr lang="en-GB" sz="1200">
              <a:latin typeface="Arial"/>
              <a:ea typeface="ヒラギノ角ゴ Pro W3"/>
              <a:cs typeface="Arial"/>
            </a:endParaRPr>
          </a:p>
          <a:p>
            <a:pPr marL="0" indent="0">
              <a:lnSpc>
                <a:spcPct val="113999"/>
              </a:lnSpc>
              <a:buNone/>
            </a:pPr>
            <a:r>
              <a:rPr lang="en-GB" sz="1200">
                <a:latin typeface="Arial"/>
                <a:ea typeface="ヒラギノ角ゴ Pro W3"/>
                <a:cs typeface="Arial"/>
              </a:rPr>
              <a:t>Covering the nose and mouth during sneezing and coughing to reduce the spread of infections.</a:t>
            </a:r>
          </a:p>
          <a:p>
            <a:pPr marL="380365" indent="-380365">
              <a:lnSpc>
                <a:spcPct val="113999"/>
              </a:lnSpc>
              <a:buFont typeface="Arial"/>
              <a:buChar char="•"/>
            </a:pPr>
            <a:r>
              <a:rPr lang="en-GB" sz="1200">
                <a:latin typeface="Arial"/>
                <a:ea typeface="ヒラギノ角ゴ Pro W3"/>
                <a:cs typeface="Arial"/>
              </a:rPr>
              <a:t>Have tissues readily available and accessible for children/young people  </a:t>
            </a:r>
          </a:p>
          <a:p>
            <a:pPr marL="380365" indent="-380365">
              <a:lnSpc>
                <a:spcPct val="113999"/>
              </a:lnSpc>
              <a:buFont typeface="Arial"/>
              <a:buChar char="•"/>
            </a:pPr>
            <a:r>
              <a:rPr lang="en-GB" sz="1200">
                <a:latin typeface="Arial"/>
                <a:ea typeface="ヒラギノ角ゴ Pro W3"/>
                <a:cs typeface="Arial"/>
              </a:rPr>
              <a:t>Cover nose and mouth with a tissue when coughing and sneezing, and dispose of used tissue in a bin and wash your hands with soap and water</a:t>
            </a:r>
            <a:endParaRPr lang="en-GB" sz="1200">
              <a:latin typeface="Arial"/>
              <a:ea typeface="ヒラギノ角ゴ Pro W3"/>
            </a:endParaRPr>
          </a:p>
          <a:p>
            <a:pPr marL="380365" indent="-380365">
              <a:lnSpc>
                <a:spcPct val="113999"/>
              </a:lnSpc>
              <a:buFont typeface="Arial"/>
              <a:buChar char="•"/>
            </a:pPr>
            <a:r>
              <a:rPr lang="en-GB" sz="1200">
                <a:latin typeface="Arial"/>
                <a:ea typeface="ヒラギノ角ゴ Pro W3"/>
                <a:cs typeface="Arial"/>
              </a:rPr>
              <a:t>Cough or sneeze into the inner elbow (upper sleeve) if no tissues are available, rather than into the hand</a:t>
            </a:r>
            <a:endParaRPr lang="en-GB" sz="1200">
              <a:latin typeface="Arial"/>
              <a:ea typeface="ヒラギノ角ゴ Pro W3"/>
            </a:endParaRPr>
          </a:p>
          <a:p>
            <a:pPr marL="380365" indent="-380365">
              <a:lnSpc>
                <a:spcPct val="113999"/>
              </a:lnSpc>
              <a:buFont typeface="Arial"/>
              <a:buChar char="•"/>
            </a:pPr>
            <a:r>
              <a:rPr lang="en-GB" sz="1200">
                <a:latin typeface="Arial"/>
                <a:ea typeface="ヒラギノ角ゴ Pro W3"/>
                <a:cs typeface="Arial"/>
              </a:rPr>
              <a:t>keep contaminated hands away from eyes and nose</a:t>
            </a:r>
            <a:endParaRPr lang="en-GB" sz="1200">
              <a:latin typeface="Arial"/>
              <a:ea typeface="ヒラギノ角ゴ Pro W3"/>
            </a:endParaRPr>
          </a:p>
          <a:p>
            <a:endParaRPr lang="en-GB"/>
          </a:p>
        </p:txBody>
      </p:sp>
      <p:sp>
        <p:nvSpPr>
          <p:cNvPr id="4" name="Slide Number Placeholder 3"/>
          <p:cNvSpPr>
            <a:spLocks noGrp="1"/>
          </p:cNvSpPr>
          <p:nvPr>
            <p:ph type="sldNum" sz="quarter" idx="5"/>
          </p:nvPr>
        </p:nvSpPr>
        <p:spPr/>
        <p:txBody>
          <a:bodyPr/>
          <a:lstStyle/>
          <a:p>
            <a:fld id="{0C9349AD-43E2-A142-9B61-FBB06C64E86F}" type="slidenum">
              <a:rPr lang="en-US" smtClean="0"/>
              <a:t>14</a:t>
            </a:fld>
            <a:endParaRPr lang="en-US"/>
          </a:p>
        </p:txBody>
      </p:sp>
    </p:spTree>
    <p:extLst>
      <p:ext uri="{BB962C8B-B14F-4D97-AF65-F5344CB8AC3E}">
        <p14:creationId xmlns:p14="http://schemas.microsoft.com/office/powerpoint/2010/main" val="1578928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notes</a:t>
            </a:r>
            <a:r>
              <a:rPr lang="en-GB"/>
              <a:t>:</a:t>
            </a:r>
          </a:p>
          <a:p>
            <a:endParaRPr lang="en-GB"/>
          </a:p>
          <a:p>
            <a:r>
              <a:rPr lang="en-GB"/>
              <a:t>Here is an example of a poster that could be displayed in your setting to remind children and adults to follow the correct respiratory hygiene. </a:t>
            </a:r>
            <a:endParaRPr lang="en-US"/>
          </a:p>
        </p:txBody>
      </p:sp>
      <p:sp>
        <p:nvSpPr>
          <p:cNvPr id="4" name="Slide Number Placeholder 3"/>
          <p:cNvSpPr>
            <a:spLocks noGrp="1"/>
          </p:cNvSpPr>
          <p:nvPr>
            <p:ph type="sldNum" sz="quarter" idx="5"/>
          </p:nvPr>
        </p:nvSpPr>
        <p:spPr/>
        <p:txBody>
          <a:bodyPr/>
          <a:lstStyle/>
          <a:p>
            <a:fld id="{0C9349AD-43E2-A142-9B61-FBB06C64E86F}" type="slidenum">
              <a:rPr lang="en-US" smtClean="0"/>
              <a:t>15</a:t>
            </a:fld>
            <a:endParaRPr lang="en-US"/>
          </a:p>
        </p:txBody>
      </p:sp>
    </p:spTree>
    <p:extLst>
      <p:ext uri="{BB962C8B-B14F-4D97-AF65-F5344CB8AC3E}">
        <p14:creationId xmlns:p14="http://schemas.microsoft.com/office/powerpoint/2010/main" val="3914258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Notes</a:t>
            </a:r>
          </a:p>
          <a:p>
            <a:endParaRPr lang="en-US"/>
          </a:p>
          <a:p>
            <a:r>
              <a:rPr lang="en-US"/>
              <a:t>Cleaning may not be part of your roles, so please think about who in your setting may need this information and pass it on</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GB"/>
              <a:t>Cleaning and </a:t>
            </a:r>
            <a:r>
              <a:rPr lang="en-US"/>
              <a:t>disinfection are critical in any setting to prevent infections spreading and will certainly help in EYES. First it is important to understand what methods of cleaning are available so you can ensure you pick the correct process and product in you’re your EYES. </a:t>
            </a:r>
            <a:endParaRPr lang="en-US">
              <a:solidFill>
                <a:srgbClr val="444444"/>
              </a:solidFill>
            </a:endParaRPr>
          </a:p>
          <a:p>
            <a:endParaRPr lang="en-US">
              <a:solidFill>
                <a:srgbClr val="000000"/>
              </a:solidFill>
              <a:ea typeface="Calibri"/>
              <a:cs typeface="Calibri"/>
            </a:endParaRPr>
          </a:p>
          <a:p>
            <a:pPr>
              <a:lnSpc>
                <a:spcPct val="120000"/>
              </a:lnSpc>
            </a:pPr>
            <a:r>
              <a:rPr lang="en-GB">
                <a:solidFill>
                  <a:srgbClr val="000000"/>
                </a:solidFill>
              </a:rPr>
              <a:t>To enable EYES to stay clean it is important that they are kept </a:t>
            </a:r>
            <a:r>
              <a:rPr lang="en-US">
                <a:solidFill>
                  <a:srgbClr val="FF0000"/>
                </a:solidFill>
              </a:rPr>
              <a:t>visibly clean, avoiding clutter (which can be challenging in EYES), but this will enable effective cleaning. </a:t>
            </a:r>
            <a:r>
              <a:rPr lang="en-GB">
                <a:solidFill>
                  <a:srgbClr val="000000"/>
                </a:solidFill>
              </a:rPr>
              <a:t>Keeping EYES clean, including toys and equipment, reduces the risk of infection, particularly when food preparation is taking place.</a:t>
            </a:r>
            <a:endParaRPr lang="en-US">
              <a:solidFill>
                <a:srgbClr val="444444"/>
              </a:solidFill>
            </a:endParaRPr>
          </a:p>
          <a:p>
            <a:pPr>
              <a:lnSpc>
                <a:spcPct val="120000"/>
              </a:lnSpc>
            </a:pPr>
            <a:endParaRPr lang="en-US">
              <a:solidFill>
                <a:srgbClr val="444444"/>
              </a:solidFill>
            </a:endParaRPr>
          </a:p>
          <a:p>
            <a:pPr>
              <a:lnSpc>
                <a:spcPct val="120000"/>
              </a:lnSpc>
            </a:pPr>
            <a:r>
              <a:rPr lang="en-US">
                <a:solidFill>
                  <a:srgbClr val="FF0000"/>
                </a:solidFill>
              </a:rPr>
              <a:t>EYES should always be well maintained, in a good state of repair, again this enables effective cleaning to take place. </a:t>
            </a:r>
            <a:endParaRPr lang="en-US">
              <a:solidFill>
                <a:srgbClr val="444444"/>
              </a:solidFill>
            </a:endParaRPr>
          </a:p>
          <a:p>
            <a:pPr>
              <a:lnSpc>
                <a:spcPct val="120000"/>
              </a:lnSpc>
            </a:pPr>
            <a:endParaRPr lang="en-US">
              <a:solidFill>
                <a:srgbClr val="FF0000"/>
              </a:solidFill>
              <a:ea typeface="Calibri"/>
              <a:cs typeface="Calibri"/>
            </a:endParaRPr>
          </a:p>
          <a:p>
            <a:pPr>
              <a:lnSpc>
                <a:spcPct val="120000"/>
              </a:lnSpc>
            </a:pPr>
            <a:endParaRPr lang="en-US">
              <a:solidFill>
                <a:srgbClr val="FF0000"/>
              </a:solidFill>
              <a:ea typeface="Calibri"/>
              <a:cs typeface="Calibri"/>
            </a:endParaRPr>
          </a:p>
          <a:p>
            <a:pPr>
              <a:lnSpc>
                <a:spcPct val="120000"/>
              </a:lnSpc>
            </a:pPr>
            <a:endParaRPr lang="en-US">
              <a:solidFill>
                <a:srgbClr val="444444"/>
              </a:solidFill>
            </a:endParaRPr>
          </a:p>
          <a:p>
            <a:pPr>
              <a:lnSpc>
                <a:spcPct val="120000"/>
              </a:lnSpc>
            </a:pPr>
            <a:r>
              <a:rPr lang="en-GB">
                <a:solidFill>
                  <a:srgbClr val="000000"/>
                </a:solidFill>
              </a:rPr>
              <a:t>Cleaning equipment used should be either disposable or if reusable, disinfected after each use</a:t>
            </a:r>
            <a:endParaRPr lang="en-US">
              <a:solidFill>
                <a:srgbClr val="444444"/>
              </a:solidFill>
            </a:endParaRPr>
          </a:p>
          <a:p>
            <a:pPr>
              <a:lnSpc>
                <a:spcPct val="120000"/>
              </a:lnSpc>
            </a:pPr>
            <a:endParaRPr lang="en-GB">
              <a:solidFill>
                <a:srgbClr val="444444"/>
              </a:solidFill>
            </a:endParaRPr>
          </a:p>
          <a:p>
            <a:pPr>
              <a:lnSpc>
                <a:spcPct val="120000"/>
              </a:lnSpc>
            </a:pPr>
            <a:r>
              <a:rPr lang="en-GB">
                <a:solidFill>
                  <a:srgbClr val="000000"/>
                </a:solidFill>
              </a:rPr>
              <a:t>Clean touchable surfaces often e.g. door handles, switches, shared equipment.</a:t>
            </a:r>
            <a:endParaRPr lang="en-US">
              <a:solidFill>
                <a:srgbClr val="444444"/>
              </a:solidFill>
            </a:endParaRPr>
          </a:p>
          <a:p>
            <a:pPr>
              <a:lnSpc>
                <a:spcPct val="120000"/>
              </a:lnSpc>
            </a:pPr>
            <a:endParaRPr lang="en-GB">
              <a:solidFill>
                <a:srgbClr val="444444"/>
              </a:solidFill>
            </a:endParaRPr>
          </a:p>
          <a:p>
            <a:pPr>
              <a:lnSpc>
                <a:spcPct val="120000"/>
              </a:lnSpc>
            </a:pPr>
            <a:r>
              <a:rPr lang="en-GB">
                <a:solidFill>
                  <a:srgbClr val="000000"/>
                </a:solidFill>
              </a:rPr>
              <a:t>Colour coded equipment can be used in different areas with separate equipment for kitchen, toilet and classroom areas.</a:t>
            </a:r>
            <a:endParaRPr lang="en-US">
              <a:solidFill>
                <a:srgbClr val="444444"/>
              </a:solidFill>
            </a:endParaRPr>
          </a:p>
          <a:p>
            <a:pPr>
              <a:lnSpc>
                <a:spcPct val="120000"/>
              </a:lnSpc>
            </a:pPr>
            <a:endParaRPr lang="en-GB">
              <a:solidFill>
                <a:srgbClr val="444444"/>
              </a:solidFill>
            </a:endParaRPr>
          </a:p>
          <a:p>
            <a:pPr>
              <a:lnSpc>
                <a:spcPct val="120000"/>
              </a:lnSpc>
            </a:pPr>
            <a:r>
              <a:rPr lang="en-GB">
                <a:solidFill>
                  <a:srgbClr val="000000"/>
                </a:solidFill>
              </a:rPr>
              <a:t>It is important that immediate and safe cleaning of any spills of any body fluids is carried out. </a:t>
            </a:r>
            <a:endParaRPr lang="en-GB">
              <a:solidFill>
                <a:srgbClr val="444444"/>
              </a:solidFill>
            </a:endParaRPr>
          </a:p>
          <a:p>
            <a:pPr>
              <a:spcBef>
                <a:spcPct val="30000"/>
              </a:spcBef>
              <a:spcAft>
                <a:spcPct val="0"/>
              </a:spcAft>
            </a:pPr>
            <a:endParaRPr lang="en-GB">
              <a:solidFill>
                <a:srgbClr val="444444"/>
              </a:solidFill>
            </a:endParaRPr>
          </a:p>
          <a:p>
            <a:pPr>
              <a:spcBef>
                <a:spcPct val="30000"/>
              </a:spcBef>
              <a:spcAft>
                <a:spcPct val="0"/>
              </a:spcAft>
            </a:pPr>
            <a:r>
              <a:rPr lang="en-GB">
                <a:solidFill>
                  <a:srgbClr val="000000"/>
                </a:solidFill>
              </a:rPr>
              <a:t>In the event of an outbreak of infection at your setting, you may be advised to undertake enhanced or more frequent cleaning, to help reduce transmission.</a:t>
            </a:r>
            <a:endParaRPr lang="en-GB">
              <a:solidFill>
                <a:srgbClr val="444444"/>
              </a:solidFill>
            </a:endParaRPr>
          </a:p>
          <a:p>
            <a:pPr>
              <a:lnSpc>
                <a:spcPct val="120000"/>
              </a:lnSpc>
            </a:pPr>
            <a:endParaRPr lang="en-US">
              <a:solidFill>
                <a:srgbClr val="444444"/>
              </a:solidFill>
            </a:endParaRPr>
          </a:p>
          <a:p>
            <a:pPr>
              <a:lnSpc>
                <a:spcPct val="120000"/>
              </a:lnSpc>
            </a:pPr>
            <a:r>
              <a:rPr lang="en-US">
                <a:solidFill>
                  <a:srgbClr val="FF0000"/>
                </a:solidFill>
              </a:rPr>
              <a:t>Ventilation plays a big role in preventing infections, so adequate ventilation is very important. Where it is safe to do so have windows open can help dilute any microbes which might be circulating in the air. Windows do not to be wide open, just enough to allow air to flow into the space. Always balance this temperature comfort. </a:t>
            </a:r>
            <a:endParaRPr lang="en-US"/>
          </a:p>
          <a:p>
            <a:endParaRPr lang="en-US">
              <a:solidFill>
                <a:srgbClr val="444444"/>
              </a:solidFill>
            </a:endParaRPr>
          </a:p>
          <a:p>
            <a:r>
              <a:rPr lang="en-US" b="1"/>
              <a:t>Cleaning with detergent and water</a:t>
            </a:r>
            <a:endParaRPr lang="en-US">
              <a:solidFill>
                <a:srgbClr val="444444"/>
              </a:solidFill>
            </a:endParaRPr>
          </a:p>
          <a:p>
            <a:endParaRPr lang="en-US">
              <a:solidFill>
                <a:srgbClr val="444444"/>
              </a:solidFill>
            </a:endParaRPr>
          </a:p>
          <a:p>
            <a:r>
              <a:rPr lang="en-US"/>
              <a:t>This physically removes contaminants and will often remove up to 80% of harmful microbes.</a:t>
            </a:r>
            <a:endParaRPr lang="en-US">
              <a:solidFill>
                <a:srgbClr val="444444"/>
              </a:solidFill>
            </a:endParaRPr>
          </a:p>
          <a:p>
            <a:endParaRPr lang="en-US">
              <a:solidFill>
                <a:srgbClr val="444444"/>
              </a:solidFill>
            </a:endParaRPr>
          </a:p>
          <a:p>
            <a:r>
              <a:rPr lang="en-US"/>
              <a:t>Cleaning with detergent and water is normally all that is needed as it removes most germs that can cause infection or diseases</a:t>
            </a:r>
            <a:endParaRPr lang="en-US">
              <a:solidFill>
                <a:srgbClr val="444444"/>
              </a:solidFill>
            </a:endParaRPr>
          </a:p>
          <a:p>
            <a:endParaRPr lang="en-US">
              <a:solidFill>
                <a:srgbClr val="444444"/>
              </a:solidFill>
            </a:endParaRPr>
          </a:p>
          <a:p>
            <a:r>
              <a:rPr lang="en-US"/>
              <a:t>Daily, weekly and periodic cleaning schedules should be in place for your EYES </a:t>
            </a:r>
            <a:endParaRPr lang="en-US">
              <a:solidFill>
                <a:srgbClr val="444444"/>
              </a:solidFill>
            </a:endParaRPr>
          </a:p>
          <a:p>
            <a:endParaRPr lang="en-US">
              <a:solidFill>
                <a:srgbClr val="444444"/>
              </a:solidFill>
            </a:endParaRPr>
          </a:p>
          <a:p>
            <a:r>
              <a:rPr lang="en-US"/>
              <a:t>Having hand touch surfaces on regular cleaning schedules can prevent outbreaks (such as door handles, and other high touch points, which may vary depending on your setting. </a:t>
            </a:r>
            <a:endParaRPr lang="en-US">
              <a:solidFill>
                <a:srgbClr val="444444"/>
              </a:solidFill>
            </a:endParaRPr>
          </a:p>
          <a:p>
            <a:endParaRPr lang="en-US">
              <a:ea typeface="Calibri" panose="020F0502020204030204"/>
              <a:cs typeface="Calibri" panose="020F0502020204030204"/>
            </a:endParaRPr>
          </a:p>
          <a:p>
            <a:r>
              <a:rPr lang="en-GB" err="1">
                <a:ea typeface="Calibri"/>
                <a:cs typeface="Calibri"/>
              </a:rPr>
              <a:t>Cleanign</a:t>
            </a:r>
            <a:r>
              <a:rPr lang="en-GB">
                <a:ea typeface="Calibri"/>
                <a:cs typeface="Calibri"/>
              </a:rPr>
              <a:t> with detergents </a:t>
            </a:r>
            <a:endParaRPr lang="en-GB"/>
          </a:p>
          <a:p>
            <a:r>
              <a:rPr lang="en-GB"/>
              <a:t>Cleaning and </a:t>
            </a:r>
            <a:r>
              <a:rPr lang="en-US"/>
              <a:t>disinfection are critical in any setting to prevent infections spreading and will certainly help in EYES. First it is important to understand what methods of cleaning are available so you can ensure you pick the correct process and product in you’re your EYES. </a:t>
            </a:r>
            <a:endParaRPr lang="en-US">
              <a:solidFill>
                <a:srgbClr val="444444"/>
              </a:solidFill>
              <a:ea typeface="Calibri"/>
              <a:cs typeface="Calibri"/>
            </a:endParaRPr>
          </a:p>
          <a:p>
            <a:endParaRPr lang="en-US">
              <a:solidFill>
                <a:srgbClr val="444444"/>
              </a:solidFill>
            </a:endParaRPr>
          </a:p>
          <a:p>
            <a:r>
              <a:rPr lang="en-US">
                <a:solidFill>
                  <a:srgbClr val="000000"/>
                </a:solidFill>
              </a:rPr>
              <a:t>Cleaning with a disinfection helps to reduce the number of harmful microbes but is not necessarily effective against all of them so always seek advice and read manufacturers instructions. </a:t>
            </a:r>
            <a:endParaRPr lang="en-US">
              <a:solidFill>
                <a:srgbClr val="444444"/>
              </a:solidFill>
            </a:endParaRPr>
          </a:p>
          <a:p>
            <a:endParaRPr lang="en-US">
              <a:solidFill>
                <a:srgbClr val="444444"/>
              </a:solidFill>
            </a:endParaRPr>
          </a:p>
          <a:p>
            <a:r>
              <a:rPr lang="en-US">
                <a:solidFill>
                  <a:srgbClr val="000000"/>
                </a:solidFill>
              </a:rPr>
              <a:t>This should be carried out if there is a suspicion of an infection. Please remember disinfection can only take place after something has been cleaned. There are some products which have detergent and disinfection agent so can reduces the steps of the disinfection process. </a:t>
            </a:r>
            <a:endParaRPr lang="en-US">
              <a:solidFill>
                <a:srgbClr val="444444"/>
              </a:solidFill>
            </a:endParaRPr>
          </a:p>
          <a:p>
            <a:endParaRPr lang="en-US">
              <a:solidFill>
                <a:srgbClr val="444444"/>
              </a:solidFill>
            </a:endParaRPr>
          </a:p>
          <a:p>
            <a:r>
              <a:rPr lang="en-US">
                <a:solidFill>
                  <a:srgbClr val="000000"/>
                </a:solidFill>
              </a:rPr>
              <a:t>In the event of an outbreak of infection at your setting, your UKHSA health protection team (HPT) may recommend enhanced or more frequent cleaning, to help reduce the spread.</a:t>
            </a:r>
            <a:endParaRPr lang="en-US">
              <a:solidFill>
                <a:srgbClr val="444444"/>
              </a:solidFill>
            </a:endParaRPr>
          </a:p>
          <a:p>
            <a:endParaRPr lang="en-US">
              <a:solidFill>
                <a:srgbClr val="444444"/>
              </a:solidFill>
            </a:endParaRPr>
          </a:p>
          <a:p>
            <a:r>
              <a:rPr lang="en-US">
                <a:solidFill>
                  <a:srgbClr val="000000"/>
                </a:solidFill>
              </a:rPr>
              <a:t>Advice may also be given to increase cleaning of areas with particular attention to hand touch surfaces that can be easily contaminated such as door handles, toilet flushes, taps and communal touch areas.</a:t>
            </a:r>
            <a:endParaRPr lang="en-US"/>
          </a:p>
          <a:p>
            <a:endParaRPr lang="en-US">
              <a:solidFill>
                <a:srgbClr val="000000"/>
              </a:solidFill>
              <a:ea typeface="Calibri" panose="020F0502020204030204"/>
              <a:cs typeface="Calibri" panose="020F0502020204030204"/>
            </a:endParaRPr>
          </a:p>
          <a:p>
            <a:r>
              <a:rPr lang="en-GB">
                <a:solidFill>
                  <a:srgbClr val="000000"/>
                </a:solidFill>
                <a:ea typeface="Calibri"/>
                <a:cs typeface="Calibri"/>
              </a:rPr>
              <a:t>Cleaning </a:t>
            </a:r>
            <a:r>
              <a:rPr lang="en-GB" err="1">
                <a:solidFill>
                  <a:srgbClr val="000000"/>
                </a:solidFill>
                <a:ea typeface="Calibri"/>
                <a:cs typeface="Calibri"/>
              </a:rPr>
              <a:t>scedules</a:t>
            </a:r>
            <a:r>
              <a:rPr lang="en-GB">
                <a:solidFill>
                  <a:srgbClr val="000000"/>
                </a:solidFill>
                <a:ea typeface="Calibri"/>
                <a:cs typeface="Calibri"/>
              </a:rPr>
              <a:t> </a:t>
            </a:r>
            <a:endParaRPr lang="en-GB">
              <a:solidFill>
                <a:srgbClr val="000000"/>
              </a:solidFill>
            </a:endParaRPr>
          </a:p>
          <a:p>
            <a:r>
              <a:rPr lang="en-GB">
                <a:solidFill>
                  <a:srgbClr val="000000"/>
                </a:solidFill>
              </a:rPr>
              <a:t>Cleaning schedules provide assurance of cleaning, which is helpful for providing cleaning assurances to those using your EYES, as well as organisations such as OFSTEAD. </a:t>
            </a:r>
            <a:endParaRPr lang="en-US">
              <a:solidFill>
                <a:srgbClr val="444444"/>
              </a:solidFill>
              <a:ea typeface="Calibri"/>
              <a:cs typeface="Calibri"/>
            </a:endParaRPr>
          </a:p>
          <a:p>
            <a:endParaRPr lang="en-GB">
              <a:solidFill>
                <a:srgbClr val="444444"/>
              </a:solidFill>
            </a:endParaRPr>
          </a:p>
          <a:p>
            <a:r>
              <a:rPr lang="en-GB">
                <a:solidFill>
                  <a:srgbClr val="000000"/>
                </a:solidFill>
              </a:rPr>
              <a:t>Always ensure that your cleaning schedules include: </a:t>
            </a:r>
            <a:endParaRPr lang="en-US">
              <a:solidFill>
                <a:srgbClr val="444444"/>
              </a:solidFill>
            </a:endParaRPr>
          </a:p>
          <a:p>
            <a:pPr marL="171450" indent="-171450">
              <a:buFont typeface="Arial,Sans-Serif"/>
              <a:buChar char="•"/>
            </a:pPr>
            <a:r>
              <a:rPr lang="en-GB">
                <a:solidFill>
                  <a:srgbClr val="000000"/>
                </a:solidFill>
              </a:rPr>
              <a:t>what needs to be cleaned- it is useful to break this into rooms and then what needs to be cleaned in each room- including high and low surfaces, equipment and high touch items. </a:t>
            </a:r>
            <a:endParaRPr lang="en-US">
              <a:solidFill>
                <a:srgbClr val="444444"/>
              </a:solidFill>
            </a:endParaRPr>
          </a:p>
          <a:p>
            <a:pPr marL="171450" indent="-171450">
              <a:buFont typeface="Arial,Sans-Serif"/>
              <a:buChar char="•"/>
            </a:pPr>
            <a:r>
              <a:rPr lang="en-GB">
                <a:solidFill>
                  <a:srgbClr val="000000"/>
                </a:solidFill>
              </a:rPr>
              <a:t>who’s responsibility it is for cleaning/ or restocking such as soap dispensers (this may vary on the setting, and may include more than one person)</a:t>
            </a:r>
            <a:endParaRPr lang="en-US">
              <a:solidFill>
                <a:srgbClr val="444444"/>
              </a:solidFill>
            </a:endParaRPr>
          </a:p>
          <a:p>
            <a:pPr marL="171450" indent="-171450">
              <a:buFont typeface="Arial,Sans-Serif"/>
              <a:buChar char="•"/>
            </a:pPr>
            <a:r>
              <a:rPr lang="en-GB">
                <a:solidFill>
                  <a:srgbClr val="000000"/>
                </a:solidFill>
              </a:rPr>
              <a:t>frequency of cleaning – again this may vary on what your setting is like, how many users there are and how quickly things get dirty or contaminated. </a:t>
            </a:r>
            <a:endParaRPr lang="en-US">
              <a:solidFill>
                <a:srgbClr val="444444"/>
              </a:solidFill>
            </a:endParaRPr>
          </a:p>
          <a:p>
            <a:pPr marL="171450" indent="-171450">
              <a:buFont typeface="Arial,Sans-Serif"/>
              <a:buChar char="•"/>
            </a:pPr>
            <a:r>
              <a:rPr lang="en-GB">
                <a:solidFill>
                  <a:srgbClr val="000000"/>
                </a:solidFill>
              </a:rPr>
              <a:t>method of environmental decontamination (detergent/disinfectant). We spoke about this in a early slide. Toilets and sanitary areas should be disinfected. </a:t>
            </a:r>
            <a:endParaRPr lang="en-US">
              <a:solidFill>
                <a:srgbClr val="444444"/>
              </a:solidFill>
            </a:endParaRPr>
          </a:p>
          <a:p>
            <a:pPr marL="171450" indent="-171450">
              <a:buFont typeface="Arial,Sans-Serif"/>
              <a:buChar char="•"/>
            </a:pPr>
            <a:r>
              <a:rPr lang="en-GB">
                <a:solidFill>
                  <a:srgbClr val="000000"/>
                </a:solidFill>
              </a:rPr>
              <a:t>Increased cleaning if an outbreak is known or suspected- advice can be sought from your Local HPT. </a:t>
            </a:r>
            <a:endParaRPr lang="en-US">
              <a:solidFill>
                <a:srgbClr val="444444"/>
              </a:solidFill>
            </a:endParaRPr>
          </a:p>
          <a:p>
            <a:endParaRPr lang="en-US">
              <a:solidFill>
                <a:srgbClr val="000000"/>
              </a:solidFill>
              <a:ea typeface="Calibri" panose="020F0502020204030204"/>
              <a:cs typeface="Calibri" panose="020F0502020204030204"/>
            </a:endParaRPr>
          </a:p>
          <a:p>
            <a:pPr>
              <a:spcBef>
                <a:spcPts val="1000"/>
              </a:spcBef>
              <a:spcAft>
                <a:spcPts val="1800"/>
              </a:spcAft>
            </a:pPr>
            <a:r>
              <a:rPr lang="en-US" b="1">
                <a:solidFill>
                  <a:srgbClr val="000000"/>
                </a:solidFill>
              </a:rPr>
              <a:t>Storage of cleaning equipment </a:t>
            </a:r>
            <a:endParaRPr lang="en-US">
              <a:solidFill>
                <a:srgbClr val="000000"/>
              </a:solidFill>
            </a:endParaRPr>
          </a:p>
          <a:p>
            <a:pPr marL="628650" lvl="1" indent="-171450">
              <a:lnSpc>
                <a:spcPct val="150000"/>
              </a:lnSpc>
              <a:spcBef>
                <a:spcPts val="500"/>
              </a:spcBef>
              <a:buFont typeface="Arial"/>
              <a:buChar char="•"/>
            </a:pPr>
            <a:r>
              <a:rPr lang="en-GB">
                <a:solidFill>
                  <a:srgbClr val="000000"/>
                </a:solidFill>
              </a:rPr>
              <a:t>Clean and dry</a:t>
            </a:r>
            <a:endParaRPr lang="en-US">
              <a:solidFill>
                <a:srgbClr val="000000"/>
              </a:solidFill>
            </a:endParaRPr>
          </a:p>
          <a:p>
            <a:pPr marL="628650" lvl="1" indent="-171450">
              <a:lnSpc>
                <a:spcPct val="150000"/>
              </a:lnSpc>
              <a:spcBef>
                <a:spcPts val="500"/>
              </a:spcBef>
              <a:buFont typeface="Arial"/>
              <a:buChar char="•"/>
            </a:pPr>
            <a:r>
              <a:rPr lang="en-GB">
                <a:solidFill>
                  <a:srgbClr val="000000"/>
                </a:solidFill>
              </a:rPr>
              <a:t>Space to store equipment off the floor</a:t>
            </a:r>
            <a:endParaRPr lang="en-US">
              <a:solidFill>
                <a:srgbClr val="000000"/>
              </a:solidFill>
            </a:endParaRPr>
          </a:p>
          <a:p>
            <a:pPr marL="628650" lvl="1" indent="-171450">
              <a:lnSpc>
                <a:spcPct val="150000"/>
              </a:lnSpc>
              <a:spcBef>
                <a:spcPts val="500"/>
              </a:spcBef>
              <a:buFont typeface="Arial"/>
              <a:buChar char="•"/>
            </a:pPr>
            <a:r>
              <a:rPr lang="en-GB">
                <a:solidFill>
                  <a:srgbClr val="000000"/>
                </a:solidFill>
              </a:rPr>
              <a:t>Closed cupboards </a:t>
            </a:r>
            <a:endParaRPr lang="en-US">
              <a:solidFill>
                <a:srgbClr val="000000"/>
              </a:solidFill>
            </a:endParaRPr>
          </a:p>
          <a:p>
            <a:pPr marL="628650" lvl="1" indent="-171450">
              <a:lnSpc>
                <a:spcPct val="150000"/>
              </a:lnSpc>
              <a:spcBef>
                <a:spcPts val="500"/>
              </a:spcBef>
              <a:buFont typeface="Arial"/>
              <a:buChar char="•"/>
            </a:pPr>
            <a:r>
              <a:rPr lang="en-GB">
                <a:solidFill>
                  <a:srgbClr val="000000"/>
                </a:solidFill>
              </a:rPr>
              <a:t>Uncluttered </a:t>
            </a:r>
            <a:endParaRPr lang="en-US">
              <a:solidFill>
                <a:srgbClr val="000000"/>
              </a:solidFill>
            </a:endParaRPr>
          </a:p>
          <a:p>
            <a:pPr marL="628650" lvl="1" indent="-171450">
              <a:lnSpc>
                <a:spcPct val="150000"/>
              </a:lnSpc>
              <a:spcBef>
                <a:spcPts val="500"/>
              </a:spcBef>
              <a:buFont typeface="Arial"/>
              <a:buChar char="•"/>
            </a:pPr>
            <a:r>
              <a:rPr lang="en-GB">
                <a:solidFill>
                  <a:srgbClr val="000000"/>
                </a:solidFill>
              </a:rPr>
              <a:t>Mops should be hung inverted </a:t>
            </a:r>
            <a:endParaRPr lang="en-US">
              <a:solidFill>
                <a:srgbClr val="000000"/>
              </a:solidFill>
            </a:endParaRPr>
          </a:p>
          <a:p>
            <a:endParaRPr lang="en-US">
              <a:solidFill>
                <a:srgbClr val="444444"/>
              </a:solidFill>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C9349AD-43E2-A142-9B61-FBB06C64E86F}" type="slidenum">
              <a:rPr lang="en-US" smtClean="0"/>
              <a:t>16</a:t>
            </a:fld>
            <a:endParaRPr lang="en-US"/>
          </a:p>
        </p:txBody>
      </p:sp>
    </p:spTree>
    <p:extLst>
      <p:ext uri="{BB962C8B-B14F-4D97-AF65-F5344CB8AC3E}">
        <p14:creationId xmlns:p14="http://schemas.microsoft.com/office/powerpoint/2010/main" val="1820785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latin typeface="Arial"/>
                <a:ea typeface="ヒラギノ角ゴ Pro W3"/>
              </a:rPr>
              <a:t>Presenter notes</a:t>
            </a:r>
          </a:p>
          <a:p>
            <a:pPr marL="0" indent="0">
              <a:buNone/>
            </a:pPr>
            <a:endParaRPr lang="en-GB">
              <a:latin typeface="Arial"/>
              <a:ea typeface="ヒラギノ角ゴ Pro W3"/>
            </a:endParaRPr>
          </a:p>
          <a:p>
            <a:pPr marL="0" indent="0">
              <a:buNone/>
            </a:pPr>
            <a:r>
              <a:rPr lang="en-GB">
                <a:latin typeface="Arial"/>
                <a:ea typeface="ヒラギノ角ゴ Pro W3"/>
              </a:rPr>
              <a:t>Ventilation is very important for preventing infections that spread through the air. </a:t>
            </a:r>
          </a:p>
          <a:p>
            <a:pPr marL="0" indent="0">
              <a:buNone/>
            </a:pPr>
            <a:endParaRPr lang="en-GB">
              <a:latin typeface="Arial"/>
              <a:ea typeface="ヒラギノ角ゴ Pro W3"/>
            </a:endParaRPr>
          </a:p>
          <a:p>
            <a:pPr marL="0" indent="0">
              <a:buNone/>
            </a:pPr>
            <a:r>
              <a:rPr lang="en-GB">
                <a:latin typeface="Arial"/>
                <a:ea typeface="ヒラギノ角ゴ Pro W3"/>
              </a:rPr>
              <a:t>Simple steps to help reduce circulation of respiratory infections in particular include:</a:t>
            </a:r>
            <a:endParaRPr lang="en-US">
              <a:latin typeface="Arial"/>
              <a:ea typeface="ヒラギノ角ゴ Pro W3"/>
            </a:endParaRPr>
          </a:p>
          <a:p>
            <a:pPr marL="380990" indent="-380990"/>
            <a:endParaRPr lang="en-GB"/>
          </a:p>
          <a:p>
            <a:pPr marL="380990" indent="-380990">
              <a:buFont typeface="Arial" panose="020B0604020202020204" pitchFamily="34" charset="0"/>
              <a:buChar char="•"/>
            </a:pPr>
            <a:r>
              <a:rPr lang="en-GB"/>
              <a:t>partially opening windows and doors to let fresh air in</a:t>
            </a:r>
          </a:p>
          <a:p>
            <a:pPr marL="380990" indent="-380990">
              <a:buFont typeface="Arial" panose="020B0604020202020204" pitchFamily="34" charset="0"/>
              <a:buChar char="•"/>
            </a:pPr>
            <a:r>
              <a:rPr lang="en-GB"/>
              <a:t>opening higher level windows to reduce draughts</a:t>
            </a:r>
          </a:p>
          <a:p>
            <a:pPr marL="380990" indent="-380990">
              <a:buFont typeface="Arial" panose="020B0604020202020204" pitchFamily="34" charset="0"/>
              <a:buChar char="•"/>
            </a:pPr>
            <a:r>
              <a:rPr lang="en-GB">
                <a:latin typeface="Arial"/>
                <a:ea typeface="ヒラギノ角ゴ Pro W3"/>
              </a:rPr>
              <a:t>opening windows for 10 minutes an hour or longer can help increase ventilation – where possible this can happen when the room is empty</a:t>
            </a:r>
            <a:endParaRPr lang="en-GB"/>
          </a:p>
        </p:txBody>
      </p:sp>
      <p:sp>
        <p:nvSpPr>
          <p:cNvPr id="4" name="Slide Number Placeholder 3"/>
          <p:cNvSpPr>
            <a:spLocks noGrp="1"/>
          </p:cNvSpPr>
          <p:nvPr>
            <p:ph type="sldNum" sz="quarter" idx="5"/>
          </p:nvPr>
        </p:nvSpPr>
        <p:spPr/>
        <p:txBody>
          <a:bodyPr/>
          <a:lstStyle/>
          <a:p>
            <a:pPr>
              <a:defRPr/>
            </a:pPr>
            <a:fld id="{9AE0CBF3-2A0A-4409-B599-FEFEAF974B88}" type="slidenum">
              <a:rPr lang="en-US" smtClean="0"/>
              <a:pPr>
                <a:defRPr/>
              </a:pPr>
              <a:t>17</a:t>
            </a:fld>
            <a:endParaRPr lang="en-US"/>
          </a:p>
        </p:txBody>
      </p:sp>
    </p:spTree>
    <p:extLst>
      <p:ext uri="{BB962C8B-B14F-4D97-AF65-F5344CB8AC3E}">
        <p14:creationId xmlns:p14="http://schemas.microsoft.com/office/powerpoint/2010/main" val="3650238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990" indent="-380990"/>
            <a:r>
              <a:rPr lang="en-GB" sz="1200" b="1">
                <a:latin typeface="Arial"/>
                <a:ea typeface="ヒラギノ角ゴ Pro W3"/>
                <a:cs typeface="Arial"/>
              </a:rPr>
              <a:t>Presenter notes</a:t>
            </a:r>
            <a:r>
              <a:rPr lang="en-GB" sz="1200">
                <a:latin typeface="Arial"/>
                <a:ea typeface="ヒラギノ角ゴ Pro W3"/>
                <a:cs typeface="Arial"/>
              </a:rPr>
              <a:t>: </a:t>
            </a:r>
          </a:p>
          <a:p>
            <a:pPr marL="380990" indent="-380990"/>
            <a:endParaRPr lang="en-GB" sz="1200">
              <a:latin typeface="Arial"/>
              <a:ea typeface="ヒラギノ角ゴ Pro W3"/>
              <a:cs typeface="Arial"/>
            </a:endParaRPr>
          </a:p>
          <a:p>
            <a:pPr marL="380990" indent="-380990"/>
            <a:r>
              <a:rPr lang="en-GB" sz="1200">
                <a:latin typeface="Arial"/>
                <a:ea typeface="ヒラギノ角ゴ Pro W3"/>
                <a:cs typeface="Arial"/>
              </a:rPr>
              <a:t>After clean water, vaccination is the most effective public health intervention in the world for saving lives and promoting good health.</a:t>
            </a:r>
          </a:p>
          <a:p>
            <a:pPr marL="380990" indent="-380990"/>
            <a:endParaRPr lang="en-GB" sz="1200">
              <a:latin typeface="Arial"/>
              <a:ea typeface="ヒラギノ角ゴ Pro W3"/>
              <a:cs typeface="Arial"/>
            </a:endParaRPr>
          </a:p>
          <a:p>
            <a:pPr marL="380990" indent="-380990"/>
            <a:r>
              <a:rPr lang="en-GB" sz="1200">
                <a:latin typeface="Arial"/>
                <a:ea typeface="ヒラギノ角ゴ Pro W3"/>
                <a:cs typeface="Arial"/>
              </a:rPr>
              <a:t>Vaccines prevent up to 3 million deaths worldwide every year</a:t>
            </a:r>
          </a:p>
          <a:p>
            <a:pPr marL="380990" indent="-380990"/>
            <a:endParaRPr lang="en-GB" sz="1200">
              <a:latin typeface="Arial"/>
              <a:ea typeface="ヒラギノ角ゴ Pro W3"/>
              <a:cs typeface="Arial"/>
            </a:endParaRPr>
          </a:p>
          <a:p>
            <a:pPr marL="380990" indent="-380990"/>
            <a:r>
              <a:rPr lang="en-GB" sz="1200">
                <a:latin typeface="Arial"/>
                <a:ea typeface="ヒラギノ角ゴ Pro W3"/>
                <a:cs typeface="Arial"/>
              </a:rPr>
              <a:t>Since vaccines were introduced in the UK, diseases like smallpox, polio and tetanus that used to kill or disable millions of people are either gone or seen very rarely</a:t>
            </a:r>
          </a:p>
          <a:p>
            <a:pPr marL="380990" indent="-380990"/>
            <a:endParaRPr lang="en-GB" sz="1200">
              <a:latin typeface="Arial"/>
              <a:ea typeface="ヒラギノ角ゴ Pro W3"/>
              <a:cs typeface="Arial"/>
            </a:endParaRPr>
          </a:p>
          <a:p>
            <a:pPr marL="380990" indent="-380990"/>
            <a:r>
              <a:rPr lang="en-GB" sz="1200">
                <a:latin typeface="Arial"/>
                <a:ea typeface="ヒラギノ角ゴ Pro W3"/>
                <a:cs typeface="Arial"/>
              </a:rPr>
              <a:t>Other diseases like measles and diphtheria have been reduced by up to 99.9% since their vaccines were introduced</a:t>
            </a:r>
          </a:p>
          <a:p>
            <a:endParaRPr lang="en-GB"/>
          </a:p>
        </p:txBody>
      </p:sp>
      <p:sp>
        <p:nvSpPr>
          <p:cNvPr id="4" name="Slide Number Placeholder 3"/>
          <p:cNvSpPr>
            <a:spLocks noGrp="1"/>
          </p:cNvSpPr>
          <p:nvPr>
            <p:ph type="sldNum" sz="quarter" idx="5"/>
          </p:nvPr>
        </p:nvSpPr>
        <p:spPr/>
        <p:txBody>
          <a:bodyPr/>
          <a:lstStyle/>
          <a:p>
            <a:pPr>
              <a:defRPr/>
            </a:pPr>
            <a:fld id="{9AE0CBF3-2A0A-4409-B599-FEFEAF974B88}" type="slidenum">
              <a:rPr lang="en-US" smtClean="0"/>
              <a:pPr>
                <a:defRPr/>
              </a:pPr>
              <a:t>18</a:t>
            </a:fld>
            <a:endParaRPr lang="en-US"/>
          </a:p>
        </p:txBody>
      </p:sp>
    </p:spTree>
    <p:extLst>
      <p:ext uri="{BB962C8B-B14F-4D97-AF65-F5344CB8AC3E}">
        <p14:creationId xmlns:p14="http://schemas.microsoft.com/office/powerpoint/2010/main" val="3987646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Presenter notes</a:t>
            </a:r>
            <a:r>
              <a:rPr lang="en-GB">
                <a:cs typeface="Calibri"/>
              </a:rPr>
              <a:t>: </a:t>
            </a:r>
          </a:p>
          <a:p>
            <a:endParaRPr lang="en-GB">
              <a:cs typeface="Calibri"/>
            </a:endParaRPr>
          </a:p>
          <a:p>
            <a:pPr marL="380990" indent="-380990">
              <a:lnSpc>
                <a:spcPct val="113999"/>
              </a:lnSpc>
            </a:pPr>
            <a:r>
              <a:rPr lang="en-US">
                <a:cs typeface="Calibri"/>
              </a:rPr>
              <a:t>There is a vaccine schedule for babies and children which </a:t>
            </a:r>
            <a:r>
              <a:rPr lang="en-GB">
                <a:latin typeface="Arial"/>
                <a:ea typeface="ヒラギノ角ゴ Pro W3"/>
                <a:cs typeface="Arial"/>
              </a:rPr>
              <a:t>provides early protection against infections that are most dangerous for the very young.</a:t>
            </a:r>
            <a:endParaRPr lang="en-GB"/>
          </a:p>
          <a:p>
            <a:pPr marL="380990" indent="-380990">
              <a:lnSpc>
                <a:spcPct val="113999"/>
              </a:lnSpc>
            </a:pPr>
            <a:endParaRPr lang="en-GB">
              <a:latin typeface="Arial"/>
              <a:ea typeface="ヒラギノ角ゴ Pro W3"/>
              <a:cs typeface="Arial"/>
            </a:endParaRPr>
          </a:p>
          <a:p>
            <a:pPr marL="380990" indent="-380990">
              <a:lnSpc>
                <a:spcPct val="113999"/>
              </a:lnSpc>
            </a:pPr>
            <a:r>
              <a:rPr lang="en-GB">
                <a:latin typeface="Arial"/>
                <a:ea typeface="ヒラギノ角ゴ Pro W3"/>
                <a:cs typeface="Arial"/>
              </a:rPr>
              <a:t>Booster (repeat) doses and the introduction of other vaccinations as the child gets older are scheduled to provide protection before they reach an age when they become most at risk of these vaccine-preventable diseases.</a:t>
            </a:r>
          </a:p>
          <a:p>
            <a:pPr marL="380990" indent="-380990">
              <a:lnSpc>
                <a:spcPct val="113999"/>
              </a:lnSpc>
            </a:pPr>
            <a:endParaRPr lang="en-GB">
              <a:latin typeface="Arial"/>
              <a:ea typeface="ヒラギノ角ゴ Pro W3"/>
              <a:cs typeface="Arial"/>
            </a:endParaRPr>
          </a:p>
          <a:p>
            <a:pPr marL="380990" indent="-380990">
              <a:lnSpc>
                <a:spcPct val="113999"/>
              </a:lnSpc>
            </a:pPr>
            <a:r>
              <a:rPr lang="en-GB">
                <a:latin typeface="Arial"/>
                <a:ea typeface="ヒラギノ角ゴ Pro W3"/>
                <a:cs typeface="Arial"/>
              </a:rPr>
              <a:t>If people stop having vaccines, it's possible for infectious diseases to quickly spread again. EYES have an opportunity to promote vaccine uptake in their settings and myth bust. </a:t>
            </a:r>
          </a:p>
          <a:p>
            <a:pPr marL="380990" indent="-380990">
              <a:lnSpc>
                <a:spcPct val="113999"/>
              </a:lnSpc>
            </a:pPr>
            <a:endParaRPr lang="en-GB">
              <a:latin typeface="Arial"/>
              <a:ea typeface="ヒラギノ角ゴ Pro W3"/>
              <a:cs typeface="Arial"/>
            </a:endParaRPr>
          </a:p>
          <a:p>
            <a:pPr marL="380990" indent="-380990">
              <a:lnSpc>
                <a:spcPct val="113999"/>
              </a:lnSpc>
            </a:pPr>
            <a:r>
              <a:rPr lang="en-GB">
                <a:latin typeface="Arial"/>
                <a:ea typeface="ヒラギノ角ゴ Pro W3"/>
                <a:cs typeface="Arial"/>
              </a:rPr>
              <a:t>There is a useful document from the NHS that can be shared that talks about why vaccines are safe and important</a:t>
            </a:r>
          </a:p>
          <a:p>
            <a:endParaRPr lang="en-US">
              <a:cs typeface="Calibri"/>
            </a:endParaRPr>
          </a:p>
        </p:txBody>
      </p:sp>
      <p:sp>
        <p:nvSpPr>
          <p:cNvPr id="4" name="Slide Number Placeholder 3"/>
          <p:cNvSpPr>
            <a:spLocks noGrp="1"/>
          </p:cNvSpPr>
          <p:nvPr>
            <p:ph type="sldNum" sz="quarter" idx="5"/>
          </p:nvPr>
        </p:nvSpPr>
        <p:spPr/>
        <p:txBody>
          <a:bodyPr/>
          <a:lstStyle/>
          <a:p>
            <a:pPr>
              <a:defRPr/>
            </a:pPr>
            <a:fld id="{9AE0CBF3-2A0A-4409-B599-FEFEAF974B88}" type="slidenum">
              <a:rPr lang="en-US"/>
              <a:pPr>
                <a:defRPr/>
              </a:pPr>
              <a:t>19</a:t>
            </a:fld>
            <a:endParaRPr lang="en-US"/>
          </a:p>
        </p:txBody>
      </p:sp>
    </p:spTree>
    <p:extLst>
      <p:ext uri="{BB962C8B-B14F-4D97-AF65-F5344CB8AC3E}">
        <p14:creationId xmlns:p14="http://schemas.microsoft.com/office/powerpoint/2010/main" val="4086944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a:t>
            </a:fld>
            <a:endParaRPr lang="en-US"/>
          </a:p>
        </p:txBody>
      </p:sp>
    </p:spTree>
    <p:extLst>
      <p:ext uri="{BB962C8B-B14F-4D97-AF65-F5344CB8AC3E}">
        <p14:creationId xmlns:p14="http://schemas.microsoft.com/office/powerpoint/2010/main" val="1394470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notes</a:t>
            </a:r>
            <a:r>
              <a:rPr lang="en-GB" dirty="0"/>
              <a:t>: </a:t>
            </a:r>
          </a:p>
          <a:p>
            <a:endParaRPr lang="en-GB" dirty="0"/>
          </a:p>
          <a:p>
            <a:r>
              <a:rPr lang="en-US" dirty="0"/>
              <a:t>This shows us ways that EYES can help support uptake of vaccination: </a:t>
            </a:r>
          </a:p>
          <a:p>
            <a:endParaRPr lang="en-US" dirty="0"/>
          </a:p>
          <a:p>
            <a:r>
              <a:rPr lang="en-US" dirty="0"/>
              <a:t>Read through the slide points </a:t>
            </a:r>
          </a:p>
        </p:txBody>
      </p:sp>
      <p:sp>
        <p:nvSpPr>
          <p:cNvPr id="4" name="Slide Number Placeholder 3"/>
          <p:cNvSpPr>
            <a:spLocks noGrp="1"/>
          </p:cNvSpPr>
          <p:nvPr>
            <p:ph type="sldNum" sz="quarter" idx="5"/>
          </p:nvPr>
        </p:nvSpPr>
        <p:spPr/>
        <p:txBody>
          <a:bodyPr/>
          <a:lstStyle/>
          <a:p>
            <a:fld id="{0C9349AD-43E2-A142-9B61-FBB06C64E86F}" type="slidenum">
              <a:rPr lang="en-US" smtClean="0"/>
              <a:t>20</a:t>
            </a:fld>
            <a:endParaRPr lang="en-US"/>
          </a:p>
        </p:txBody>
      </p:sp>
    </p:spTree>
    <p:extLst>
      <p:ext uri="{BB962C8B-B14F-4D97-AF65-F5344CB8AC3E}">
        <p14:creationId xmlns:p14="http://schemas.microsoft.com/office/powerpoint/2010/main" val="1820719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Calibri"/>
              </a:rPr>
              <a:t>Presenter Notes</a:t>
            </a:r>
          </a:p>
          <a:p>
            <a:r>
              <a:rPr lang="en-US"/>
              <a:t>Additional IPC Considerations</a:t>
            </a:r>
          </a:p>
          <a:p>
            <a:endParaRPr lang="en-US"/>
          </a:p>
          <a:p>
            <a:r>
              <a:rPr lang="en-US" u="sng"/>
              <a:t>For Equipment </a:t>
            </a:r>
          </a:p>
          <a:p>
            <a:pPr marL="171450" indent="-171450">
              <a:buFont typeface="Arial" panose="020B0604020202020204" pitchFamily="34" charset="0"/>
              <a:buChar char="•"/>
            </a:pPr>
            <a:r>
              <a:rPr lang="en-US"/>
              <a:t>where possible buy toys and equipment that can be easily cleaned</a:t>
            </a:r>
          </a:p>
          <a:p>
            <a:pPr marL="171450" indent="-171450">
              <a:buFont typeface="Arial" panose="020B0604020202020204" pitchFamily="34" charset="0"/>
              <a:buChar char="•"/>
            </a:pPr>
            <a:r>
              <a:rPr lang="en-US"/>
              <a:t>In an outbreak- remove toys and equipment that cannot be easily cleaned</a:t>
            </a:r>
          </a:p>
          <a:p>
            <a:pPr marL="171450" indent="-171450">
              <a:buFont typeface="Arial" panose="020B0604020202020204" pitchFamily="34" charset="0"/>
              <a:buChar char="•"/>
            </a:pPr>
            <a:r>
              <a:rPr lang="en-US"/>
              <a:t>store toys/equipment/ games in a clean container</a:t>
            </a:r>
          </a:p>
          <a:p>
            <a:pPr marL="171450" indent="-171450">
              <a:buFont typeface="Arial" panose="020B0604020202020204" pitchFamily="34" charset="0"/>
              <a:buChar char="•"/>
            </a:pPr>
            <a:r>
              <a:rPr lang="en-US"/>
              <a:t>do not let children take toys/equipment into toilet areas</a:t>
            </a:r>
          </a:p>
          <a:p>
            <a:pPr marL="171450" indent="-171450">
              <a:buFont typeface="Arial" panose="020B0604020202020204" pitchFamily="34" charset="0"/>
              <a:buChar char="•"/>
            </a:pPr>
            <a:r>
              <a:rPr lang="en-US"/>
              <a:t>store reusable equipment that has been cleaned but is not in use separately from used equipment and away from where equipment cleaning takes place</a:t>
            </a:r>
          </a:p>
          <a:p>
            <a:pPr marL="0" indent="0">
              <a:buFont typeface="Arial" panose="020B0604020202020204" pitchFamily="34" charset="0"/>
              <a:buNone/>
            </a:pPr>
            <a:endParaRPr lang="en-US"/>
          </a:p>
          <a:p>
            <a:pPr marL="0" indent="0">
              <a:buFont typeface="Arial" panose="020B0604020202020204" pitchFamily="34" charset="0"/>
              <a:buNone/>
            </a:pPr>
            <a:r>
              <a:rPr lang="en-US" u="sng"/>
              <a:t>Other considerations</a:t>
            </a:r>
          </a:p>
          <a:p>
            <a:pPr marL="171450" indent="-171450">
              <a:buFont typeface="Arial" panose="020B0604020202020204" pitchFamily="34" charset="0"/>
              <a:buChar char="•"/>
            </a:pPr>
            <a:r>
              <a:rPr lang="en-US"/>
              <a:t>Ensure food hygiene guidance is followed at all times </a:t>
            </a:r>
          </a:p>
          <a:p>
            <a:pPr marL="171450" indent="-171450">
              <a:buFont typeface="Arial" panose="020B0604020202020204" pitchFamily="34" charset="0"/>
              <a:buChar char="•"/>
            </a:pPr>
            <a:r>
              <a:rPr lang="en-US"/>
              <a:t>Explore how hand washing and respiratory hygiene principles can be embedded into subjects so children are reminded of hygiene expectations in school settings  (you can use e-Bug for this)</a:t>
            </a:r>
          </a:p>
          <a:p>
            <a:endParaRPr lang="en-GB"/>
          </a:p>
          <a:p>
            <a:endParaRPr lang="en-GB"/>
          </a:p>
        </p:txBody>
      </p:sp>
      <p:sp>
        <p:nvSpPr>
          <p:cNvPr id="4" name="Slide Number Placeholder 3"/>
          <p:cNvSpPr>
            <a:spLocks noGrp="1"/>
          </p:cNvSpPr>
          <p:nvPr>
            <p:ph type="sldNum" sz="quarter" idx="5"/>
          </p:nvPr>
        </p:nvSpPr>
        <p:spPr/>
        <p:txBody>
          <a:bodyPr/>
          <a:lstStyle/>
          <a:p>
            <a:fld id="{0C9349AD-43E2-A142-9B61-FBB06C64E86F}" type="slidenum">
              <a:rPr lang="en-US" smtClean="0"/>
              <a:t>21</a:t>
            </a:fld>
            <a:endParaRPr lang="en-US"/>
          </a:p>
        </p:txBody>
      </p:sp>
    </p:spTree>
    <p:extLst>
      <p:ext uri="{BB962C8B-B14F-4D97-AF65-F5344CB8AC3E}">
        <p14:creationId xmlns:p14="http://schemas.microsoft.com/office/powerpoint/2010/main" val="2349350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Calibri"/>
              </a:rPr>
              <a:t>Presenter Notes</a:t>
            </a:r>
          </a:p>
          <a:p>
            <a:r>
              <a:rPr lang="en-US"/>
              <a:t>Personal protective equipment -PPE can protect individuals and staff from contamination with blood or bodily fluids, which may contain germs that spread disease.</a:t>
            </a:r>
          </a:p>
          <a:p>
            <a:endParaRPr lang="en-US"/>
          </a:p>
          <a:p>
            <a:r>
              <a:rPr lang="en-US"/>
              <a:t>PPE is not usually required for day to day use in educational settings. If you are looking after children where PPE use has been identified, then you should continue to do that </a:t>
            </a:r>
          </a:p>
          <a:p>
            <a:endParaRPr lang="en-US"/>
          </a:p>
          <a:p>
            <a:r>
              <a:rPr lang="en-US"/>
              <a:t>When PPE is required</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200">
                <a:latin typeface="+mn-lt"/>
              </a:rPr>
              <a:t>On suspicion of an infectious illness or disease</a:t>
            </a:r>
            <a:endParaRPr lang="en-US" sz="1200" b="0" i="0">
              <a:solidFill>
                <a:srgbClr val="0B0C0C"/>
              </a:solidFill>
              <a:effectLst/>
              <a:latin typeface="+mn-lt"/>
            </a:endParaRPr>
          </a:p>
          <a:p>
            <a:pPr marL="171450" indent="-171450" algn="l">
              <a:lnSpc>
                <a:spcPct val="120000"/>
              </a:lnSpc>
              <a:spcAft>
                <a:spcPts val="0"/>
              </a:spcAft>
              <a:buFont typeface="Arial" panose="020B0604020202020204" pitchFamily="34" charset="0"/>
              <a:buChar char="•"/>
            </a:pPr>
            <a:r>
              <a:rPr lang="en-US" sz="1200" b="0" i="0">
                <a:solidFill>
                  <a:srgbClr val="0B0C0C"/>
                </a:solidFill>
                <a:effectLst/>
                <a:latin typeface="+mn-lt"/>
              </a:rPr>
              <a:t>If there is a risk of splashing/contamination with blood or bodily fluids during an activity, wear disposable gloves and plastic aprons (</a:t>
            </a:r>
            <a:r>
              <a:rPr lang="en-US" sz="1200" b="0" i="0" err="1">
                <a:solidFill>
                  <a:srgbClr val="0B0C0C"/>
                </a:solidFill>
                <a:effectLst/>
                <a:latin typeface="+mn-lt"/>
              </a:rPr>
              <a:t>e.g</a:t>
            </a:r>
            <a:r>
              <a:rPr lang="en-US" sz="1200" b="0" i="0">
                <a:solidFill>
                  <a:srgbClr val="0B0C0C"/>
                </a:solidFill>
                <a:effectLst/>
                <a:latin typeface="+mn-lt"/>
              </a:rPr>
              <a:t> managing a nosebleed, or soiled clothing).</a:t>
            </a:r>
          </a:p>
          <a:p>
            <a:pPr marL="171450" indent="-171450" algn="l">
              <a:lnSpc>
                <a:spcPct val="120000"/>
              </a:lnSpc>
              <a:spcAft>
                <a:spcPts val="0"/>
              </a:spcAft>
              <a:buFont typeface="Arial" panose="020B0604020202020204" pitchFamily="34" charset="0"/>
              <a:buChar char="•"/>
            </a:pPr>
            <a:r>
              <a:rPr lang="en-US" sz="1200">
                <a:solidFill>
                  <a:srgbClr val="0B0C0C"/>
                </a:solidFill>
                <a:latin typeface="+mn-lt"/>
              </a:rPr>
              <a:t>F</a:t>
            </a:r>
            <a:r>
              <a:rPr lang="en-US" sz="1200" b="0" i="0">
                <a:solidFill>
                  <a:srgbClr val="0B0C0C"/>
                </a:solidFill>
                <a:effectLst/>
                <a:latin typeface="+mn-lt"/>
              </a:rPr>
              <a:t>luid-resistant surgical facemasks can be used to prevent microbes that spread through the air from spreading to others, as well as protecting from splashes or bodily fluid exposure. </a:t>
            </a:r>
          </a:p>
          <a:p>
            <a:pPr marL="171450" indent="-171450" algn="l">
              <a:lnSpc>
                <a:spcPct val="120000"/>
              </a:lnSpc>
              <a:spcAft>
                <a:spcPts val="0"/>
              </a:spcAft>
              <a:buFont typeface="Arial" panose="020B0604020202020204" pitchFamily="34" charset="0"/>
              <a:buChar char="•"/>
            </a:pPr>
            <a:r>
              <a:rPr lang="en-US" sz="1200">
                <a:solidFill>
                  <a:srgbClr val="0B0C0C"/>
                </a:solidFill>
                <a:latin typeface="+mn-lt"/>
              </a:rPr>
              <a:t>Always clean hands immediately after removing PPE and before touching anything else</a:t>
            </a:r>
            <a:r>
              <a:rPr lang="en-US" sz="1800">
                <a:solidFill>
                  <a:srgbClr val="0B0C0C"/>
                </a:solidFill>
                <a:latin typeface="+mn-lt"/>
              </a:rPr>
              <a:t>. </a:t>
            </a:r>
            <a:endParaRPr lang="en-US" sz="1800" b="0" i="0">
              <a:solidFill>
                <a:srgbClr val="0B0C0C"/>
              </a:solidFill>
              <a:effectLst/>
              <a:latin typeface="+mn-lt"/>
            </a:endParaRPr>
          </a:p>
          <a:p>
            <a:endParaRPr lang="en-GB"/>
          </a:p>
        </p:txBody>
      </p:sp>
      <p:sp>
        <p:nvSpPr>
          <p:cNvPr id="4" name="Slide Number Placeholder 3"/>
          <p:cNvSpPr>
            <a:spLocks noGrp="1"/>
          </p:cNvSpPr>
          <p:nvPr>
            <p:ph type="sldNum" sz="quarter" idx="5"/>
          </p:nvPr>
        </p:nvSpPr>
        <p:spPr/>
        <p:txBody>
          <a:bodyPr/>
          <a:lstStyle/>
          <a:p>
            <a:fld id="{0C9349AD-43E2-A142-9B61-FBB06C64E86F}" type="slidenum">
              <a:rPr lang="en-US" smtClean="0"/>
              <a:t>22</a:t>
            </a:fld>
            <a:endParaRPr lang="en-US"/>
          </a:p>
        </p:txBody>
      </p:sp>
    </p:spTree>
    <p:extLst>
      <p:ext uri="{BB962C8B-B14F-4D97-AF65-F5344CB8AC3E}">
        <p14:creationId xmlns:p14="http://schemas.microsoft.com/office/powerpoint/2010/main" val="2214318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Presenter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Antimicrobials are medicines used to kill or slow the growth of microbes, which helps fight infections.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the type of microbe there are different types of antimicrobial and these are listed here (read from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us are more aware of </a:t>
            </a:r>
            <a:r>
              <a:rPr lang="en-US" dirty="0" err="1"/>
              <a:t>antibiocs</a:t>
            </a:r>
            <a:r>
              <a:rPr lang="en-US" dirty="0"/>
              <a:t>, which only fight bacterial infections, which is why these are not prescribed when someone has a cold, flu, RSV or COVID.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next slides will discuss how antibiotics are becoming resistance to some nasty bacterial infections.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fld id="{0C9349AD-43E2-A142-9B61-FBB06C64E86F}" type="slidenum">
              <a:rPr lang="en-US" smtClean="0"/>
              <a:t>23</a:t>
            </a:fld>
            <a:endParaRPr lang="en-US"/>
          </a:p>
        </p:txBody>
      </p:sp>
    </p:spTree>
    <p:extLst>
      <p:ext uri="{BB962C8B-B14F-4D97-AF65-F5344CB8AC3E}">
        <p14:creationId xmlns:p14="http://schemas.microsoft.com/office/powerpoint/2010/main" val="1913787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a:ea typeface="+mn-lt"/>
                <a:cs typeface="+mn-lt"/>
              </a:rPr>
              <a:t>Presenters notes</a:t>
            </a:r>
            <a:r>
              <a:rPr lang="en-GB" sz="1200">
                <a:ea typeface="+mn-lt"/>
                <a:cs typeface="+mn-lt"/>
              </a:rPr>
              <a:t>: </a:t>
            </a:r>
          </a:p>
          <a:p>
            <a:pPr marL="0" indent="0">
              <a:buFont typeface="Arial" panose="020B0604020202020204" pitchFamily="34" charset="0"/>
              <a:buNone/>
            </a:pPr>
            <a:endParaRPr lang="en-GB" sz="1200">
              <a:ea typeface="+mn-lt"/>
              <a:cs typeface="+mn-lt"/>
            </a:endParaRPr>
          </a:p>
          <a:p>
            <a:pPr marL="0" indent="0">
              <a:buFont typeface="Arial" panose="020B0604020202020204" pitchFamily="34" charset="0"/>
              <a:buNone/>
            </a:pPr>
            <a:r>
              <a:rPr lang="en-GB" sz="1200">
                <a:ea typeface="+mn-lt"/>
                <a:cs typeface="+mn-lt"/>
              </a:rPr>
              <a:t>EYES can help prevent the burden of infection by</a:t>
            </a:r>
          </a:p>
          <a:p>
            <a:pPr marL="285750" indent="-285750">
              <a:buFont typeface="Arial" panose="020B0604020202020204" pitchFamily="34" charset="0"/>
              <a:buChar char="•"/>
            </a:pPr>
            <a:r>
              <a:rPr lang="en-GB" sz="1200">
                <a:ea typeface="+mn-lt"/>
                <a:cs typeface="+mn-lt"/>
              </a:rPr>
              <a:t>Encourage good hand and cough hygiene</a:t>
            </a:r>
          </a:p>
          <a:p>
            <a:pPr marL="285750" indent="-285750">
              <a:buFont typeface="Arial" panose="020B0604020202020204" pitchFamily="34" charset="0"/>
              <a:buChar char="•"/>
            </a:pPr>
            <a:r>
              <a:rPr lang="en-GB" sz="1200">
                <a:ea typeface="+mn-lt"/>
                <a:cs typeface="+mn-lt"/>
              </a:rPr>
              <a:t>Place posters around your setting to remind students/ young people of key behaviours (handwashing, covering coughs and cold)</a:t>
            </a:r>
          </a:p>
          <a:p>
            <a:pPr marL="285750" indent="-285750">
              <a:buFont typeface="Arial" panose="020B0604020202020204" pitchFamily="34" charset="0"/>
              <a:buChar char="•"/>
            </a:pPr>
            <a:r>
              <a:rPr lang="en-GB" sz="1200">
                <a:ea typeface="+mn-lt"/>
                <a:cs typeface="+mn-lt"/>
              </a:rPr>
              <a:t>Promote uptake of childhood and seasonal vaccinations </a:t>
            </a:r>
          </a:p>
          <a:p>
            <a:pPr marL="285750" indent="-285750">
              <a:buFont typeface="Arial" panose="020B0604020202020204" pitchFamily="34" charset="0"/>
              <a:buChar char="•"/>
            </a:pPr>
            <a:r>
              <a:rPr lang="en-GB" sz="1200">
                <a:ea typeface="+mn-lt"/>
                <a:cs typeface="+mn-lt"/>
              </a:rPr>
              <a:t>Schools can hold an assembly on what antimicrobial resistance (AMR) is and why it matters/ other settings could have newsletters going out with the same information on for parents/ carers. </a:t>
            </a:r>
            <a:endParaRPr lang="en-GB"/>
          </a:p>
        </p:txBody>
      </p:sp>
      <p:sp>
        <p:nvSpPr>
          <p:cNvPr id="4" name="Slide Number Placeholder 3"/>
          <p:cNvSpPr>
            <a:spLocks noGrp="1"/>
          </p:cNvSpPr>
          <p:nvPr>
            <p:ph type="sldNum" sz="quarter" idx="5"/>
          </p:nvPr>
        </p:nvSpPr>
        <p:spPr/>
        <p:txBody>
          <a:bodyPr/>
          <a:lstStyle/>
          <a:p>
            <a:fld id="{0C9349AD-43E2-A142-9B61-FBB06C64E86F}" type="slidenum">
              <a:rPr lang="en-US" smtClean="0"/>
              <a:t>25</a:t>
            </a:fld>
            <a:endParaRPr lang="en-US"/>
          </a:p>
        </p:txBody>
      </p:sp>
    </p:spTree>
    <p:extLst>
      <p:ext uri="{BB962C8B-B14F-4D97-AF65-F5344CB8AC3E}">
        <p14:creationId xmlns:p14="http://schemas.microsoft.com/office/powerpoint/2010/main" val="193884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Notes</a:t>
            </a:r>
          </a:p>
          <a:p>
            <a:r>
              <a:rPr lang="en-GB" dirty="0"/>
              <a:t>This section will cover</a:t>
            </a:r>
          </a:p>
          <a:p>
            <a:pPr marL="228600" marR="0" lvl="0" indent="-228600" algn="l" defTabSz="914400" rtl="0" eaLnBrk="1" fontAlgn="auto" latinLnBrk="0" hangingPunct="1">
              <a:lnSpc>
                <a:spcPct val="100000"/>
              </a:lnSpc>
              <a:spcBef>
                <a:spcPts val="1000"/>
              </a:spcBef>
              <a:spcAft>
                <a:spcPts val="1800"/>
              </a:spcAft>
              <a:buClr>
                <a:srgbClr val="007C9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Public health management of diseases in Early Years and Educational Settings (EYES)</a:t>
            </a:r>
          </a:p>
          <a:p>
            <a:pPr marL="228600" marR="0" lvl="0" indent="-228600" algn="l" defTabSz="914400" rtl="0" eaLnBrk="1" fontAlgn="auto" latinLnBrk="0" hangingPunct="1">
              <a:lnSpc>
                <a:spcPct val="100000"/>
              </a:lnSpc>
              <a:spcBef>
                <a:spcPts val="1000"/>
              </a:spcBef>
              <a:spcAft>
                <a:spcPts val="1800"/>
              </a:spcAft>
              <a:buClr>
                <a:srgbClr val="007C9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to do when you suspect an outbreak/incident in your setting</a:t>
            </a:r>
          </a:p>
          <a:p>
            <a:pPr marL="228600" marR="0" lvl="0" indent="-228600" algn="l" defTabSz="914400" rtl="0" eaLnBrk="1" fontAlgn="auto" latinLnBrk="0" hangingPunct="1">
              <a:lnSpc>
                <a:spcPct val="100000"/>
              </a:lnSpc>
              <a:spcBef>
                <a:spcPts val="1000"/>
              </a:spcBef>
              <a:spcAft>
                <a:spcPts val="1800"/>
              </a:spcAft>
              <a:buClr>
                <a:srgbClr val="007C9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top 5 reasons why Early Years and Educational Settings (EYES) contact Health Protection Teams and how to manage the suspected/confirmed cases</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27</a:t>
            </a:fld>
            <a:endParaRPr lang="en-US"/>
          </a:p>
        </p:txBody>
      </p:sp>
    </p:spTree>
    <p:extLst>
      <p:ext uri="{BB962C8B-B14F-4D97-AF65-F5344CB8AC3E}">
        <p14:creationId xmlns:p14="http://schemas.microsoft.com/office/powerpoint/2010/main" val="3666018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Notes</a:t>
            </a:r>
          </a:p>
          <a:p>
            <a:r>
              <a:rPr lang="en-GB" b="0"/>
              <a:t>The link in the slide provides guidance on how to manage most infectious diseases</a:t>
            </a:r>
            <a:r>
              <a:rPr lang="en-US" b="0"/>
              <a:t> in education and childcare settings. The resource is called “Managing specific infectious diseases A to Z” and it is available on the gov.uk website</a:t>
            </a:r>
            <a:endParaRPr lang="en-GB" b="0"/>
          </a:p>
        </p:txBody>
      </p:sp>
      <p:sp>
        <p:nvSpPr>
          <p:cNvPr id="4" name="Slide Number Placeholder 3"/>
          <p:cNvSpPr>
            <a:spLocks noGrp="1"/>
          </p:cNvSpPr>
          <p:nvPr>
            <p:ph type="sldNum" sz="quarter" idx="5"/>
          </p:nvPr>
        </p:nvSpPr>
        <p:spPr/>
        <p:txBody>
          <a:bodyPr/>
          <a:lstStyle/>
          <a:p>
            <a:fld id="{0C9349AD-43E2-A142-9B61-FBB06C64E86F}" type="slidenum">
              <a:rPr lang="en-US" smtClean="0"/>
              <a:t>28</a:t>
            </a:fld>
            <a:endParaRPr lang="en-US"/>
          </a:p>
        </p:txBody>
      </p:sp>
    </p:spTree>
    <p:extLst>
      <p:ext uri="{BB962C8B-B14F-4D97-AF65-F5344CB8AC3E}">
        <p14:creationId xmlns:p14="http://schemas.microsoft.com/office/powerpoint/2010/main" val="2380163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Presenter Notes</a:t>
            </a:r>
          </a:p>
          <a:p>
            <a:r>
              <a:rPr lang="en-GB"/>
              <a:t>What do you do if you suspect an outbreak or incident in your setting.</a:t>
            </a:r>
          </a:p>
          <a:p>
            <a:pPr marL="171450" indent="-171450">
              <a:buFont typeface="Arial" panose="020B0604020202020204" pitchFamily="34" charset="0"/>
              <a:buChar char="•"/>
            </a:pPr>
            <a:r>
              <a:rPr lang="en-GB"/>
              <a:t>Firstly, </a:t>
            </a:r>
            <a:r>
              <a:rPr lang="en-US"/>
              <a:t>review and reinforce the baseline infection prevention and control measures you already have in place </a:t>
            </a:r>
          </a:p>
          <a:p>
            <a:pPr marL="171450" indent="-171450">
              <a:buFont typeface="Arial" panose="020B0604020202020204" pitchFamily="34" charset="0"/>
              <a:buChar char="•"/>
            </a:pPr>
            <a:r>
              <a:rPr lang="en-US"/>
              <a:t>Encourage all staff and students who are unwell to not attend the setting</a:t>
            </a:r>
          </a:p>
          <a:p>
            <a:pPr marL="171450" indent="-171450">
              <a:buFont typeface="Arial" panose="020B0604020202020204" pitchFamily="34" charset="0"/>
              <a:buChar char="•"/>
            </a:pPr>
            <a:r>
              <a:rPr lang="en-US"/>
              <a:t>Encourage all eligible groups to take up the offer of national </a:t>
            </a:r>
            <a:r>
              <a:rPr lang="en-US" err="1"/>
              <a:t>immunisation</a:t>
            </a:r>
            <a:r>
              <a:rPr lang="en-US"/>
              <a:t> </a:t>
            </a:r>
            <a:r>
              <a:rPr lang="en-US" err="1"/>
              <a:t>programmes</a:t>
            </a:r>
            <a:endParaRPr lang="en-US"/>
          </a:p>
          <a:p>
            <a:pPr marL="171450" indent="-171450">
              <a:buFont typeface="Arial" panose="020B0604020202020204" pitchFamily="34" charset="0"/>
              <a:buChar char="•"/>
            </a:pPr>
            <a:r>
              <a:rPr lang="en-US"/>
              <a:t>Ensure occupied spaces are well ventilated and let fresh air in</a:t>
            </a:r>
          </a:p>
          <a:p>
            <a:pPr marL="171450" indent="-171450">
              <a:buFont typeface="Arial" panose="020B0604020202020204" pitchFamily="34" charset="0"/>
              <a:buChar char="•"/>
            </a:pPr>
            <a:r>
              <a:rPr lang="en-US"/>
              <a:t>Reinforce good hygiene practices such as frequent cleaning</a:t>
            </a:r>
          </a:p>
          <a:p>
            <a:pPr marL="171450" indent="-171450">
              <a:buFont typeface="Arial" panose="020B0604020202020204" pitchFamily="34" charset="0"/>
              <a:buChar char="•"/>
            </a:pPr>
            <a:r>
              <a:rPr lang="en-US"/>
              <a:t>Consider communications to raise awareness of the outbreak/incident among parents/carers and reinforce key messages, including the use of hand and respiratory hygiene measures</a:t>
            </a:r>
            <a:endParaRPr lang="en-GB"/>
          </a:p>
        </p:txBody>
      </p:sp>
      <p:sp>
        <p:nvSpPr>
          <p:cNvPr id="4" name="Slide Number Placeholder 3"/>
          <p:cNvSpPr>
            <a:spLocks noGrp="1"/>
          </p:cNvSpPr>
          <p:nvPr>
            <p:ph type="sldNum" sz="quarter" idx="5"/>
          </p:nvPr>
        </p:nvSpPr>
        <p:spPr/>
        <p:txBody>
          <a:bodyPr/>
          <a:lstStyle/>
          <a:p>
            <a:fld id="{0C9349AD-43E2-A142-9B61-FBB06C64E86F}" type="slidenum">
              <a:rPr lang="en-US" smtClean="0"/>
              <a:t>29</a:t>
            </a:fld>
            <a:endParaRPr lang="en-US"/>
          </a:p>
        </p:txBody>
      </p:sp>
    </p:spTree>
    <p:extLst>
      <p:ext uri="{BB962C8B-B14F-4D97-AF65-F5344CB8AC3E}">
        <p14:creationId xmlns:p14="http://schemas.microsoft.com/office/powerpoint/2010/main" val="84785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Notes</a:t>
            </a:r>
          </a:p>
          <a:p>
            <a:r>
              <a:rPr lang="en-US" b="0"/>
              <a:t>When you have reviewed and you are following national guidance per infection (IPC measures, exclusions etc.) and/or you still need some support to manage the outbreak</a:t>
            </a:r>
          </a:p>
          <a:p>
            <a:r>
              <a:rPr lang="en-US" b="0"/>
              <a:t>Contact your local Health Protection Teams using the website- https://www.gov.uk/health-protection-team  </a:t>
            </a:r>
          </a:p>
          <a:p>
            <a:r>
              <a:rPr lang="en-US" b="0"/>
              <a:t>Make sure you include details of infection, numbers affected, additional risk factors and contact details</a:t>
            </a:r>
          </a:p>
          <a:p>
            <a:endParaRPr lang="en-GB" b="1"/>
          </a:p>
        </p:txBody>
      </p:sp>
      <p:sp>
        <p:nvSpPr>
          <p:cNvPr id="4" name="Slide Number Placeholder 3"/>
          <p:cNvSpPr>
            <a:spLocks noGrp="1"/>
          </p:cNvSpPr>
          <p:nvPr>
            <p:ph type="sldNum" sz="quarter" idx="5"/>
          </p:nvPr>
        </p:nvSpPr>
        <p:spPr/>
        <p:txBody>
          <a:bodyPr/>
          <a:lstStyle/>
          <a:p>
            <a:fld id="{0C9349AD-43E2-A142-9B61-FBB06C64E86F}" type="slidenum">
              <a:rPr lang="en-US" smtClean="0"/>
              <a:t>30</a:t>
            </a:fld>
            <a:endParaRPr lang="en-US"/>
          </a:p>
        </p:txBody>
      </p:sp>
    </p:spTree>
    <p:extLst>
      <p:ext uri="{BB962C8B-B14F-4D97-AF65-F5344CB8AC3E}">
        <p14:creationId xmlns:p14="http://schemas.microsoft.com/office/powerpoint/2010/main" val="451685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Notes</a:t>
            </a:r>
          </a:p>
          <a:p>
            <a:r>
              <a:rPr lang="en-GB"/>
              <a:t>Moving on to the third part of this section;</a:t>
            </a:r>
          </a:p>
          <a:p>
            <a:r>
              <a:rPr lang="en-GB"/>
              <a:t>These are the top reasons why Early Years and Educational Settings across England contact their local contact Health Protection Teams</a:t>
            </a:r>
          </a:p>
          <a:p>
            <a:pPr marL="171450" indent="-171450">
              <a:buFont typeface="Arial" panose="020B0604020202020204" pitchFamily="34" charset="0"/>
              <a:buChar char="•"/>
            </a:pPr>
            <a:r>
              <a:rPr lang="en-US"/>
              <a:t>Acute respiratory infections (ARIs)</a:t>
            </a:r>
          </a:p>
          <a:p>
            <a:pPr marL="171450" indent="-171450">
              <a:buFont typeface="Arial" panose="020B0604020202020204" pitchFamily="34" charset="0"/>
              <a:buChar char="•"/>
            </a:pPr>
            <a:r>
              <a:rPr lang="en-US"/>
              <a:t>Scarlet Fever</a:t>
            </a:r>
          </a:p>
          <a:p>
            <a:pPr marL="171450" indent="-171450">
              <a:buFont typeface="Arial" panose="020B0604020202020204" pitchFamily="34" charset="0"/>
              <a:buChar char="•"/>
            </a:pPr>
            <a:r>
              <a:rPr lang="en-US"/>
              <a:t>Chickenpox</a:t>
            </a:r>
          </a:p>
          <a:p>
            <a:pPr marL="171450" indent="-171450">
              <a:buFont typeface="Arial" panose="020B0604020202020204" pitchFamily="34" charset="0"/>
              <a:buChar char="•"/>
            </a:pPr>
            <a:r>
              <a:rPr lang="en-US"/>
              <a:t>Tummy Bugs (Gastrointestinal infections)</a:t>
            </a:r>
          </a:p>
          <a:p>
            <a:pPr marL="171450" indent="-171450">
              <a:buFont typeface="Arial" panose="020B0604020202020204" pitchFamily="34" charset="0"/>
              <a:buChar char="•"/>
            </a:pPr>
            <a:r>
              <a:rPr lang="en-US"/>
              <a:t>Hand, Foot and Mouth Disease</a:t>
            </a:r>
          </a:p>
          <a:p>
            <a:endParaRPr lang="en-GB"/>
          </a:p>
        </p:txBody>
      </p:sp>
      <p:sp>
        <p:nvSpPr>
          <p:cNvPr id="4" name="Slide Number Placeholder 3"/>
          <p:cNvSpPr>
            <a:spLocks noGrp="1"/>
          </p:cNvSpPr>
          <p:nvPr>
            <p:ph type="sldNum" sz="quarter" idx="5"/>
          </p:nvPr>
        </p:nvSpPr>
        <p:spPr/>
        <p:txBody>
          <a:bodyPr/>
          <a:lstStyle/>
          <a:p>
            <a:fld id="{0C9349AD-43E2-A142-9B61-FBB06C64E86F}" type="slidenum">
              <a:rPr lang="en-US" smtClean="0"/>
              <a:t>31</a:t>
            </a:fld>
            <a:endParaRPr lang="en-US"/>
          </a:p>
        </p:txBody>
      </p:sp>
    </p:spTree>
    <p:extLst>
      <p:ext uri="{BB962C8B-B14F-4D97-AF65-F5344CB8AC3E}">
        <p14:creationId xmlns:p14="http://schemas.microsoft.com/office/powerpoint/2010/main" val="2850657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a:t>
            </a:fld>
            <a:endParaRPr lang="en-US"/>
          </a:p>
        </p:txBody>
      </p:sp>
    </p:spTree>
    <p:extLst>
      <p:ext uri="{BB962C8B-B14F-4D97-AF65-F5344CB8AC3E}">
        <p14:creationId xmlns:p14="http://schemas.microsoft.com/office/powerpoint/2010/main" val="1485062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Notes</a:t>
            </a:r>
          </a:p>
          <a:p>
            <a:r>
              <a:rPr lang="en-GB">
                <a:effectLst/>
                <a:ea typeface="Calibri" panose="020F0502020204030204" pitchFamily="34" charset="0"/>
              </a:rPr>
              <a:t>The first is Acute respiratory infections </a:t>
            </a:r>
          </a:p>
          <a:p>
            <a:r>
              <a:rPr lang="en-GB">
                <a:effectLst/>
                <a:ea typeface="Calibri" panose="020F0502020204030204" pitchFamily="34" charset="0"/>
              </a:rPr>
              <a:t>Respiratory infections are common, particularly during winter months.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Symptoms can include a runny nose, </a:t>
            </a:r>
            <a:r>
              <a:rPr kumimoji="0" lang="en-GB" sz="1200" b="0" i="0" u="sng" strike="noStrike" kern="1200" cap="none" spc="0" normalizeH="0" baseline="0" noProof="0">
                <a:ln>
                  <a:noFill/>
                </a:ln>
                <a:solidFill>
                  <a:srgbClr val="0563C1"/>
                </a:solidFill>
                <a:effectLst/>
                <a:uLnTx/>
                <a:uFillTx/>
                <a:latin typeface="Calibri" panose="020F0502020204030204"/>
                <a:ea typeface="Calibri" panose="020F0502020204030204" pitchFamily="34" charset="0"/>
                <a:cs typeface="+mn-cs"/>
                <a:hlinkClick r:id="rId3"/>
              </a:rPr>
              <a:t>high temperature</a:t>
            </a:r>
            <a:r>
              <a:rPr kumimoji="0" lang="en-GB" sz="12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mn-cs"/>
              </a:rPr>
              <a:t> , congestion, cough and sore throat.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effectLst/>
                <a:ea typeface="Calibri" panose="020F0502020204030204" pitchFamily="34" charset="0"/>
              </a:rPr>
              <a:t>Symptoms can be caused by several respiratory infections including the common cold, rhinovirus, COVID-19, and flu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sng">
                <a:solidFill>
                  <a:srgbClr val="0563C1"/>
                </a:solidFill>
                <a:effectLst/>
                <a:ea typeface="Calibri" panose="020F0502020204030204" pitchFamily="34" charset="0"/>
                <a:hlinkClick r:id="rId4"/>
              </a:rPr>
              <a:t>Respiratory tract infections (RTIs) - NHS (www.nhs.uk)</a:t>
            </a:r>
            <a:r>
              <a:rPr lang="en-GB" u="sng">
                <a:solidFill>
                  <a:srgbClr val="0563C1"/>
                </a:solidFill>
                <a:effectLst/>
                <a:ea typeface="Calibri" panose="020F0502020204030204" pitchFamily="34" charset="0"/>
              </a:rPr>
              <a:t>, </a:t>
            </a:r>
            <a:r>
              <a:rPr lang="en-GB" u="sng">
                <a:solidFill>
                  <a:srgbClr val="0563C1"/>
                </a:solidFill>
                <a:effectLst/>
                <a:ea typeface="Calibri" panose="020F0502020204030204" pitchFamily="34" charset="0"/>
                <a:hlinkClick r:id="rId5"/>
              </a:rPr>
              <a:t>Flu – NHS.UK</a:t>
            </a:r>
            <a:endParaRPr lang="en-GB">
              <a:effectLst/>
              <a:ea typeface="Calibri" panose="020F0502020204030204" pitchFamily="34" charset="0"/>
            </a:endParaRPr>
          </a:p>
          <a:p>
            <a:r>
              <a:rPr lang="en-GB">
                <a:effectLst/>
                <a:ea typeface="Calibri" panose="020F0502020204030204" pitchFamily="34" charset="0"/>
              </a:rPr>
              <a:t>For most individuals, these illnesses are not serious and most recover quickly</a:t>
            </a:r>
            <a:endParaRPr lang="en-GB"/>
          </a:p>
        </p:txBody>
      </p:sp>
      <p:sp>
        <p:nvSpPr>
          <p:cNvPr id="4" name="Slide Number Placeholder 3"/>
          <p:cNvSpPr>
            <a:spLocks noGrp="1"/>
          </p:cNvSpPr>
          <p:nvPr>
            <p:ph type="sldNum" sz="quarter" idx="5"/>
          </p:nvPr>
        </p:nvSpPr>
        <p:spPr/>
        <p:txBody>
          <a:bodyPr/>
          <a:lstStyle/>
          <a:p>
            <a:fld id="{0C9349AD-43E2-A142-9B61-FBB06C64E86F}" type="slidenum">
              <a:rPr lang="en-US" smtClean="0"/>
              <a:t>32</a:t>
            </a:fld>
            <a:endParaRPr lang="en-US"/>
          </a:p>
        </p:txBody>
      </p:sp>
    </p:spTree>
    <p:extLst>
      <p:ext uri="{BB962C8B-B14F-4D97-AF65-F5344CB8AC3E}">
        <p14:creationId xmlns:p14="http://schemas.microsoft.com/office/powerpoint/2010/main" val="3551147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Presenter Notes</a:t>
            </a:r>
          </a:p>
          <a:p>
            <a:r>
              <a:rPr lang="en-US" b="0">
                <a:cs typeface="Calibri"/>
              </a:rPr>
              <a:t>What to do when you have a suspected outbreak of acute respiratory infection in your settings</a:t>
            </a:r>
          </a:p>
          <a:p>
            <a:pPr marL="171450" indent="-171450">
              <a:buFont typeface="Arial" panose="020B0604020202020204" pitchFamily="34" charset="0"/>
              <a:buChar char="•"/>
            </a:pPr>
            <a:r>
              <a:rPr lang="en-US" b="0">
                <a:cs typeface="Calibri"/>
              </a:rPr>
              <a:t>Exclusion is recommended (Exclusion is when a person is told not come into work/school).- Exclude any affected individual who has a high temperature and are unwell, until they no longer have a high temperature (without taking paracetamol) and are well enough to attend the setting</a:t>
            </a:r>
          </a:p>
          <a:p>
            <a:pPr marL="685800" marR="0" lvl="1" indent="-228600" algn="l" defTabSz="914400" rtl="0" eaLnBrk="1" fontAlgn="auto" latinLnBrk="0" hangingPunct="1">
              <a:lnSpc>
                <a:spcPct val="100000"/>
              </a:lnSpc>
              <a:spcBef>
                <a:spcPts val="500"/>
              </a:spcBef>
              <a:spcAft>
                <a:spcPts val="0"/>
              </a:spcAft>
              <a:buClr>
                <a:srgbClr val="007C91"/>
              </a:buClr>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Do not exclude individuals with mild symptoms such as a runny nose, sore throat, or mild cough, who are otherwise well.</a:t>
            </a:r>
          </a:p>
          <a:p>
            <a:pPr marL="171450" indent="-171450">
              <a:buFont typeface="Arial" panose="020B0604020202020204" pitchFamily="34" charset="0"/>
              <a:buChar char="•"/>
            </a:pPr>
            <a:endParaRPr lang="en-US" b="0">
              <a:cs typeface="Calibri"/>
            </a:endParaRPr>
          </a:p>
          <a:p>
            <a:pPr marL="228600" marR="0" lvl="0" indent="-228600" algn="l" defTabSz="914400" rtl="0" eaLnBrk="1" fontAlgn="auto" latinLnBrk="0" hangingPunct="1">
              <a:lnSpc>
                <a:spcPct val="100000"/>
              </a:lnSpc>
              <a:spcBef>
                <a:spcPts val="1000"/>
              </a:spcBef>
              <a:spcAft>
                <a:spcPts val="1800"/>
              </a:spcAft>
              <a:buClr>
                <a:srgbClr val="007C91"/>
              </a:buClr>
              <a:buSzTx/>
              <a:buFont typeface="Arial" panose="020B0604020202020204" pitchFamily="34" charset="0"/>
              <a:buChar char="•"/>
              <a:tabLst/>
              <a:defRPr/>
            </a:pPr>
            <a:r>
              <a:rPr kumimoji="0" lang="en-GB" sz="15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Promote hand and respiratory hygiene measures</a:t>
            </a:r>
          </a:p>
          <a:p>
            <a:pPr marL="228600" marR="0" lvl="0" indent="-228600" algn="l" defTabSz="914400" rtl="0" eaLnBrk="1" fontAlgn="auto" latinLnBrk="0" hangingPunct="1">
              <a:lnSpc>
                <a:spcPct val="100000"/>
              </a:lnSpc>
              <a:spcBef>
                <a:spcPts val="1000"/>
              </a:spcBef>
              <a:spcAft>
                <a:spcPts val="1800"/>
              </a:spcAft>
              <a:buClr>
                <a:srgbClr val="007C91"/>
              </a:buClr>
              <a:buSzTx/>
              <a:buFont typeface="Arial" panose="020B0604020202020204" pitchFamily="34" charset="0"/>
              <a:buChar char="•"/>
              <a:tabLst/>
              <a:defRPr/>
            </a:pPr>
            <a:r>
              <a:rPr kumimoji="0" lang="en-GB" sz="15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Cleaning and ventilation</a:t>
            </a:r>
          </a:p>
          <a:p>
            <a:pPr marL="228600" marR="0" lvl="0" indent="-228600" algn="l" defTabSz="914400" rtl="0" eaLnBrk="1" fontAlgn="auto" latinLnBrk="0" hangingPunct="1">
              <a:lnSpc>
                <a:spcPct val="100000"/>
              </a:lnSpc>
              <a:spcBef>
                <a:spcPts val="1000"/>
              </a:spcBef>
              <a:spcAft>
                <a:spcPts val="1800"/>
              </a:spcAft>
              <a:buClr>
                <a:srgbClr val="007C91"/>
              </a:buClr>
              <a:buSzTx/>
              <a:buFont typeface="Arial" panose="020B0604020202020204" pitchFamily="34" charset="0"/>
              <a:buChar char="•"/>
              <a:tabLst/>
              <a:defRPr/>
            </a:pPr>
            <a:r>
              <a:rPr kumimoji="0" lang="en-GB" sz="1500" b="1" i="0" u="none" strike="noStrike" kern="1200" cap="none" spc="0" normalizeH="0" baseline="0" noProof="0">
                <a:ln>
                  <a:noFill/>
                </a:ln>
                <a:solidFill>
                  <a:srgbClr val="000000"/>
                </a:solidFill>
                <a:effectLst/>
                <a:uLnTx/>
                <a:uFillTx/>
                <a:latin typeface="Arial"/>
                <a:ea typeface="+mn-ea"/>
                <a:cs typeface="Arial"/>
              </a:rPr>
              <a:t>Vaccinations  </a:t>
            </a:r>
            <a:r>
              <a:rPr kumimoji="0" lang="en-GB" sz="1500" b="0" i="0" u="none" strike="noStrike" kern="1200" cap="none" spc="0" normalizeH="0" baseline="0" noProof="0">
                <a:ln>
                  <a:noFill/>
                </a:ln>
                <a:solidFill>
                  <a:srgbClr val="000000"/>
                </a:solidFill>
                <a:effectLst/>
                <a:uLnTx/>
                <a:uFillTx/>
                <a:latin typeface="Arial"/>
                <a:ea typeface="+mn-ea"/>
                <a:cs typeface="Arial"/>
              </a:rPr>
              <a:t>– for eligible children and adults </a:t>
            </a:r>
          </a:p>
          <a:p>
            <a:endParaRPr lang="en-US" b="1">
              <a:cs typeface="Calibri"/>
            </a:endParaRPr>
          </a:p>
          <a:p>
            <a:r>
              <a:rPr lang="en-US" b="0">
                <a:cs typeface="Calibri"/>
              </a:rPr>
              <a:t>Please the link on the slide for more information</a:t>
            </a:r>
          </a:p>
          <a:p>
            <a:endParaRPr lang="en-US" b="1">
              <a:cs typeface="Calibri"/>
            </a:endParaRPr>
          </a:p>
        </p:txBody>
      </p:sp>
      <p:sp>
        <p:nvSpPr>
          <p:cNvPr id="4" name="Slide Number Placeholder 3"/>
          <p:cNvSpPr>
            <a:spLocks noGrp="1"/>
          </p:cNvSpPr>
          <p:nvPr>
            <p:ph type="sldNum" sz="quarter" idx="5"/>
          </p:nvPr>
        </p:nvSpPr>
        <p:spPr/>
        <p:txBody>
          <a:bodyPr/>
          <a:lstStyle/>
          <a:p>
            <a:fld id="{0C9349AD-43E2-A142-9B61-FBB06C64E86F}" type="slidenum">
              <a:rPr lang="en-US" smtClean="0"/>
              <a:t>33</a:t>
            </a:fld>
            <a:endParaRPr lang="en-US"/>
          </a:p>
        </p:txBody>
      </p:sp>
    </p:spTree>
    <p:extLst>
      <p:ext uri="{BB962C8B-B14F-4D97-AF65-F5344CB8AC3E}">
        <p14:creationId xmlns:p14="http://schemas.microsoft.com/office/powerpoint/2010/main" val="2556653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Presenter Notes</a:t>
            </a:r>
          </a:p>
          <a:p>
            <a:r>
              <a:rPr lang="en-GB" b="0" dirty="0"/>
              <a:t>Here are some more resources on how to care for children when they have a cough</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34</a:t>
            </a:fld>
            <a:endParaRPr lang="en-US"/>
          </a:p>
        </p:txBody>
      </p:sp>
    </p:spTree>
    <p:extLst>
      <p:ext uri="{BB962C8B-B14F-4D97-AF65-F5344CB8AC3E}">
        <p14:creationId xmlns:p14="http://schemas.microsoft.com/office/powerpoint/2010/main" val="880090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Presenter Notes</a:t>
            </a:r>
          </a:p>
          <a:p>
            <a:r>
              <a:rPr lang="en-GB" b="0">
                <a:cs typeface="Calibri"/>
              </a:rPr>
              <a:t>Although </a:t>
            </a:r>
            <a:r>
              <a:rPr lang="en-US" b="0">
                <a:cs typeface="Calibri"/>
              </a:rPr>
              <a:t>you are not required to report outbreaks of acute respiratory infections, these are times when it is appropriate to let your local Health Protection team know if you have an outbreak:</a:t>
            </a:r>
          </a:p>
          <a:p>
            <a:pPr marL="171450" indent="-171450">
              <a:buFont typeface="Arial" panose="020B0604020202020204" pitchFamily="34" charset="0"/>
              <a:buChar char="•"/>
            </a:pPr>
            <a:r>
              <a:rPr lang="en-US" b="0">
                <a:cs typeface="Calibri"/>
              </a:rPr>
              <a:t>If you are a setting that is dedicated to children who are clinically vulnerable.</a:t>
            </a:r>
          </a:p>
          <a:p>
            <a:pPr marL="171450" indent="-171450">
              <a:buFont typeface="Arial" panose="020B0604020202020204" pitchFamily="34" charset="0"/>
              <a:buChar char="•"/>
            </a:pPr>
            <a:r>
              <a:rPr lang="en-US" b="0">
                <a:cs typeface="Calibri"/>
              </a:rPr>
              <a:t>If anyone is admitted to hospital (or there is a death). </a:t>
            </a:r>
          </a:p>
          <a:p>
            <a:pPr marL="171450" indent="-171450">
              <a:buFont typeface="Arial" panose="020B0604020202020204" pitchFamily="34" charset="0"/>
              <a:buChar char="•"/>
            </a:pPr>
            <a:r>
              <a:rPr lang="en-US" b="0">
                <a:cs typeface="Calibri"/>
              </a:rPr>
              <a:t>If you are still getting SIGNIFICANT numbers of new cases after 3 WEEKS despite implementing all of the recommendations advised, and you are still concerned about the situation.</a:t>
            </a:r>
          </a:p>
          <a:p>
            <a:pPr marL="171450" indent="-171450">
              <a:buFont typeface="Arial" panose="020B0604020202020204" pitchFamily="34" charset="0"/>
              <a:buChar char="•"/>
            </a:pPr>
            <a:r>
              <a:rPr lang="en-US" b="0">
                <a:cs typeface="Calibri"/>
              </a:rPr>
              <a:t>If you have further issues stopping you from implementing control measures.</a:t>
            </a:r>
            <a:endParaRPr lang="en-GB" b="0">
              <a:cs typeface="Calibri"/>
            </a:endParaRPr>
          </a:p>
        </p:txBody>
      </p:sp>
      <p:sp>
        <p:nvSpPr>
          <p:cNvPr id="4" name="Slide Number Placeholder 3"/>
          <p:cNvSpPr>
            <a:spLocks noGrp="1"/>
          </p:cNvSpPr>
          <p:nvPr>
            <p:ph type="sldNum" sz="quarter" idx="5"/>
          </p:nvPr>
        </p:nvSpPr>
        <p:spPr/>
        <p:txBody>
          <a:bodyPr/>
          <a:lstStyle/>
          <a:p>
            <a:fld id="{0C9349AD-43E2-A142-9B61-FBB06C64E86F}" type="slidenum">
              <a:rPr lang="en-US" smtClean="0"/>
              <a:t>35</a:t>
            </a:fld>
            <a:endParaRPr lang="en-US"/>
          </a:p>
        </p:txBody>
      </p:sp>
    </p:spTree>
    <p:extLst>
      <p:ext uri="{BB962C8B-B14F-4D97-AF65-F5344CB8AC3E}">
        <p14:creationId xmlns:p14="http://schemas.microsoft.com/office/powerpoint/2010/main" val="23435702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Notes</a:t>
            </a:r>
          </a:p>
          <a:p>
            <a:r>
              <a:rPr lang="en-US"/>
              <a:t>Scarlet fever.</a:t>
            </a:r>
          </a:p>
          <a:p>
            <a:r>
              <a:rPr lang="en-US"/>
              <a:t>This is caused by the Group A streptococcus bacteria (also known GAS) which also causes other infections like:</a:t>
            </a:r>
          </a:p>
          <a:p>
            <a:r>
              <a:rPr lang="en-US"/>
              <a:t>Impetigo</a:t>
            </a:r>
          </a:p>
          <a:p>
            <a:r>
              <a:rPr lang="en-US"/>
              <a:t>Cellulitis</a:t>
            </a:r>
          </a:p>
          <a:p>
            <a:r>
              <a:rPr lang="en-US"/>
              <a:t>‘Strep’ throat</a:t>
            </a:r>
          </a:p>
          <a:p>
            <a:endParaRPr lang="en-US"/>
          </a:p>
          <a:p>
            <a:r>
              <a:rPr lang="en-US"/>
              <a:t>And so on</a:t>
            </a:r>
          </a:p>
        </p:txBody>
      </p:sp>
      <p:sp>
        <p:nvSpPr>
          <p:cNvPr id="4" name="Slide Number Placeholder 3"/>
          <p:cNvSpPr>
            <a:spLocks noGrp="1"/>
          </p:cNvSpPr>
          <p:nvPr>
            <p:ph type="sldNum" sz="quarter" idx="5"/>
          </p:nvPr>
        </p:nvSpPr>
        <p:spPr/>
        <p:txBody>
          <a:bodyPr/>
          <a:lstStyle/>
          <a:p>
            <a:fld id="{0C9349AD-43E2-A142-9B61-FBB06C64E86F}" type="slidenum">
              <a:rPr lang="en-US" smtClean="0"/>
              <a:t>36</a:t>
            </a:fld>
            <a:endParaRPr lang="en-US"/>
          </a:p>
        </p:txBody>
      </p:sp>
    </p:spTree>
    <p:extLst>
      <p:ext uri="{BB962C8B-B14F-4D97-AF65-F5344CB8AC3E}">
        <p14:creationId xmlns:p14="http://schemas.microsoft.com/office/powerpoint/2010/main" val="1337846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Presenter Notes</a:t>
            </a:r>
            <a:endParaRPr lang="en-US"/>
          </a:p>
          <a:p>
            <a:r>
              <a:rPr lang="en-US"/>
              <a:t>Group A streptococcus (GAS), also referred to as Strep A is a common bacterium. Lots of us carry it in our throats and on our skin and it doesn’t always result in illness. </a:t>
            </a:r>
          </a:p>
          <a:p>
            <a:endParaRPr lang="en-US"/>
          </a:p>
          <a:p>
            <a:r>
              <a:rPr lang="en-US"/>
              <a:t>However, GAS causes a number of infections; some mild and some more serious.</a:t>
            </a:r>
          </a:p>
        </p:txBody>
      </p:sp>
      <p:sp>
        <p:nvSpPr>
          <p:cNvPr id="4" name="Slide Number Placeholder 3"/>
          <p:cNvSpPr>
            <a:spLocks noGrp="1"/>
          </p:cNvSpPr>
          <p:nvPr>
            <p:ph type="sldNum" sz="quarter" idx="5"/>
          </p:nvPr>
        </p:nvSpPr>
        <p:spPr/>
        <p:txBody>
          <a:bodyPr/>
          <a:lstStyle/>
          <a:p>
            <a:fld id="{0C9349AD-43E2-A142-9B61-FBB06C64E86F}" type="slidenum">
              <a:rPr lang="en-US" smtClean="0"/>
              <a:t>37</a:t>
            </a:fld>
            <a:endParaRPr lang="en-US"/>
          </a:p>
        </p:txBody>
      </p:sp>
    </p:spTree>
    <p:extLst>
      <p:ext uri="{BB962C8B-B14F-4D97-AF65-F5344CB8AC3E}">
        <p14:creationId xmlns:p14="http://schemas.microsoft.com/office/powerpoint/2010/main" val="16061154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Calibri"/>
              </a:rPr>
              <a:t>Presenter Notes</a:t>
            </a:r>
          </a:p>
          <a:p>
            <a:pPr marL="171450" indent="-171450">
              <a:buFont typeface="Arial" panose="020B0604020202020204" pitchFamily="34" charset="0"/>
              <a:buChar char="•"/>
            </a:pPr>
            <a:r>
              <a:rPr lang="en-US"/>
              <a:t>Children who have had chickenpox recently are more likely to develop more serious infection during an outbreak of scarlet fever and so parents should remain vigilant</a:t>
            </a:r>
          </a:p>
          <a:p>
            <a:pPr marL="171450" indent="-171450">
              <a:buFont typeface="Arial" panose="020B0604020202020204" pitchFamily="34" charset="0"/>
              <a:buChar char="•"/>
            </a:pPr>
            <a:r>
              <a:rPr lang="en-US"/>
              <a:t>Individuals should be excluded from setting until at least 24 hours after starting antibiotics. Individuals who do not take antibiotic treatment will be infectious for two to three weeks.</a:t>
            </a:r>
          </a:p>
          <a:p>
            <a:pPr marL="171450" indent="-171450">
              <a:buFont typeface="Arial" panose="020B0604020202020204" pitchFamily="34" charset="0"/>
              <a:buChar char="•"/>
            </a:pPr>
            <a:r>
              <a:rPr lang="en-US"/>
              <a:t>Be extra vigilant if there are 2 or more scarlet fever AND 2 or more chicken pox cases in the same group of children (e.g. class)</a:t>
            </a:r>
          </a:p>
          <a:p>
            <a:endParaRPr lang="en-US"/>
          </a:p>
        </p:txBody>
      </p:sp>
      <p:sp>
        <p:nvSpPr>
          <p:cNvPr id="4" name="Slide Number Placeholder 3"/>
          <p:cNvSpPr>
            <a:spLocks noGrp="1"/>
          </p:cNvSpPr>
          <p:nvPr>
            <p:ph type="sldNum" sz="quarter" idx="5"/>
          </p:nvPr>
        </p:nvSpPr>
        <p:spPr/>
        <p:txBody>
          <a:bodyPr/>
          <a:lstStyle/>
          <a:p>
            <a:pPr>
              <a:defRPr/>
            </a:pPr>
            <a:fld id="{9AE0CBF3-2A0A-4409-B599-FEFEAF974B88}" type="slidenum">
              <a:rPr lang="en-US"/>
              <a:pPr>
                <a:defRPr/>
              </a:pPr>
              <a:t>38</a:t>
            </a:fld>
            <a:endParaRPr lang="en-US"/>
          </a:p>
        </p:txBody>
      </p:sp>
    </p:spTree>
    <p:extLst>
      <p:ext uri="{BB962C8B-B14F-4D97-AF65-F5344CB8AC3E}">
        <p14:creationId xmlns:p14="http://schemas.microsoft.com/office/powerpoint/2010/main" val="3123446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Calibri"/>
              </a:rPr>
              <a:t>Presenter Notes</a:t>
            </a:r>
          </a:p>
          <a:p>
            <a:r>
              <a:rPr lang="en-GB"/>
              <a:t>When to contact your local health team for support:</a:t>
            </a:r>
          </a:p>
          <a:p>
            <a:pPr marL="171450" indent="-171450">
              <a:buFont typeface="Arial" panose="020B0604020202020204" pitchFamily="34" charset="0"/>
              <a:buChar char="•"/>
            </a:pPr>
            <a:r>
              <a:rPr lang="en-US"/>
              <a:t>If anyone is admitted to hospital (or there is a death) due to GAS</a:t>
            </a:r>
          </a:p>
          <a:p>
            <a:pPr marL="171450" indent="-171450">
              <a:buFont typeface="Arial" panose="020B0604020202020204" pitchFamily="34" charset="0"/>
              <a:buChar char="•"/>
            </a:pPr>
            <a:r>
              <a:rPr lang="en-US"/>
              <a:t>If you are a setting that is dedicated to children who are clinically vulnerable</a:t>
            </a:r>
          </a:p>
          <a:p>
            <a:pPr marL="171450" indent="-171450">
              <a:buFont typeface="Arial" panose="020B0604020202020204" pitchFamily="34" charset="0"/>
              <a:buChar char="•"/>
            </a:pPr>
            <a:r>
              <a:rPr lang="en-US"/>
              <a:t>If you have chicken pox AND GAS circulating in the same class or year group at the same time</a:t>
            </a:r>
          </a:p>
          <a:p>
            <a:pPr marL="171450" indent="-171450">
              <a:buFont typeface="Arial" panose="020B0604020202020204" pitchFamily="34" charset="0"/>
              <a:buChar char="•"/>
            </a:pPr>
            <a:r>
              <a:rPr lang="en-US"/>
              <a:t>If you are still getting SIGNIFICANT numbers of new cases after 3 weeks despite implementing all of the recommendations advised and you are still concerned about the situation  </a:t>
            </a:r>
          </a:p>
          <a:p>
            <a:pPr marL="171450" indent="-171450">
              <a:buFont typeface="Arial" panose="020B0604020202020204" pitchFamily="34" charset="0"/>
              <a:buChar char="•"/>
            </a:pPr>
            <a:r>
              <a:rPr lang="en-US"/>
              <a:t>If you have further issues that are stopping you applying the steps mentioned</a:t>
            </a:r>
          </a:p>
          <a:p>
            <a:endParaRPr lang="en-GB"/>
          </a:p>
        </p:txBody>
      </p:sp>
      <p:sp>
        <p:nvSpPr>
          <p:cNvPr id="4" name="Slide Number Placeholder 3"/>
          <p:cNvSpPr>
            <a:spLocks noGrp="1"/>
          </p:cNvSpPr>
          <p:nvPr>
            <p:ph type="sldNum" sz="quarter" idx="5"/>
          </p:nvPr>
        </p:nvSpPr>
        <p:spPr/>
        <p:txBody>
          <a:bodyPr/>
          <a:lstStyle/>
          <a:p>
            <a:fld id="{0C9349AD-43E2-A142-9B61-FBB06C64E86F}" type="slidenum">
              <a:rPr lang="en-US" smtClean="0"/>
              <a:t>39</a:t>
            </a:fld>
            <a:endParaRPr lang="en-US"/>
          </a:p>
        </p:txBody>
      </p:sp>
    </p:spTree>
    <p:extLst>
      <p:ext uri="{BB962C8B-B14F-4D97-AF65-F5344CB8AC3E}">
        <p14:creationId xmlns:p14="http://schemas.microsoft.com/office/powerpoint/2010/main" val="2267104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Calibri"/>
              </a:rPr>
              <a:t>Presenter Notes</a:t>
            </a:r>
          </a:p>
          <a:p>
            <a:r>
              <a:rPr lang="en-GB"/>
              <a:t>Tummy Bugs are also known as Gastrointestinal infections. They include </a:t>
            </a:r>
            <a:r>
              <a:rPr lang="en-US"/>
              <a:t>food poisoning, gastroenteritis and norovirus. They occur when  germs enter the gut via the mouth. </a:t>
            </a:r>
          </a:p>
          <a:p>
            <a:r>
              <a:rPr lang="en-US"/>
              <a:t>For norovirus:</a:t>
            </a:r>
          </a:p>
          <a:p>
            <a:pPr marL="171450" indent="-171450">
              <a:buFont typeface="Arial" panose="020B0604020202020204" pitchFamily="34" charset="0"/>
              <a:buChar char="•"/>
            </a:pPr>
            <a:r>
              <a:rPr lang="en-US"/>
              <a:t>Symptoms start suddenly and include feeling sick, tummy aches, </a:t>
            </a:r>
            <a:r>
              <a:rPr lang="en-US" err="1"/>
              <a:t>diarrhoea</a:t>
            </a:r>
            <a:r>
              <a:rPr lang="en-US"/>
              <a:t> and/or vomiting</a:t>
            </a:r>
          </a:p>
          <a:p>
            <a:pPr marL="171450" indent="-171450">
              <a:buFont typeface="Arial" panose="020B0604020202020204" pitchFamily="34" charset="0"/>
              <a:buChar char="•"/>
            </a:pPr>
            <a:r>
              <a:rPr lang="en-US"/>
              <a:t>People will be ill from about 12 hours to 3 days. You can start to feel ill from 24-48 hours after being in contact with the virus.</a:t>
            </a:r>
          </a:p>
          <a:p>
            <a:pPr marL="171450" indent="-171450">
              <a:buFont typeface="Arial" panose="020B0604020202020204" pitchFamily="34" charset="0"/>
              <a:buChar char="•"/>
            </a:pPr>
            <a:r>
              <a:rPr lang="en-US"/>
              <a:t>You will often find a pattern of cases happening over a few days. </a:t>
            </a:r>
          </a:p>
          <a:p>
            <a:pPr marL="171450" indent="-171450">
              <a:buFont typeface="Arial" panose="020B0604020202020204" pitchFamily="34" charset="0"/>
              <a:buChar char="•"/>
            </a:pPr>
            <a:r>
              <a:rPr lang="en-US"/>
              <a:t>Children and employees can become ill with norovirus.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 high temperature is not usually a symptom</a:t>
            </a:r>
          </a:p>
          <a:p>
            <a:endParaRPr lang="en-GB"/>
          </a:p>
        </p:txBody>
      </p:sp>
      <p:sp>
        <p:nvSpPr>
          <p:cNvPr id="4" name="Slide Number Placeholder 3"/>
          <p:cNvSpPr>
            <a:spLocks noGrp="1"/>
          </p:cNvSpPr>
          <p:nvPr>
            <p:ph type="sldNum" sz="quarter" idx="5"/>
          </p:nvPr>
        </p:nvSpPr>
        <p:spPr/>
        <p:txBody>
          <a:bodyPr/>
          <a:lstStyle/>
          <a:p>
            <a:fld id="{0C9349AD-43E2-A142-9B61-FBB06C64E86F}" type="slidenum">
              <a:rPr lang="en-US" smtClean="0"/>
              <a:t>40</a:t>
            </a:fld>
            <a:endParaRPr lang="en-US"/>
          </a:p>
        </p:txBody>
      </p:sp>
    </p:spTree>
    <p:extLst>
      <p:ext uri="{BB962C8B-B14F-4D97-AF65-F5344CB8AC3E}">
        <p14:creationId xmlns:p14="http://schemas.microsoft.com/office/powerpoint/2010/main" val="2305619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Calibri"/>
              </a:rPr>
              <a:t>Presenter Notes</a:t>
            </a:r>
          </a:p>
          <a:p>
            <a:r>
              <a:rPr lang="en-GB"/>
              <a:t>How to manage cases and outbreak of Gastrointestinal infections/Tummy bugs</a:t>
            </a:r>
          </a:p>
          <a:p>
            <a:pPr marL="171450" indent="-171450">
              <a:buFont typeface="Arial" panose="020B0604020202020204" pitchFamily="34" charset="0"/>
              <a:buChar char="•"/>
            </a:pPr>
            <a:r>
              <a:rPr lang="en-US"/>
              <a:t>Make sure all children and employees that are ill go home and stay away until they have been better for at least 2 days (48 hours)</a:t>
            </a:r>
          </a:p>
          <a:p>
            <a:pPr marL="171450" indent="-171450">
              <a:buFont typeface="Arial" panose="020B0604020202020204" pitchFamily="34" charset="0"/>
              <a:buChar char="•"/>
            </a:pPr>
            <a:r>
              <a:rPr lang="en-US"/>
              <a:t>Clean up any sick or poo straight away using a household detergent and single use cloth. Then disinfect the area with a hypochlorite solution (e.g. Milton).</a:t>
            </a:r>
          </a:p>
          <a:p>
            <a:pPr marL="171450" indent="-171450">
              <a:buFont typeface="Arial" panose="020B0604020202020204" pitchFamily="34" charset="0"/>
              <a:buChar char="•"/>
            </a:pPr>
            <a:r>
              <a:rPr lang="en-US"/>
              <a:t>Tell parents and visitors about the cases of illness</a:t>
            </a:r>
          </a:p>
          <a:p>
            <a:pPr marL="171450" indent="-171450">
              <a:buFont typeface="Arial" panose="020B0604020202020204" pitchFamily="34" charset="0"/>
              <a:buChar char="•"/>
            </a:pPr>
            <a:r>
              <a:rPr lang="en-US"/>
              <a:t>All employees should make sure they are washing their hands regularly with soap and water. </a:t>
            </a:r>
          </a:p>
          <a:p>
            <a:pPr marL="171450" indent="-171450">
              <a:buFont typeface="Arial" panose="020B0604020202020204" pitchFamily="34" charset="0"/>
              <a:buChar char="•"/>
            </a:pPr>
            <a:r>
              <a:rPr lang="en-US"/>
              <a:t>Ensure proper cleaning especially in toilets, frequent touch points, mats </a:t>
            </a:r>
            <a:r>
              <a:rPr lang="en-US" err="1"/>
              <a:t>etc</a:t>
            </a:r>
            <a:r>
              <a:rPr lang="en-US"/>
              <a:t>)! Don’t just hoover....</a:t>
            </a:r>
          </a:p>
          <a:p>
            <a:pPr marL="171450" indent="-171450">
              <a:buFont typeface="Arial" panose="020B0604020202020204" pitchFamily="34" charset="0"/>
              <a:buChar char="•"/>
            </a:pPr>
            <a:r>
              <a:rPr lang="en-US"/>
              <a:t>Until you are free of illness, we recommend you stop messy play, remove soft toys that are tricky to clean, and don’t go on any visits out of your setting</a:t>
            </a:r>
          </a:p>
          <a:p>
            <a:pPr marL="171450" indent="-171450">
              <a:buFont typeface="Arial" panose="020B0604020202020204" pitchFamily="34" charset="0"/>
              <a:buChar char="•"/>
            </a:pPr>
            <a:r>
              <a:rPr lang="en-US"/>
              <a:t>After 48hrs with no cases, do a full clean of the  building and all surfaces </a:t>
            </a:r>
            <a:r>
              <a:rPr lang="en-US" err="1"/>
              <a:t>etc</a:t>
            </a:r>
            <a:endParaRPr lang="en-US"/>
          </a:p>
          <a:p>
            <a:endParaRPr lang="en-GB"/>
          </a:p>
          <a:p>
            <a:endParaRPr lang="en-GB"/>
          </a:p>
          <a:p>
            <a:endParaRPr lang="en-GB"/>
          </a:p>
        </p:txBody>
      </p:sp>
      <p:sp>
        <p:nvSpPr>
          <p:cNvPr id="4" name="Slide Number Placeholder 3"/>
          <p:cNvSpPr>
            <a:spLocks noGrp="1"/>
          </p:cNvSpPr>
          <p:nvPr>
            <p:ph type="sldNum" sz="quarter" idx="5"/>
          </p:nvPr>
        </p:nvSpPr>
        <p:spPr/>
        <p:txBody>
          <a:bodyPr/>
          <a:lstStyle/>
          <a:p>
            <a:fld id="{0C9349AD-43E2-A142-9B61-FBB06C64E86F}" type="slidenum">
              <a:rPr lang="en-US" smtClean="0"/>
              <a:t>41</a:t>
            </a:fld>
            <a:endParaRPr lang="en-US"/>
          </a:p>
        </p:txBody>
      </p:sp>
    </p:spTree>
    <p:extLst>
      <p:ext uri="{BB962C8B-B14F-4D97-AF65-F5344CB8AC3E}">
        <p14:creationId xmlns:p14="http://schemas.microsoft.com/office/powerpoint/2010/main" val="168918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Notes</a:t>
            </a:r>
          </a:p>
          <a:p>
            <a:r>
              <a:rPr lang="en-GB" sz="1200">
                <a:effectLst/>
                <a:latin typeface="Arial" panose="020B0604020202020204" pitchFamily="34" charset="0"/>
                <a:ea typeface="Calibri" panose="020F0502020204030204" pitchFamily="34" charset="0"/>
                <a:cs typeface="Times New Roman" panose="02020603050405020304" pitchFamily="18" charset="0"/>
              </a:rPr>
              <a:t>The presentation is divided into 3 sections so lets jump right in with section 1 : Awareness and Management of IPC and Hygiene </a:t>
            </a:r>
            <a:r>
              <a:rPr lang="en-GB">
                <a:ea typeface="Calibri" panose="020F0502020204030204" pitchFamily="34" charset="0"/>
                <a:cs typeface="Times New Roman" panose="02020603050405020304" pitchFamily="18" charset="0"/>
              </a:rPr>
              <a:t>P</a:t>
            </a:r>
            <a:r>
              <a:rPr lang="en-GB" sz="1200">
                <a:effectLst/>
                <a:latin typeface="Arial" panose="020B0604020202020204" pitchFamily="34" charset="0"/>
                <a:ea typeface="Calibri" panose="020F0502020204030204" pitchFamily="34" charset="0"/>
                <a:cs typeface="Times New Roman" panose="02020603050405020304" pitchFamily="18" charset="0"/>
              </a:rPr>
              <a:t>ractices </a:t>
            </a:r>
            <a:r>
              <a:rPr lang="en-GB" sz="1200" strike="noStrike">
                <a:effectLst/>
                <a:latin typeface="Arial" panose="020B0604020202020204" pitchFamily="34" charset="0"/>
                <a:ea typeface="Calibri" panose="020F0502020204030204" pitchFamily="34" charset="0"/>
                <a:cs typeface="Times New Roman" panose="02020603050405020304" pitchFamily="18" charset="0"/>
              </a:rPr>
              <a:t>in EYES to </a:t>
            </a:r>
            <a:r>
              <a:rPr lang="en-GB" strike="noStrike">
                <a:ea typeface="Calibri" panose="020F0502020204030204" pitchFamily="34" charset="0"/>
                <a:cs typeface="Times New Roman" panose="02020603050405020304" pitchFamily="18" charset="0"/>
              </a:rPr>
              <a:t>prevent children missing education </a:t>
            </a:r>
            <a:endParaRPr lang="en-GB" strike="noStrike"/>
          </a:p>
        </p:txBody>
      </p:sp>
      <p:sp>
        <p:nvSpPr>
          <p:cNvPr id="4" name="Slide Number Placeholder 3"/>
          <p:cNvSpPr>
            <a:spLocks noGrp="1"/>
          </p:cNvSpPr>
          <p:nvPr>
            <p:ph type="sldNum" sz="quarter" idx="5"/>
          </p:nvPr>
        </p:nvSpPr>
        <p:spPr/>
        <p:txBody>
          <a:bodyPr/>
          <a:lstStyle/>
          <a:p>
            <a:fld id="{0C9349AD-43E2-A142-9B61-FBB06C64E86F}" type="slidenum">
              <a:rPr lang="en-US" smtClean="0"/>
              <a:t>4</a:t>
            </a:fld>
            <a:endParaRPr lang="en-US"/>
          </a:p>
        </p:txBody>
      </p:sp>
    </p:spTree>
    <p:extLst>
      <p:ext uri="{BB962C8B-B14F-4D97-AF65-F5344CB8AC3E}">
        <p14:creationId xmlns:p14="http://schemas.microsoft.com/office/powerpoint/2010/main" val="37593455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Calibri"/>
              </a:rPr>
              <a:t>Presenter Notes</a:t>
            </a:r>
          </a:p>
          <a:p>
            <a:r>
              <a:rPr lang="en-US"/>
              <a:t>Hand, foot and mouth mainly occurs in children under ten years of age, but adult cases are not unusual. </a:t>
            </a:r>
          </a:p>
          <a:p>
            <a:r>
              <a:rPr lang="en-US"/>
              <a:t>It is spread by direct contact with nasal and throat secretions or </a:t>
            </a:r>
            <a:r>
              <a:rPr lang="en-US" err="1"/>
              <a:t>faeces</a:t>
            </a:r>
            <a:r>
              <a:rPr lang="en-US"/>
              <a:t> of the infected person</a:t>
            </a:r>
          </a:p>
          <a:p>
            <a:r>
              <a:rPr lang="en-US"/>
              <a:t>In cases of Hand, foot and mouth, Exclusion is not required</a:t>
            </a:r>
          </a:p>
          <a:p>
            <a:endParaRPr lang="en-US"/>
          </a:p>
          <a:p>
            <a:r>
              <a:rPr lang="en-US" u="sng"/>
              <a:t>Pregnancy</a:t>
            </a:r>
          </a:p>
          <a:p>
            <a:r>
              <a:rPr lang="en-US"/>
              <a:t>Although there's usually no risk to the pregnancy or baby, it's best to avoid close contact with anyone who has hand, foot and mouth disease. Pregnant women who develop any symptoms of rashes during pregnancy should seek advice from their general practitioner or midwife.</a:t>
            </a:r>
          </a:p>
          <a:p>
            <a:r>
              <a:rPr lang="en-US"/>
              <a:t>There are links on the slide for more information on Hand, Foot and Mouth Disease from gov.uk and NHS websites</a:t>
            </a:r>
          </a:p>
          <a:p>
            <a:endParaRPr lang="en-GB"/>
          </a:p>
          <a:p>
            <a:endParaRPr lang="en-GB"/>
          </a:p>
        </p:txBody>
      </p:sp>
      <p:sp>
        <p:nvSpPr>
          <p:cNvPr id="4" name="Slide Number Placeholder 3"/>
          <p:cNvSpPr>
            <a:spLocks noGrp="1"/>
          </p:cNvSpPr>
          <p:nvPr>
            <p:ph type="sldNum" sz="quarter" idx="5"/>
          </p:nvPr>
        </p:nvSpPr>
        <p:spPr/>
        <p:txBody>
          <a:bodyPr/>
          <a:lstStyle/>
          <a:p>
            <a:fld id="{0C9349AD-43E2-A142-9B61-FBB06C64E86F}" type="slidenum">
              <a:rPr lang="en-US" smtClean="0"/>
              <a:t>42</a:t>
            </a:fld>
            <a:endParaRPr lang="en-US"/>
          </a:p>
        </p:txBody>
      </p:sp>
    </p:spTree>
    <p:extLst>
      <p:ext uri="{BB962C8B-B14F-4D97-AF65-F5344CB8AC3E}">
        <p14:creationId xmlns:p14="http://schemas.microsoft.com/office/powerpoint/2010/main" val="341481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about these resources…what is normally 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349AD-43E2-A142-9B61-FBB06C64E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804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B0C0C"/>
                </a:solidFill>
                <a:effectLst/>
                <a:latin typeface="+mj-lt"/>
              </a:rPr>
              <a:t>Presenter notes</a:t>
            </a:r>
            <a:r>
              <a:rPr lang="en-US" b="0" i="0" dirty="0">
                <a:solidFill>
                  <a:srgbClr val="0B0C0C"/>
                </a:solidFill>
                <a:effectLst/>
                <a:latin typeface="+mj-lt"/>
              </a:rPr>
              <a:t>: </a:t>
            </a:r>
          </a:p>
          <a:p>
            <a:pPr algn="l"/>
            <a:r>
              <a:rPr lang="en-US" b="0" i="0" dirty="0">
                <a:solidFill>
                  <a:srgbClr val="0B0C0C"/>
                </a:solidFill>
                <a:effectLst/>
                <a:latin typeface="+mj-lt"/>
              </a:rPr>
              <a:t>Infections are really common, and for most people the risk of complications or severe disease really quite low. </a:t>
            </a:r>
          </a:p>
          <a:p>
            <a:pPr algn="l"/>
            <a:endParaRPr lang="en-US" b="0" i="0" dirty="0">
              <a:solidFill>
                <a:srgbClr val="0B0C0C"/>
              </a:solidFill>
              <a:effectLst/>
              <a:latin typeface="+mj-lt"/>
            </a:endParaRPr>
          </a:p>
          <a:p>
            <a:pPr algn="l"/>
            <a:r>
              <a:rPr lang="en-US" b="0" i="0" dirty="0">
                <a:solidFill>
                  <a:srgbClr val="0B0C0C"/>
                </a:solidFill>
                <a:effectLst/>
                <a:latin typeface="+mj-lt"/>
              </a:rPr>
              <a:t>Infections can be picked up anywhere, at home or in the wider community so are often  brought into EYES or picked up and spread within the EYES setting itself</a:t>
            </a:r>
          </a:p>
          <a:p>
            <a:pPr algn="l"/>
            <a:endParaRPr lang="en-US" b="0" i="0" dirty="0">
              <a:solidFill>
                <a:srgbClr val="0B0C0C"/>
              </a:solidFill>
              <a:effectLst/>
              <a:latin typeface="+mj-lt"/>
            </a:endParaRPr>
          </a:p>
          <a:p>
            <a:pPr algn="l"/>
            <a:r>
              <a:rPr lang="en-US" b="0" i="0" dirty="0">
                <a:solidFill>
                  <a:srgbClr val="0B0C0C"/>
                </a:solidFill>
                <a:effectLst/>
                <a:latin typeface="+mj-lt"/>
              </a:rPr>
              <a:t>Infections are caused by microbes (or germs) such as bacteria, viruses, fungi, and parasites </a:t>
            </a:r>
          </a:p>
          <a:p>
            <a:pPr algn="l"/>
            <a:endParaRPr lang="en-US" b="0" i="0" dirty="0">
              <a:solidFill>
                <a:srgbClr val="0B0C0C"/>
              </a:solidFill>
              <a:effectLst/>
              <a:latin typeface="+mj-lt"/>
            </a:endParaRPr>
          </a:p>
          <a:p>
            <a:r>
              <a:rPr lang="en-US" dirty="0">
                <a:solidFill>
                  <a:srgbClr val="0B0C0C"/>
                </a:solidFill>
                <a:latin typeface="+mj-lt"/>
              </a:rPr>
              <a:t>Microbes are everywhere, the live on our skin and in the environment and most do not cause infection and can even be beneficial . </a:t>
            </a:r>
            <a:r>
              <a:rPr lang="en-GB" sz="1800" dirty="0">
                <a:effectLst/>
                <a:latin typeface="Arial" panose="020B0604020202020204" pitchFamily="34" charset="0"/>
                <a:ea typeface="Yu Gothic" panose="020B0400000000000000" pitchFamily="34" charset="-128"/>
              </a:rPr>
              <a:t>Ba</a:t>
            </a:r>
            <a:r>
              <a:rPr lang="en-GB" sz="1800" dirty="0">
                <a:solidFill>
                  <a:srgbClr val="000000"/>
                </a:solidFill>
                <a:effectLst/>
                <a:latin typeface="Arial" panose="020B0604020202020204" pitchFamily="34" charset="0"/>
                <a:ea typeface="Yu Gothic" panose="020B0400000000000000" pitchFamily="34" charset="-128"/>
              </a:rPr>
              <a:t>cteria on our skin, in our airways, and in our digestive system are the first line of defence against microbes that can cause infection.</a:t>
            </a:r>
            <a:endParaRPr lang="en-US" dirty="0">
              <a:solidFill>
                <a:srgbClr val="0B0C0C"/>
              </a:solidFill>
              <a:latin typeface="+mj-lt"/>
            </a:endParaRPr>
          </a:p>
          <a:p>
            <a:endParaRPr lang="en-US" dirty="0">
              <a:solidFill>
                <a:srgbClr val="0B0C0C"/>
              </a:solidFill>
              <a:latin typeface="+mj-lt"/>
            </a:endParaRPr>
          </a:p>
          <a:p>
            <a:pPr algn="l"/>
            <a:r>
              <a:rPr lang="en-US" b="0" i="0" dirty="0">
                <a:solidFill>
                  <a:srgbClr val="0B0C0C"/>
                </a:solidFill>
                <a:effectLst/>
                <a:latin typeface="+mj-lt"/>
              </a:rPr>
              <a:t>However, some microbes/germs can cause infections when they get into the wrong place, which can result in symptoms such as fever and sickness. </a:t>
            </a:r>
          </a:p>
          <a:p>
            <a:endParaRPr lang="en-US" dirty="0">
              <a:solidFill>
                <a:srgbClr val="0B0C0C"/>
              </a:solidFill>
              <a:latin typeface="+mj-lt"/>
            </a:endParaRPr>
          </a:p>
          <a:p>
            <a:r>
              <a:rPr lang="en-US" dirty="0">
                <a:solidFill>
                  <a:srgbClr val="0B0C0C"/>
                </a:solidFill>
                <a:latin typeface="+mj-lt"/>
              </a:rPr>
              <a:t>Disease causing microbes are known as pathogens</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a:t>
            </a:fld>
            <a:endParaRPr lang="en-US"/>
          </a:p>
        </p:txBody>
      </p:sp>
    </p:spTree>
    <p:extLst>
      <p:ext uri="{BB962C8B-B14F-4D97-AF65-F5344CB8AC3E}">
        <p14:creationId xmlns:p14="http://schemas.microsoft.com/office/powerpoint/2010/main" val="2917709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effectLst/>
                <a:latin typeface="Arial" panose="020B0604020202020204" pitchFamily="34" charset="0"/>
                <a:ea typeface="Times New Roman" panose="02020603050405020304" pitchFamily="18" charset="0"/>
                <a:cs typeface="Times New Roman" panose="02020603050405020304" pitchFamily="18" charset="0"/>
              </a:rPr>
              <a:t>Presenter notes: </a:t>
            </a:r>
          </a:p>
          <a:p>
            <a:pPr marL="0" indent="0">
              <a:buFont typeface="Arial" panose="020B0604020202020204" pitchFamily="34" charset="0"/>
              <a:buNone/>
            </a:pP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The chain of infection helps us to understand how infections spread. Each chain in the infection has to come together for an infection to occur; by understanding this chain, we can then look for opportunities to break the chain, which in turn can help prevent infections from spreading to others. The chain of infection can be broken at any link, and the more links that can be broken, then less chance there is of an infection happening. </a:t>
            </a:r>
          </a:p>
          <a:p>
            <a:pPr marL="0" indent="0">
              <a:buFont typeface="Arial" panose="020B0604020202020204" pitchFamily="34" charset="0"/>
              <a:buNone/>
            </a:pPr>
            <a:endParaRPr lang="en-GB" sz="1200" dirty="0">
              <a:effectLst/>
              <a:latin typeface="Arial" panose="020B0604020202020204" pitchFamily="34" charset="0"/>
              <a:cs typeface="Times New Roman" panose="02020603050405020304" pitchFamily="18" charset="0"/>
            </a:endParaRPr>
          </a:p>
          <a:p>
            <a:pPr marL="0" indent="0">
              <a:buFont typeface="Arial" panose="020B0604020202020204" pitchFamily="34" charset="0"/>
              <a:buNone/>
            </a:pPr>
            <a:r>
              <a:rPr lang="en-GB" sz="1200" dirty="0">
                <a:effectLst/>
                <a:latin typeface="Arial" panose="020B0604020202020204" pitchFamily="34" charset="0"/>
                <a:cs typeface="Times New Roman" panose="02020603050405020304" pitchFamily="18" charset="0"/>
              </a:rPr>
              <a:t>There are 5 links to this chain of infection and we will discuss each one in turn. </a:t>
            </a:r>
          </a:p>
          <a:p>
            <a:pPr marL="0" indent="0">
              <a:buFont typeface="Arial" panose="020B0604020202020204" pitchFamily="34" charset="0"/>
              <a:buNone/>
            </a:pPr>
            <a:endParaRPr lang="en-GB" sz="1200" dirty="0">
              <a:effectLst/>
              <a:latin typeface="Arial" panose="020B0604020202020204" pitchFamily="34" charset="0"/>
              <a:cs typeface="Times New Roman" panose="02020603050405020304" pitchFamily="18" charset="0"/>
            </a:endParaRPr>
          </a:p>
          <a:p>
            <a:pPr marL="0" indent="0">
              <a:buFont typeface="Arial" panose="020B0604020202020204" pitchFamily="34" charset="0"/>
              <a:buNone/>
            </a:pPr>
            <a:r>
              <a:rPr lang="en-GB" sz="1200" dirty="0">
                <a:effectLst/>
                <a:latin typeface="Arial" panose="020B0604020202020204" pitchFamily="34" charset="0"/>
                <a:cs typeface="Times New Roman" panose="02020603050405020304" pitchFamily="18" charset="0"/>
              </a:rPr>
              <a:t>The source of infection is where the  harmful microbe is, this can be people who are already infected (and we don’t always know if someone is infected), pets and animals and also contaminated food or contaminated surfaces.  </a:t>
            </a:r>
          </a:p>
          <a:p>
            <a:pPr marL="0" indent="0">
              <a:buFont typeface="Arial" panose="020B0604020202020204" pitchFamily="34" charset="0"/>
              <a:buNone/>
            </a:pPr>
            <a:endParaRPr lang="en-GB" sz="1200" dirty="0">
              <a:effectLst/>
              <a:latin typeface="Arial" panose="020B0604020202020204" pitchFamily="34" charset="0"/>
              <a:cs typeface="Times New Roman" panose="02020603050405020304" pitchFamily="18" charset="0"/>
            </a:endParaRPr>
          </a:p>
          <a:p>
            <a:pPr marL="0" indent="0">
              <a:buFont typeface="Arial" panose="020B0604020202020204" pitchFamily="34" charset="0"/>
              <a:buNone/>
            </a:pPr>
            <a:r>
              <a:rPr lang="en-GB" sz="1200" dirty="0">
                <a:effectLst/>
                <a:latin typeface="Arial" panose="020B0604020202020204" pitchFamily="34" charset="0"/>
                <a:cs typeface="Times New Roman" panose="02020603050405020304" pitchFamily="18" charset="0"/>
              </a:rPr>
              <a:t>The second link is way out for microbes: this means that the harmful microbe has to have a way of getting out of an infected person or other source before it can spreads to someone else. Ways this can happen is by sneezing, coughing, bodily fluids, or juices from raw meat and poultry. </a:t>
            </a:r>
          </a:p>
          <a:p>
            <a:pPr marL="0" indent="0">
              <a:buFont typeface="Arial" panose="020B0604020202020204" pitchFamily="34" charset="0"/>
              <a:buNone/>
            </a:pPr>
            <a:endParaRPr lang="en-GB" sz="1200" dirty="0">
              <a:effectLst/>
              <a:latin typeface="Arial" panose="020B0604020202020204" pitchFamily="34" charset="0"/>
              <a:cs typeface="Times New Roman" panose="02020603050405020304" pitchFamily="18" charset="0"/>
            </a:endParaRPr>
          </a:p>
          <a:p>
            <a:pPr marL="0" indent="0">
              <a:buFont typeface="Arial" panose="020B0604020202020204" pitchFamily="34" charset="0"/>
              <a:buNone/>
            </a:pPr>
            <a:r>
              <a:rPr lang="en-GB" sz="1200" dirty="0">
                <a:effectLst/>
                <a:latin typeface="Arial" panose="020B0604020202020204" pitchFamily="34" charset="0"/>
                <a:cs typeface="Times New Roman" panose="02020603050405020304" pitchFamily="18" charset="0"/>
              </a:rPr>
              <a:t>The 3</a:t>
            </a:r>
            <a:r>
              <a:rPr lang="en-GB" sz="1200" baseline="30000" dirty="0">
                <a:effectLst/>
                <a:latin typeface="Arial" panose="020B0604020202020204" pitchFamily="34" charset="0"/>
                <a:cs typeface="Times New Roman" panose="02020603050405020304" pitchFamily="18" charset="0"/>
              </a:rPr>
              <a:t>rd</a:t>
            </a:r>
            <a:r>
              <a:rPr lang="en-GB" sz="1200" dirty="0">
                <a:effectLst/>
                <a:latin typeface="Arial" panose="020B0604020202020204" pitchFamily="34" charset="0"/>
                <a:cs typeface="Times New Roman" panose="02020603050405020304" pitchFamily="18" charset="0"/>
              </a:rPr>
              <a:t> link is spread of infection. This is the easiest link to break. There are many key hygiene measures that we can do to ensure infections do not spread to others, which we will explain later on. There are many ways that harmful microbes can spread, direct contact, through the air and through indirect contact with surfaces or the environment. </a:t>
            </a:r>
          </a:p>
          <a:p>
            <a:pPr marL="0" indent="0">
              <a:buFont typeface="Arial" panose="020B0604020202020204" pitchFamily="34" charset="0"/>
              <a:buNone/>
            </a:pPr>
            <a:endParaRPr lang="en-GB" sz="1200" dirty="0">
              <a:effectLst/>
              <a:latin typeface="Arial" panose="020B0604020202020204" pitchFamily="34" charset="0"/>
              <a:cs typeface="Times New Roman" panose="02020603050405020304" pitchFamily="18" charset="0"/>
            </a:endParaRPr>
          </a:p>
          <a:p>
            <a:pPr marL="0" indent="0">
              <a:buFont typeface="Arial" panose="020B0604020202020204" pitchFamily="34" charset="0"/>
              <a:buNone/>
            </a:pPr>
            <a:r>
              <a:rPr lang="en-GB" sz="1200" dirty="0">
                <a:effectLst/>
                <a:latin typeface="Arial" panose="020B0604020202020204" pitchFamily="34" charset="0"/>
                <a:cs typeface="Times New Roman" panose="02020603050405020304" pitchFamily="18" charset="0"/>
              </a:rPr>
              <a:t>The 4</a:t>
            </a:r>
            <a:r>
              <a:rPr lang="en-GB" sz="1200" baseline="30000" dirty="0">
                <a:effectLst/>
                <a:latin typeface="Arial" panose="020B0604020202020204" pitchFamily="34" charset="0"/>
                <a:cs typeface="Times New Roman" panose="02020603050405020304" pitchFamily="18" charset="0"/>
              </a:rPr>
              <a:t>th</a:t>
            </a:r>
            <a:r>
              <a:rPr lang="en-GB" sz="1200" dirty="0">
                <a:effectLst/>
                <a:latin typeface="Arial" panose="020B0604020202020204" pitchFamily="34" charset="0"/>
                <a:cs typeface="Times New Roman" panose="02020603050405020304" pitchFamily="18" charset="0"/>
              </a:rPr>
              <a:t> link is way in for microbes, so just like the way out link, harmful microbes need a way of getting into a person’s body, which can be through the food we eat, inhaling infections that spread though the air, through open cuts and  sores and through things that we put in our mouths (usually via our hands). </a:t>
            </a:r>
          </a:p>
          <a:p>
            <a:pPr marL="0" indent="0">
              <a:buFont typeface="Arial" panose="020B0604020202020204" pitchFamily="34" charset="0"/>
              <a:buNone/>
            </a:pPr>
            <a:endParaRPr lang="en-GB" sz="1200" dirty="0">
              <a:effectLst/>
              <a:latin typeface="Arial" panose="020B0604020202020204" pitchFamily="34" charset="0"/>
              <a:cs typeface="Times New Roman" panose="02020603050405020304" pitchFamily="18" charset="0"/>
            </a:endParaRPr>
          </a:p>
          <a:p>
            <a:pPr marL="0" indent="0">
              <a:buFont typeface="Arial" panose="020B0604020202020204" pitchFamily="34" charset="0"/>
              <a:buNone/>
            </a:pPr>
            <a:r>
              <a:rPr lang="en-GB" sz="1200" dirty="0">
                <a:effectLst/>
                <a:latin typeface="Arial" panose="020B0604020202020204" pitchFamily="34" charset="0"/>
                <a:cs typeface="Times New Roman" panose="02020603050405020304" pitchFamily="18" charset="0"/>
              </a:rPr>
              <a:t>The last link in the chain is people at risks of infection. This is probably the one link that we have little control over. Everyone is at risk of infection but there will be some people who are at higher risk than others, such as people who are taking medications for example chemotherapy which weakens their immune system. , the very young and the elderly and people who have underlying health conditions. We see many grandparents now taking on the role of helping with child care, who may have underlying health conditions, therefore it is even more important that we consider this population when considering risks in EYES. </a:t>
            </a:r>
          </a:p>
          <a:p>
            <a:pPr marL="0" indent="0">
              <a:buFont typeface="Arial" panose="020B0604020202020204" pitchFamily="34" charset="0"/>
              <a:buNone/>
            </a:pPr>
            <a:endParaRPr lang="en-GB" sz="1200" dirty="0">
              <a:effectLst/>
              <a:latin typeface="Arial" panose="020B0604020202020204" pitchFamily="34" charset="0"/>
              <a:cs typeface="Times New Roman" panose="02020603050405020304" pitchFamily="18" charset="0"/>
            </a:endParaRPr>
          </a:p>
          <a:p>
            <a:pPr marL="0" indent="0">
              <a:buFont typeface="Arial" panose="020B0604020202020204" pitchFamily="34" charset="0"/>
              <a:buNone/>
            </a:pPr>
            <a:r>
              <a:rPr lang="en-GB" sz="1200" dirty="0">
                <a:effectLst/>
                <a:latin typeface="Arial" panose="020B0604020202020204" pitchFamily="34" charset="0"/>
                <a:cs typeface="Times New Roman" panose="02020603050405020304" pitchFamily="18" charset="0"/>
              </a:rPr>
              <a:t>Now we understand the chain of infection, we can go into more details on the common modes of infection transmission</a:t>
            </a: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a:t>
            </a:fld>
            <a:endParaRPr lang="en-US"/>
          </a:p>
        </p:txBody>
      </p:sp>
    </p:spTree>
    <p:extLst>
      <p:ext uri="{BB962C8B-B14F-4D97-AF65-F5344CB8AC3E}">
        <p14:creationId xmlns:p14="http://schemas.microsoft.com/office/powerpoint/2010/main" val="1123507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Presenter notes</a:t>
            </a:r>
            <a:r>
              <a:rPr lang="en-GB"/>
              <a:t>: </a:t>
            </a:r>
          </a:p>
          <a:p>
            <a:endParaRPr lang="en-GB"/>
          </a:p>
          <a:p>
            <a:r>
              <a:rPr lang="en-GB"/>
              <a:t>The 3 main transmission routs that are seen in EYES include direct contact, through the air and faecal oral transmission. </a:t>
            </a:r>
          </a:p>
          <a:p>
            <a:endParaRPr lang="en-GB"/>
          </a:p>
          <a:p>
            <a:r>
              <a:rPr lang="en-GB"/>
              <a:t>Direct contact is the most common way infections can spread from one person to another, usually by hands touching an infected person or a contaminated surface. </a:t>
            </a:r>
            <a:r>
              <a:rPr lang="en-US" sz="1200" b="0" i="0">
                <a:solidFill>
                  <a:srgbClr val="0B0C0C"/>
                </a:solidFill>
                <a:effectLst/>
                <a:latin typeface="+mn-lt"/>
              </a:rPr>
              <a:t>Examples of infections of the skin, mouth and eye that are spread in this way are scabies, headlice, ringworm and impetigo. </a:t>
            </a:r>
          </a:p>
          <a:p>
            <a:endParaRPr lang="en-US" sz="1200" b="0" i="0">
              <a:solidFill>
                <a:srgbClr val="0B0C0C"/>
              </a:solidFill>
              <a:effectLst/>
              <a:latin typeface="+mn-lt"/>
            </a:endParaRPr>
          </a:p>
          <a:p>
            <a:r>
              <a:rPr lang="en-US" sz="1200" b="0" i="0">
                <a:solidFill>
                  <a:srgbClr val="0B0C0C"/>
                </a:solidFill>
                <a:effectLst/>
                <a:latin typeface="+mn-lt"/>
              </a:rPr>
              <a:t>Through the air is a new terminology (it used to be called airborne or respiratory droplets, this is no longer used as the distinction between the two are not clearly distinguishable, so are now under the umbrella of through the air). Infection that spread through the air spread easily between people. Sneezing, coughing, singing, and talking may spread from an infected person to someone close by</a:t>
            </a:r>
          </a:p>
          <a:p>
            <a:endParaRPr lang="en-US" sz="1200" b="0" i="0">
              <a:solidFill>
                <a:srgbClr val="0B0C0C"/>
              </a:solidFill>
              <a:effectLst/>
              <a:latin typeface="+mn-lt"/>
            </a:endParaRPr>
          </a:p>
          <a:p>
            <a:r>
              <a:rPr lang="en-US" sz="1200" b="0" i="0">
                <a:solidFill>
                  <a:srgbClr val="0B0C0C"/>
                </a:solidFill>
                <a:effectLst/>
                <a:latin typeface="+mn-lt"/>
              </a:rPr>
              <a:t>Infections that spread through the air can also spread without necessarily having close contact with another person. When infected, a person's mouth or nose may also contaminate hands, cups, toys, or other items and spread to those who may use or touch them, particularly if they then touch their nose or mouth. </a:t>
            </a:r>
          </a:p>
          <a:p>
            <a:endParaRPr lang="en-US" sz="1200" b="0" i="0">
              <a:solidFill>
                <a:srgbClr val="0B0C0C"/>
              </a:solidFill>
              <a:effectLst/>
              <a:latin typeface="+mn-lt"/>
            </a:endParaRPr>
          </a:p>
          <a:p>
            <a:r>
              <a:rPr lang="en-US" sz="1200" b="0" i="0">
                <a:solidFill>
                  <a:srgbClr val="0B0C0C"/>
                </a:solidFill>
                <a:effectLst/>
                <a:latin typeface="+mn-lt"/>
              </a:rPr>
              <a:t>Examples of infections that are spread in this way are the common cold, COVID-19, influenza, and whooping cough </a:t>
            </a:r>
          </a:p>
          <a:p>
            <a:endParaRPr lang="en-US" sz="1200" b="0" i="0">
              <a:solidFill>
                <a:srgbClr val="0B0C0C"/>
              </a:solidFill>
              <a:effectLst/>
              <a:latin typeface="+mn-lt"/>
            </a:endParaRPr>
          </a:p>
          <a:p>
            <a:pPr marL="0" indent="0">
              <a:buNone/>
            </a:pPr>
            <a:r>
              <a:rPr lang="en-US" sz="1200" b="0" i="0">
                <a:solidFill>
                  <a:srgbClr val="0B0C0C"/>
                </a:solidFill>
                <a:effectLst/>
                <a:latin typeface="+mn-lt"/>
              </a:rPr>
              <a:t>And lastly </a:t>
            </a:r>
            <a:r>
              <a:rPr lang="en-GB" sz="2600" b="0">
                <a:latin typeface="+mn-lt"/>
              </a:rPr>
              <a:t>Faecal-oral mode of transmission. This is when </a:t>
            </a:r>
            <a:r>
              <a:rPr lang="en-US" sz="2600" b="0">
                <a:latin typeface="+mn-lt"/>
              </a:rPr>
              <a:t>g</a:t>
            </a:r>
            <a:r>
              <a:rPr lang="en-US" sz="2600">
                <a:latin typeface="+mn-lt"/>
              </a:rPr>
              <a:t>astro-intestinal infections spread from person to person when infected </a:t>
            </a:r>
            <a:r>
              <a:rPr lang="en-US" sz="2600" err="1">
                <a:latin typeface="+mn-lt"/>
              </a:rPr>
              <a:t>faeces</a:t>
            </a:r>
            <a:r>
              <a:rPr lang="en-US" sz="2600">
                <a:latin typeface="+mn-lt"/>
              </a:rPr>
              <a:t> or vomit are transferred to the mouth either directly from hands or from contaminated food, water, or objects such as toys, door handles or toilet flush handles. Examples of infections spread in this way include hepatitis A, Shiga Toxin-producing Escherichia Coli (STEC), and norovirus</a:t>
            </a:r>
          </a:p>
          <a:p>
            <a:endParaRPr lang="en-US" sz="1200" b="0" i="0">
              <a:solidFill>
                <a:srgbClr val="0B0C0C"/>
              </a:solidFill>
              <a:effectLst/>
              <a:latin typeface="+mn-lt"/>
            </a:endParaRPr>
          </a:p>
          <a:p>
            <a:endParaRPr lang="en-US" sz="1200" b="0" i="0">
              <a:solidFill>
                <a:srgbClr val="0B0C0C"/>
              </a:solidFill>
              <a:effectLst/>
              <a:latin typeface="+mn-lt"/>
            </a:endParaRPr>
          </a:p>
          <a:p>
            <a:endParaRPr lang="en-GB"/>
          </a:p>
        </p:txBody>
      </p:sp>
      <p:sp>
        <p:nvSpPr>
          <p:cNvPr id="4" name="Slide Number Placeholder 3"/>
          <p:cNvSpPr>
            <a:spLocks noGrp="1"/>
          </p:cNvSpPr>
          <p:nvPr>
            <p:ph type="sldNum" sz="quarter" idx="5"/>
          </p:nvPr>
        </p:nvSpPr>
        <p:spPr/>
        <p:txBody>
          <a:bodyPr/>
          <a:lstStyle/>
          <a:p>
            <a:fld id="{0C9349AD-43E2-A142-9B61-FBB06C64E86F}" type="slidenum">
              <a:rPr lang="en-US" smtClean="0"/>
              <a:t>7</a:t>
            </a:fld>
            <a:endParaRPr lang="en-US"/>
          </a:p>
        </p:txBody>
      </p:sp>
    </p:spTree>
    <p:extLst>
      <p:ext uri="{BB962C8B-B14F-4D97-AF65-F5344CB8AC3E}">
        <p14:creationId xmlns:p14="http://schemas.microsoft.com/office/powerpoint/2010/main" val="3635321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a:t>
            </a:fld>
            <a:endParaRPr lang="en-US"/>
          </a:p>
        </p:txBody>
      </p:sp>
    </p:spTree>
    <p:extLst>
      <p:ext uri="{BB962C8B-B14F-4D97-AF65-F5344CB8AC3E}">
        <p14:creationId xmlns:p14="http://schemas.microsoft.com/office/powerpoint/2010/main" val="2222878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a:ea typeface="ヒラギノ角ゴ Pro W3"/>
                <a:cs typeface="Calibri"/>
              </a:rPr>
              <a:t>Presenters notes</a:t>
            </a:r>
            <a:endParaRPr lang="en-GB">
              <a:ea typeface="ヒラギノ角ゴ Pro W3"/>
              <a:cs typeface="Calibri"/>
            </a:endParaRPr>
          </a:p>
          <a:p>
            <a:r>
              <a:rPr lang="en-GB">
                <a:ea typeface="ヒラギノ角ゴ Pro W3"/>
                <a:cs typeface="Calibri"/>
              </a:rPr>
              <a:t>We are now going to go through key hygiene and prevention measures that can help us to break the chain of infection. </a:t>
            </a:r>
          </a:p>
          <a:p>
            <a:endParaRPr lang="en-GB">
              <a:ea typeface="ヒラギノ角ゴ Pro W3"/>
              <a:cs typeface="Calibri"/>
            </a:endParaRPr>
          </a:p>
          <a:p>
            <a:r>
              <a:rPr lang="en-GB">
                <a:ea typeface="ヒラギノ角ゴ Pro W3"/>
                <a:cs typeface="Calibri"/>
              </a:rPr>
              <a:t>We have placed these into 5 categories which we will discuss through the next few slides. These categories are:</a:t>
            </a:r>
          </a:p>
          <a:p>
            <a:r>
              <a:rPr lang="en-GB">
                <a:ea typeface="ヒラギノ角ゴ Pro W3"/>
                <a:cs typeface="Calibri"/>
              </a:rPr>
              <a:t>Stay at home if you are unwell</a:t>
            </a:r>
          </a:p>
          <a:p>
            <a:r>
              <a:rPr lang="en-GB">
                <a:ea typeface="ヒラギノ角ゴ Pro W3"/>
                <a:cs typeface="Calibri"/>
              </a:rPr>
              <a:t>Wash hands and catch coughs</a:t>
            </a:r>
          </a:p>
          <a:p>
            <a:r>
              <a:rPr lang="en-GB">
                <a:ea typeface="ヒラギノ角ゴ Pro W3"/>
                <a:cs typeface="Calibri"/>
              </a:rPr>
              <a:t>Ventilation</a:t>
            </a:r>
          </a:p>
          <a:p>
            <a:r>
              <a:rPr lang="en-GB">
                <a:ea typeface="ヒラギノ角ゴ Pro W3"/>
                <a:cs typeface="Calibri"/>
              </a:rPr>
              <a:t>Environmental cleaning </a:t>
            </a:r>
          </a:p>
          <a:p>
            <a:r>
              <a:rPr lang="en-GB">
                <a:ea typeface="ヒラギノ角ゴ Pro W3"/>
                <a:cs typeface="Calibri"/>
              </a:rPr>
              <a:t>And vaccination </a:t>
            </a:r>
          </a:p>
        </p:txBody>
      </p:sp>
      <p:sp>
        <p:nvSpPr>
          <p:cNvPr id="4" name="Slide Number Placeholder 3"/>
          <p:cNvSpPr>
            <a:spLocks noGrp="1"/>
          </p:cNvSpPr>
          <p:nvPr>
            <p:ph type="sldNum" sz="quarter" idx="10"/>
          </p:nvPr>
        </p:nvSpPr>
        <p:spPr/>
        <p:txBody>
          <a:bodyPr/>
          <a:lstStyle/>
          <a:p>
            <a:fld id="{0AABDD78-6769-4A55-824F-74408679B2F4}" type="slidenum">
              <a:rPr lang="en-GB" smtClean="0"/>
              <a:t>9</a:t>
            </a:fld>
            <a:endParaRPr lang="en-GB"/>
          </a:p>
        </p:txBody>
      </p:sp>
    </p:spTree>
    <p:extLst>
      <p:ext uri="{BB962C8B-B14F-4D97-AF65-F5344CB8AC3E}">
        <p14:creationId xmlns:p14="http://schemas.microsoft.com/office/powerpoint/2010/main" val="363293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solidFill>
                  <a:srgbClr val="007C91"/>
                </a:solidFill>
              </a:defRPr>
            </a:lvl1pPr>
          </a:lstStyle>
          <a:p>
            <a:r>
              <a:rPr lang="en-US" dirty="0"/>
              <a:t>Click to edit Master title style</a:t>
            </a:r>
            <a:endParaRPr lang="en-GB" dirty="0"/>
          </a:p>
        </p:txBody>
      </p:sp>
      <p:sp>
        <p:nvSpPr>
          <p:cNvPr id="5" name="Rectangle 4">
            <a:extLst>
              <a:ext uri="{FF2B5EF4-FFF2-40B4-BE49-F238E27FC236}">
                <a16:creationId xmlns:a16="http://schemas.microsoft.com/office/drawing/2014/main" id="{F1C7FEC2-592B-3B45-AD69-7B09ED663BDA}"/>
              </a:ext>
            </a:extLst>
          </p:cNvPr>
          <p:cNvSpPr/>
          <p:nvPr userDrawn="1"/>
        </p:nvSpPr>
        <p:spPr>
          <a:xfrm>
            <a:off x="0" y="2163891"/>
            <a:ext cx="12192000" cy="119269"/>
          </a:xfrm>
          <a:prstGeom prst="rect">
            <a:avLst/>
          </a:prstGeom>
          <a:solidFill>
            <a:srgbClr val="007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589ACE75-7FCE-C94E-8995-B063AAD5D25E}"/>
              </a:ext>
            </a:extLst>
          </p:cNvPr>
          <p:cNvSpPr/>
          <p:nvPr userDrawn="1"/>
        </p:nvSpPr>
        <p:spPr>
          <a:xfrm>
            <a:off x="0" y="5997555"/>
            <a:ext cx="11658945" cy="861678"/>
          </a:xfrm>
          <a:custGeom>
            <a:avLst/>
            <a:gdLst>
              <a:gd name="connsiteX0" fmla="*/ 0 w 11658945"/>
              <a:gd name="connsiteY0" fmla="*/ 0 h 861678"/>
              <a:gd name="connsiteX1" fmla="*/ 413266 w 11658945"/>
              <a:gd name="connsiteY1" fmla="*/ 0 h 861678"/>
              <a:gd name="connsiteX2" fmla="*/ 451186 w 11658945"/>
              <a:gd name="connsiteY2" fmla="*/ 0 h 861678"/>
              <a:gd name="connsiteX3" fmla="*/ 10797265 w 11658945"/>
              <a:gd name="connsiteY3" fmla="*/ 0 h 861678"/>
              <a:gd name="connsiteX4" fmla="*/ 11658945 w 11658945"/>
              <a:gd name="connsiteY4" fmla="*/ 861678 h 861678"/>
              <a:gd name="connsiteX5" fmla="*/ 9935587 w 11658945"/>
              <a:gd name="connsiteY5" fmla="*/ 861678 h 861678"/>
              <a:gd name="connsiteX6" fmla="*/ 1312864 w 11658945"/>
              <a:gd name="connsiteY6" fmla="*/ 861678 h 861678"/>
              <a:gd name="connsiteX7" fmla="*/ 413266 w 11658945"/>
              <a:gd name="connsiteY7" fmla="*/ 861678 h 861678"/>
              <a:gd name="connsiteX8" fmla="*/ 0 w 11658945"/>
              <a:gd name="connsiteY8" fmla="*/ 861678 h 861678"/>
              <a:gd name="connsiteX9" fmla="*/ 0 w 11658945"/>
              <a:gd name="connsiteY9" fmla="*/ 0 h 86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945" h="861678">
                <a:moveTo>
                  <a:pt x="0" y="0"/>
                </a:moveTo>
                <a:lnTo>
                  <a:pt x="413266" y="0"/>
                </a:lnTo>
                <a:lnTo>
                  <a:pt x="451186" y="0"/>
                </a:lnTo>
                <a:lnTo>
                  <a:pt x="10797265" y="0"/>
                </a:lnTo>
                <a:cubicBezTo>
                  <a:pt x="11273157" y="0"/>
                  <a:pt x="11658945" y="385787"/>
                  <a:pt x="11658945" y="861678"/>
                </a:cubicBezTo>
                <a:lnTo>
                  <a:pt x="9935587" y="861678"/>
                </a:lnTo>
                <a:lnTo>
                  <a:pt x="1312864" y="861678"/>
                </a:lnTo>
                <a:lnTo>
                  <a:pt x="413266" y="861678"/>
                </a:lnTo>
                <a:lnTo>
                  <a:pt x="0" y="861678"/>
                </a:lnTo>
                <a:lnTo>
                  <a:pt x="0" y="0"/>
                </a:lnTo>
                <a:close/>
              </a:path>
            </a:pathLst>
          </a:custGeom>
          <a:solidFill>
            <a:srgbClr val="007C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C05CCB9D-C4A1-8784-7C9A-79F9CF11966A}"/>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422031" y="364765"/>
            <a:ext cx="1376811" cy="1403288"/>
          </a:xfrm>
          <a:prstGeom prst="rect">
            <a:avLst/>
          </a:prstGeom>
        </p:spPr>
      </p:pic>
    </p:spTree>
    <p:extLst>
      <p:ext uri="{BB962C8B-B14F-4D97-AF65-F5344CB8AC3E}">
        <p14:creationId xmlns:p14="http://schemas.microsoft.com/office/powerpoint/2010/main" val="294236427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a:t>Presentation title</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
        <p:nvSpPr>
          <p:cNvPr id="8" name="Freeform 7">
            <a:extLst>
              <a:ext uri="{FF2B5EF4-FFF2-40B4-BE49-F238E27FC236}">
                <a16:creationId xmlns:a16="http://schemas.microsoft.com/office/drawing/2014/main" id="{27949CF1-DF09-4B49-95A4-9EE895ADE305}"/>
              </a:ext>
            </a:extLst>
          </p:cNvPr>
          <p:cNvSpPr/>
          <p:nvPr userDrawn="1"/>
        </p:nvSpPr>
        <p:spPr>
          <a:xfrm>
            <a:off x="1400" y="0"/>
            <a:ext cx="393956" cy="6236288"/>
          </a:xfrm>
          <a:custGeom>
            <a:avLst/>
            <a:gdLst>
              <a:gd name="connsiteX0" fmla="*/ 0 w 393956"/>
              <a:gd name="connsiteY0" fmla="*/ 0 h 6236288"/>
              <a:gd name="connsiteX1" fmla="*/ 393956 w 393956"/>
              <a:gd name="connsiteY1" fmla="*/ 0 h 6236288"/>
              <a:gd name="connsiteX2" fmla="*/ 393956 w 393956"/>
              <a:gd name="connsiteY2" fmla="*/ 1094804 h 6236288"/>
              <a:gd name="connsiteX3" fmla="*/ 393956 w 393956"/>
              <a:gd name="connsiteY3" fmla="*/ 1112141 h 6236288"/>
              <a:gd name="connsiteX4" fmla="*/ 393956 w 393956"/>
              <a:gd name="connsiteY4" fmla="*/ 5842331 h 6236288"/>
              <a:gd name="connsiteX5" fmla="*/ 0 w 393956"/>
              <a:gd name="connsiteY5" fmla="*/ 6236288 h 6236288"/>
              <a:gd name="connsiteX6" fmla="*/ 0 w 393956"/>
              <a:gd name="connsiteY6" fmla="*/ 5448375 h 6236288"/>
              <a:gd name="connsiteX7" fmla="*/ 0 w 393956"/>
              <a:gd name="connsiteY7" fmla="*/ 1506097 h 6236288"/>
              <a:gd name="connsiteX8" fmla="*/ 0 w 393956"/>
              <a:gd name="connsiteY8" fmla="*/ 1094804 h 6236288"/>
              <a:gd name="connsiteX9" fmla="*/ 0 w 393956"/>
              <a:gd name="connsiteY9" fmla="*/ 718184 h 6236288"/>
              <a:gd name="connsiteX10" fmla="*/ 0 w 393956"/>
              <a:gd name="connsiteY10" fmla="*/ 0 h 623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956" h="6236288">
                <a:moveTo>
                  <a:pt x="0" y="0"/>
                </a:moveTo>
                <a:lnTo>
                  <a:pt x="393956" y="0"/>
                </a:lnTo>
                <a:lnTo>
                  <a:pt x="393956" y="1094804"/>
                </a:lnTo>
                <a:lnTo>
                  <a:pt x="393956" y="1112141"/>
                </a:lnTo>
                <a:lnTo>
                  <a:pt x="393956" y="5842331"/>
                </a:lnTo>
                <a:cubicBezTo>
                  <a:pt x="393956" y="6059908"/>
                  <a:pt x="217576" y="6236288"/>
                  <a:pt x="0" y="6236288"/>
                </a:cubicBezTo>
                <a:lnTo>
                  <a:pt x="0" y="5448375"/>
                </a:lnTo>
                <a:lnTo>
                  <a:pt x="0" y="1506097"/>
                </a:lnTo>
                <a:lnTo>
                  <a:pt x="0" y="1094804"/>
                </a:lnTo>
                <a:lnTo>
                  <a:pt x="0" y="718184"/>
                </a:lnTo>
                <a:lnTo>
                  <a:pt x="0" y="0"/>
                </a:lnTo>
                <a:close/>
              </a:path>
            </a:pathLst>
          </a:custGeom>
          <a:solidFill>
            <a:srgbClr val="007C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999119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a:t>Presentation title</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
        <p:nvSpPr>
          <p:cNvPr id="7" name="Freeform 6">
            <a:extLst>
              <a:ext uri="{FF2B5EF4-FFF2-40B4-BE49-F238E27FC236}">
                <a16:creationId xmlns:a16="http://schemas.microsoft.com/office/drawing/2014/main" id="{24950A53-BD8A-C542-B5C0-F9F7929146EA}"/>
              </a:ext>
            </a:extLst>
          </p:cNvPr>
          <p:cNvSpPr/>
          <p:nvPr userDrawn="1"/>
        </p:nvSpPr>
        <p:spPr>
          <a:xfrm>
            <a:off x="1400" y="0"/>
            <a:ext cx="393956" cy="6236288"/>
          </a:xfrm>
          <a:custGeom>
            <a:avLst/>
            <a:gdLst>
              <a:gd name="connsiteX0" fmla="*/ 0 w 393956"/>
              <a:gd name="connsiteY0" fmla="*/ 0 h 6236288"/>
              <a:gd name="connsiteX1" fmla="*/ 393956 w 393956"/>
              <a:gd name="connsiteY1" fmla="*/ 0 h 6236288"/>
              <a:gd name="connsiteX2" fmla="*/ 393956 w 393956"/>
              <a:gd name="connsiteY2" fmla="*/ 1094804 h 6236288"/>
              <a:gd name="connsiteX3" fmla="*/ 393956 w 393956"/>
              <a:gd name="connsiteY3" fmla="*/ 1112141 h 6236288"/>
              <a:gd name="connsiteX4" fmla="*/ 393956 w 393956"/>
              <a:gd name="connsiteY4" fmla="*/ 5842331 h 6236288"/>
              <a:gd name="connsiteX5" fmla="*/ 0 w 393956"/>
              <a:gd name="connsiteY5" fmla="*/ 6236288 h 6236288"/>
              <a:gd name="connsiteX6" fmla="*/ 0 w 393956"/>
              <a:gd name="connsiteY6" fmla="*/ 5448375 h 6236288"/>
              <a:gd name="connsiteX7" fmla="*/ 0 w 393956"/>
              <a:gd name="connsiteY7" fmla="*/ 1506097 h 6236288"/>
              <a:gd name="connsiteX8" fmla="*/ 0 w 393956"/>
              <a:gd name="connsiteY8" fmla="*/ 1094804 h 6236288"/>
              <a:gd name="connsiteX9" fmla="*/ 0 w 393956"/>
              <a:gd name="connsiteY9" fmla="*/ 718184 h 6236288"/>
              <a:gd name="connsiteX10" fmla="*/ 0 w 393956"/>
              <a:gd name="connsiteY10" fmla="*/ 0 h 623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956" h="6236288">
                <a:moveTo>
                  <a:pt x="0" y="0"/>
                </a:moveTo>
                <a:lnTo>
                  <a:pt x="393956" y="0"/>
                </a:lnTo>
                <a:lnTo>
                  <a:pt x="393956" y="1094804"/>
                </a:lnTo>
                <a:lnTo>
                  <a:pt x="393956" y="1112141"/>
                </a:lnTo>
                <a:lnTo>
                  <a:pt x="393956" y="5842331"/>
                </a:lnTo>
                <a:cubicBezTo>
                  <a:pt x="393956" y="6059908"/>
                  <a:pt x="217576" y="6236288"/>
                  <a:pt x="0" y="6236288"/>
                </a:cubicBezTo>
                <a:lnTo>
                  <a:pt x="0" y="5448375"/>
                </a:lnTo>
                <a:lnTo>
                  <a:pt x="0" y="1506097"/>
                </a:lnTo>
                <a:lnTo>
                  <a:pt x="0" y="1094804"/>
                </a:lnTo>
                <a:lnTo>
                  <a:pt x="0" y="718184"/>
                </a:lnTo>
                <a:lnTo>
                  <a:pt x="0" y="0"/>
                </a:lnTo>
                <a:close/>
              </a:path>
            </a:pathLst>
          </a:custGeom>
          <a:solidFill>
            <a:srgbClr val="007C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1622940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a:t>Presentation title</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
        <p:nvSpPr>
          <p:cNvPr id="9" name="Freeform 8">
            <a:extLst>
              <a:ext uri="{FF2B5EF4-FFF2-40B4-BE49-F238E27FC236}">
                <a16:creationId xmlns:a16="http://schemas.microsoft.com/office/drawing/2014/main" id="{66770F20-D4D6-8640-8CFE-5B98F2B9FDD0}"/>
              </a:ext>
            </a:extLst>
          </p:cNvPr>
          <p:cNvSpPr/>
          <p:nvPr userDrawn="1"/>
        </p:nvSpPr>
        <p:spPr>
          <a:xfrm>
            <a:off x="1400" y="0"/>
            <a:ext cx="393956" cy="6236288"/>
          </a:xfrm>
          <a:custGeom>
            <a:avLst/>
            <a:gdLst>
              <a:gd name="connsiteX0" fmla="*/ 0 w 393956"/>
              <a:gd name="connsiteY0" fmla="*/ 0 h 6236288"/>
              <a:gd name="connsiteX1" fmla="*/ 393956 w 393956"/>
              <a:gd name="connsiteY1" fmla="*/ 0 h 6236288"/>
              <a:gd name="connsiteX2" fmla="*/ 393956 w 393956"/>
              <a:gd name="connsiteY2" fmla="*/ 1094804 h 6236288"/>
              <a:gd name="connsiteX3" fmla="*/ 393956 w 393956"/>
              <a:gd name="connsiteY3" fmla="*/ 1112141 h 6236288"/>
              <a:gd name="connsiteX4" fmla="*/ 393956 w 393956"/>
              <a:gd name="connsiteY4" fmla="*/ 5842331 h 6236288"/>
              <a:gd name="connsiteX5" fmla="*/ 0 w 393956"/>
              <a:gd name="connsiteY5" fmla="*/ 6236288 h 6236288"/>
              <a:gd name="connsiteX6" fmla="*/ 0 w 393956"/>
              <a:gd name="connsiteY6" fmla="*/ 5448375 h 6236288"/>
              <a:gd name="connsiteX7" fmla="*/ 0 w 393956"/>
              <a:gd name="connsiteY7" fmla="*/ 1506097 h 6236288"/>
              <a:gd name="connsiteX8" fmla="*/ 0 w 393956"/>
              <a:gd name="connsiteY8" fmla="*/ 1094804 h 6236288"/>
              <a:gd name="connsiteX9" fmla="*/ 0 w 393956"/>
              <a:gd name="connsiteY9" fmla="*/ 718184 h 6236288"/>
              <a:gd name="connsiteX10" fmla="*/ 0 w 393956"/>
              <a:gd name="connsiteY10" fmla="*/ 0 h 623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956" h="6236288">
                <a:moveTo>
                  <a:pt x="0" y="0"/>
                </a:moveTo>
                <a:lnTo>
                  <a:pt x="393956" y="0"/>
                </a:lnTo>
                <a:lnTo>
                  <a:pt x="393956" y="1094804"/>
                </a:lnTo>
                <a:lnTo>
                  <a:pt x="393956" y="1112141"/>
                </a:lnTo>
                <a:lnTo>
                  <a:pt x="393956" y="5842331"/>
                </a:lnTo>
                <a:cubicBezTo>
                  <a:pt x="393956" y="6059908"/>
                  <a:pt x="217576" y="6236288"/>
                  <a:pt x="0" y="6236288"/>
                </a:cubicBezTo>
                <a:lnTo>
                  <a:pt x="0" y="5448375"/>
                </a:lnTo>
                <a:lnTo>
                  <a:pt x="0" y="1506097"/>
                </a:lnTo>
                <a:lnTo>
                  <a:pt x="0" y="1094804"/>
                </a:lnTo>
                <a:lnTo>
                  <a:pt x="0" y="718184"/>
                </a:lnTo>
                <a:lnTo>
                  <a:pt x="0" y="0"/>
                </a:lnTo>
                <a:close/>
              </a:path>
            </a:pathLst>
          </a:custGeom>
          <a:solidFill>
            <a:srgbClr val="007C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0204499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a:t>Presentation title</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
        <p:nvSpPr>
          <p:cNvPr id="5" name="Freeform 4">
            <a:extLst>
              <a:ext uri="{FF2B5EF4-FFF2-40B4-BE49-F238E27FC236}">
                <a16:creationId xmlns:a16="http://schemas.microsoft.com/office/drawing/2014/main" id="{DA6B6785-D4C3-0D45-A760-32104DD6D8AB}"/>
              </a:ext>
            </a:extLst>
          </p:cNvPr>
          <p:cNvSpPr/>
          <p:nvPr userDrawn="1"/>
        </p:nvSpPr>
        <p:spPr>
          <a:xfrm>
            <a:off x="1400" y="0"/>
            <a:ext cx="393956" cy="6236288"/>
          </a:xfrm>
          <a:custGeom>
            <a:avLst/>
            <a:gdLst>
              <a:gd name="connsiteX0" fmla="*/ 0 w 393956"/>
              <a:gd name="connsiteY0" fmla="*/ 0 h 6236288"/>
              <a:gd name="connsiteX1" fmla="*/ 393956 w 393956"/>
              <a:gd name="connsiteY1" fmla="*/ 0 h 6236288"/>
              <a:gd name="connsiteX2" fmla="*/ 393956 w 393956"/>
              <a:gd name="connsiteY2" fmla="*/ 1094804 h 6236288"/>
              <a:gd name="connsiteX3" fmla="*/ 393956 w 393956"/>
              <a:gd name="connsiteY3" fmla="*/ 1112141 h 6236288"/>
              <a:gd name="connsiteX4" fmla="*/ 393956 w 393956"/>
              <a:gd name="connsiteY4" fmla="*/ 5842331 h 6236288"/>
              <a:gd name="connsiteX5" fmla="*/ 0 w 393956"/>
              <a:gd name="connsiteY5" fmla="*/ 6236288 h 6236288"/>
              <a:gd name="connsiteX6" fmla="*/ 0 w 393956"/>
              <a:gd name="connsiteY6" fmla="*/ 5448375 h 6236288"/>
              <a:gd name="connsiteX7" fmla="*/ 0 w 393956"/>
              <a:gd name="connsiteY7" fmla="*/ 1506097 h 6236288"/>
              <a:gd name="connsiteX8" fmla="*/ 0 w 393956"/>
              <a:gd name="connsiteY8" fmla="*/ 1094804 h 6236288"/>
              <a:gd name="connsiteX9" fmla="*/ 0 w 393956"/>
              <a:gd name="connsiteY9" fmla="*/ 718184 h 6236288"/>
              <a:gd name="connsiteX10" fmla="*/ 0 w 393956"/>
              <a:gd name="connsiteY10" fmla="*/ 0 h 623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956" h="6236288">
                <a:moveTo>
                  <a:pt x="0" y="0"/>
                </a:moveTo>
                <a:lnTo>
                  <a:pt x="393956" y="0"/>
                </a:lnTo>
                <a:lnTo>
                  <a:pt x="393956" y="1094804"/>
                </a:lnTo>
                <a:lnTo>
                  <a:pt x="393956" y="1112141"/>
                </a:lnTo>
                <a:lnTo>
                  <a:pt x="393956" y="5842331"/>
                </a:lnTo>
                <a:cubicBezTo>
                  <a:pt x="393956" y="6059908"/>
                  <a:pt x="217576" y="6236288"/>
                  <a:pt x="0" y="6236288"/>
                </a:cubicBezTo>
                <a:lnTo>
                  <a:pt x="0" y="5448375"/>
                </a:lnTo>
                <a:lnTo>
                  <a:pt x="0" y="1506097"/>
                </a:lnTo>
                <a:lnTo>
                  <a:pt x="0" y="1094804"/>
                </a:lnTo>
                <a:lnTo>
                  <a:pt x="0" y="718184"/>
                </a:lnTo>
                <a:lnTo>
                  <a:pt x="0" y="0"/>
                </a:lnTo>
                <a:close/>
              </a:path>
            </a:pathLst>
          </a:custGeom>
          <a:solidFill>
            <a:srgbClr val="007C9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946152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615956" y="179416"/>
            <a:ext cx="11123856" cy="972607"/>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615955" y="1774826"/>
            <a:ext cx="11123857"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rgbClr val="007C91"/>
                </a:solidFill>
                <a:latin typeface="Arial" panose="020B0604020202020204" pitchFamily="34" charset="0"/>
                <a:cs typeface="Arial" panose="020B0604020202020204" pitchFamily="34" charset="0"/>
              </a:defRPr>
            </a:lvl1pPr>
          </a:lstStyle>
          <a:p>
            <a:r>
              <a:rPr lang="en-GB" dirty="0"/>
              <a:t>Presentation title</a:t>
            </a:r>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rgbClr val="007C9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dirty="0"/>
          </a:p>
        </p:txBody>
      </p:sp>
    </p:spTree>
    <p:extLst>
      <p:ext uri="{BB962C8B-B14F-4D97-AF65-F5344CB8AC3E}">
        <p14:creationId xmlns:p14="http://schemas.microsoft.com/office/powerpoint/2010/main" val="120489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dt="0"/>
  <p:txStyles>
    <p:titleStyle>
      <a:lvl1pPr algn="l" defTabSz="914400" rtl="0" eaLnBrk="1" latinLnBrk="0" hangingPunct="1">
        <a:lnSpc>
          <a:spcPct val="90000"/>
        </a:lnSpc>
        <a:spcBef>
          <a:spcPct val="0"/>
        </a:spcBef>
        <a:buNone/>
        <a:defRPr sz="3800" kern="1200">
          <a:solidFill>
            <a:srgbClr val="007C9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v.uk/government/publications/health-protection-in-schools-and-other-childcare-facilities/chapter-3-public-health-management-of-specific-infectious-disease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hyperlink" Target="https://www.nhs.uk/conditions/fever-in-children/"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hyperlink" Target="https://www.nhs.uk/live-well/is-my-child-too-ill-for-schoo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7.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hyperlink" Target="https://www.nhs.uk/conditions/vaccinations/why-vaccination-is-safe-and-important/#vaccination-fact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hyperlink" Target="http://www.e-bug.eu/"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gov.uk/government/publications/health-protection-in-schools-and-other-childcare-facilities/managing-specific-infectious-diseases-a-to-z#respiratory-infections-including-coronavirus-covid-19"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nhs.uk/conditions/vaccinations/nhs-vaccinations-and-when-to-have-the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gov.uk/health-protection-tea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nhs.uk/conditions/fever-in-childre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nhs.uk/conditions/flu/" TargetMode="External"/><Relationship Id="rId4" Type="http://schemas.openxmlformats.org/officeDocument/2006/relationships/hyperlink" Target="https://www.nhs.uk/conditions/respiratory-tract-infectio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gov.uk/government/publications/health-protection-in-schools-and-other-childcare-facilities/managing-specific-infectious-diseases-a-to-z#respiratory-infections-including-coronavirus-covid-19"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bpb-eu-w2.wpmucdn.com/blogs.bristol.ac.uk/dist/e/265/files/2016/01/UoB_Childrens-cough_PDF-leaflet_A4.pdf" TargetMode="External"/><Relationship Id="rId5" Type="http://schemas.openxmlformats.org/officeDocument/2006/relationships/hyperlink" Target="https://child-cough.bristol.ac.uk/" TargetMode="Externa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37.xml.rels><?xml version="1.0" encoding="UTF-8" standalone="yes"?>
<Relationships xmlns="http://schemas.openxmlformats.org/package/2006/relationships"><Relationship Id="rId3" Type="http://schemas.openxmlformats.org/officeDocument/2006/relationships/hyperlink" Target="https://ukhsa.blog.gov.uk/2022/12/05/group-a-strep-what-you-need-to-know/"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v.uk/government/publications/health-protection-in-schools-and-other-childcare-facilities/managing-specific-infectious-diseases-a-to-z#slapped-cheek-syndrome-parvovirus-b19"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s://www.nhs.uk/conditions/hand-foot-mouth-disease/?src=conditionswidge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gov.uk/government/publications/health-protection-in-schools-and-other-childcare-facilitie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gov.uk/government/publications/emergency-planning-and-response-for-education-childcare-and-childrens-social-care-settings" TargetMode="External"/><Relationship Id="rId5" Type="http://schemas.openxmlformats.org/officeDocument/2006/relationships/hyperlink" Target="https://www.gov.uk/guidance/living-safely-with-respiratory-infections-including-covid-19" TargetMode="External"/><Relationship Id="rId4" Type="http://schemas.openxmlformats.org/officeDocument/2006/relationships/hyperlink" Target="https://www.gov.uk/guidance/people-with-symptoms-of-a-respiratory-infection-including-covid-19"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gov.uk/government/publications/health-protection-in-schools-and-other-childcare-facilities/chapter-2-infection-prevention-and-contro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1FF-4D56-4ABC-AC80-510EE2B25062}"/>
              </a:ext>
            </a:extLst>
          </p:cNvPr>
          <p:cNvSpPr>
            <a:spLocks noGrp="1"/>
          </p:cNvSpPr>
          <p:nvPr>
            <p:ph type="ctrTitle"/>
          </p:nvPr>
        </p:nvSpPr>
        <p:spPr>
          <a:xfrm>
            <a:off x="534726" y="2365372"/>
            <a:ext cx="10481617" cy="3672568"/>
          </a:xfrm>
        </p:spPr>
        <p:txBody>
          <a:bodyPr>
            <a:normAutofit fontScale="90000"/>
          </a:bodyPr>
          <a:lstStyle/>
          <a:p>
            <a:pPr algn="ctr"/>
            <a:r>
              <a:rPr lang="en-GB" sz="5300" b="1" dirty="0">
                <a:effectLst/>
                <a:latin typeface="Arial" panose="020B0604020202020204" pitchFamily="34" charset="0"/>
                <a:ea typeface="Calibri" panose="020F0502020204030204" pitchFamily="34" charset="0"/>
                <a:cs typeface="Times New Roman" panose="02020603050405020304" pitchFamily="18" charset="0"/>
              </a:rPr>
              <a:t>Infection Prevention and Control Training</a:t>
            </a:r>
            <a:br>
              <a:rPr lang="en-GB" sz="5300" b="1" dirty="0">
                <a:effectLst/>
                <a:latin typeface="Arial" panose="020B0604020202020204" pitchFamily="34" charset="0"/>
                <a:ea typeface="Calibri" panose="020F0502020204030204" pitchFamily="34" charset="0"/>
                <a:cs typeface="Times New Roman" panose="02020603050405020304" pitchFamily="18" charset="0"/>
              </a:rPr>
            </a:br>
            <a:r>
              <a:rPr lang="en-GB" sz="5300" b="1" dirty="0">
                <a:effectLst/>
                <a:latin typeface="Arial" panose="020B0604020202020204" pitchFamily="34" charset="0"/>
                <a:ea typeface="Calibri" panose="020F0502020204030204" pitchFamily="34" charset="0"/>
                <a:cs typeface="Times New Roman" panose="02020603050405020304" pitchFamily="18" charset="0"/>
              </a:rPr>
              <a:t>for </a:t>
            </a:r>
            <a:br>
              <a:rPr lang="en-GB" sz="5300" b="1" dirty="0">
                <a:effectLst/>
                <a:latin typeface="Arial" panose="020B0604020202020204" pitchFamily="34" charset="0"/>
                <a:ea typeface="Calibri" panose="020F0502020204030204" pitchFamily="34" charset="0"/>
                <a:cs typeface="Times New Roman" panose="02020603050405020304" pitchFamily="18" charset="0"/>
              </a:rPr>
            </a:br>
            <a:r>
              <a:rPr lang="en-GB" sz="5300" b="1" dirty="0">
                <a:effectLst/>
                <a:latin typeface="Arial" panose="020B0604020202020204" pitchFamily="34" charset="0"/>
                <a:ea typeface="Calibri" panose="020F0502020204030204" pitchFamily="34" charset="0"/>
                <a:cs typeface="Times New Roman" panose="02020603050405020304" pitchFamily="18" charset="0"/>
              </a:rPr>
              <a:t>Early Years and other Educational Settings (EYES) </a:t>
            </a:r>
            <a:br>
              <a:rPr lang="en-GB" sz="4000" dirty="0">
                <a:effectLst/>
                <a:latin typeface="Arial" panose="020B0604020202020204" pitchFamily="34" charset="0"/>
                <a:ea typeface="Calibri" panose="020F0502020204030204" pitchFamily="34" charset="0"/>
                <a:cs typeface="Times New Roman" panose="02020603050405020304" pitchFamily="18" charset="0"/>
              </a:rPr>
            </a:br>
            <a:endParaRPr lang="en-GB" dirty="0"/>
          </a:p>
        </p:txBody>
      </p:sp>
    </p:spTree>
    <p:extLst>
      <p:ext uri="{BB962C8B-B14F-4D97-AF65-F5344CB8AC3E}">
        <p14:creationId xmlns:p14="http://schemas.microsoft.com/office/powerpoint/2010/main" val="37804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968B-0BA0-230C-E3C3-AEECF9AFCA88}"/>
              </a:ext>
            </a:extLst>
          </p:cNvPr>
          <p:cNvSpPr>
            <a:spLocks noGrp="1"/>
          </p:cNvSpPr>
          <p:nvPr>
            <p:ph type="title"/>
          </p:nvPr>
        </p:nvSpPr>
        <p:spPr>
          <a:xfrm>
            <a:off x="1211924" y="403129"/>
            <a:ext cx="9960572" cy="648072"/>
          </a:xfrm>
        </p:spPr>
        <p:txBody>
          <a:bodyPr/>
          <a:lstStyle/>
          <a:p>
            <a:r>
              <a:rPr lang="en-GB" dirty="0">
                <a:latin typeface="Arial"/>
                <a:ea typeface="ヒラギノ角ゴ Pro W3"/>
              </a:rPr>
              <a:t>Staying at home if unwell</a:t>
            </a:r>
            <a:endParaRPr lang="en-GB" dirty="0"/>
          </a:p>
        </p:txBody>
      </p:sp>
      <p:sp>
        <p:nvSpPr>
          <p:cNvPr id="3" name="Content Placeholder 2">
            <a:extLst>
              <a:ext uri="{FF2B5EF4-FFF2-40B4-BE49-F238E27FC236}">
                <a16:creationId xmlns:a16="http://schemas.microsoft.com/office/drawing/2014/main" id="{C064FA50-DB62-DA63-CCE8-31E29E065355}"/>
              </a:ext>
            </a:extLst>
          </p:cNvPr>
          <p:cNvSpPr>
            <a:spLocks noGrp="1"/>
          </p:cNvSpPr>
          <p:nvPr>
            <p:ph idx="1"/>
          </p:nvPr>
        </p:nvSpPr>
        <p:spPr>
          <a:xfrm>
            <a:off x="639003" y="1469947"/>
            <a:ext cx="11402919" cy="5171325"/>
          </a:xfrm>
        </p:spPr>
        <p:txBody>
          <a:bodyPr>
            <a:normAutofit fontScale="85000" lnSpcReduction="10000"/>
          </a:bodyPr>
          <a:lstStyle/>
          <a:p>
            <a:pPr marL="380990" indent="-380990">
              <a:lnSpc>
                <a:spcPct val="113999"/>
              </a:lnSpc>
              <a:buFont typeface="Arial,Sans-Serif"/>
              <a:buChar char="•"/>
            </a:pPr>
            <a:r>
              <a:rPr lang="en-GB" sz="2800" dirty="0">
                <a:latin typeface="Arial"/>
                <a:ea typeface="ヒラギノ角ゴ Pro W3"/>
                <a:cs typeface="Arial"/>
              </a:rPr>
              <a:t>Children who are unwell should not attend the setting and should remain at home until their </a:t>
            </a:r>
            <a:r>
              <a:rPr lang="en-GB" sz="2800" dirty="0">
                <a:solidFill>
                  <a:srgbClr val="FF0000"/>
                </a:solidFill>
                <a:latin typeface="Arial"/>
                <a:ea typeface="ヒラギノ角ゴ Pro W3"/>
                <a:cs typeface="Arial"/>
              </a:rPr>
              <a:t>acute symptoms</a:t>
            </a:r>
            <a:r>
              <a:rPr lang="en-GB" sz="2800" dirty="0">
                <a:latin typeface="Arial"/>
                <a:ea typeface="ヒラギノ角ゴ Pro W3"/>
                <a:cs typeface="Arial"/>
              </a:rPr>
              <a:t> resolve. </a:t>
            </a:r>
            <a:r>
              <a:rPr lang="en-GB" sz="2800" dirty="0">
                <a:solidFill>
                  <a:srgbClr val="FF0000"/>
                </a:solidFill>
                <a:latin typeface="Arial"/>
                <a:ea typeface="ヒラギノ角ゴ Pro W3"/>
                <a:cs typeface="Arial"/>
              </a:rPr>
              <a:t>This has always been the case.</a:t>
            </a:r>
            <a:endParaRPr lang="en-GB" sz="2800" dirty="0">
              <a:latin typeface="Arial"/>
              <a:ea typeface="ヒラギノ角ゴ Pro W3"/>
              <a:cs typeface="Arial"/>
            </a:endParaRPr>
          </a:p>
          <a:p>
            <a:pPr marL="380990" indent="-380990">
              <a:lnSpc>
                <a:spcPct val="113999"/>
              </a:lnSpc>
              <a:buFont typeface="Arial,Sans-Serif"/>
              <a:buChar char="•"/>
            </a:pPr>
            <a:r>
              <a:rPr lang="en-GB" sz="2800" dirty="0">
                <a:latin typeface="Arial"/>
                <a:ea typeface="ヒラギノ角ゴ Pro W3"/>
                <a:cs typeface="Arial"/>
              </a:rPr>
              <a:t>Public health exclusions refers to the time period an individual should not attend a setting to reduce the risk of transmission during the infectious stage. This is different to ‘exclusion’ as used in an educational sense.</a:t>
            </a:r>
          </a:p>
          <a:p>
            <a:pPr marL="380990" indent="-380990">
              <a:lnSpc>
                <a:spcPct val="113999"/>
              </a:lnSpc>
              <a:buFont typeface="Arial,Sans-Serif"/>
              <a:buChar char="•"/>
            </a:pPr>
            <a:r>
              <a:rPr lang="en-GB" sz="2800" dirty="0">
                <a:latin typeface="Arial"/>
                <a:ea typeface="ヒラギノ角ゴ Pro W3"/>
                <a:cs typeface="Arial"/>
              </a:rPr>
              <a:t>Different infections can have different exclusion periods or none at all - for more information visit </a:t>
            </a:r>
            <a:r>
              <a:rPr lang="en-GB" sz="2800" dirty="0">
                <a:latin typeface="Arial"/>
                <a:ea typeface="ヒラギノ角ゴ Pro W3"/>
                <a:cs typeface="Arial"/>
                <a:hlinkClick r:id="rId3"/>
              </a:rPr>
              <a:t>Chapter 3: public health management of specific infectious diseases - GOV.UK (www.gov.uk)</a:t>
            </a:r>
            <a:endParaRPr lang="en-GB" sz="2800" dirty="0">
              <a:latin typeface="Arial"/>
              <a:ea typeface="ヒラギノ角ゴ Pro W3"/>
              <a:cs typeface="Arial"/>
            </a:endParaRPr>
          </a:p>
          <a:p>
            <a:pPr marL="0" indent="0">
              <a:lnSpc>
                <a:spcPct val="113999"/>
              </a:lnSpc>
              <a:buNone/>
            </a:pPr>
            <a:endParaRPr lang="en-GB" sz="2000" i="1" dirty="0">
              <a:cs typeface="Arial"/>
            </a:endParaRPr>
          </a:p>
          <a:p>
            <a:pPr marL="0" indent="0">
              <a:lnSpc>
                <a:spcPct val="113999"/>
              </a:lnSpc>
            </a:pPr>
            <a:r>
              <a:rPr lang="en-GB" sz="2000" i="1" dirty="0">
                <a:latin typeface="Arial"/>
                <a:ea typeface="ヒラギノ角ゴ Pro W3"/>
                <a:cs typeface="Arial"/>
              </a:rPr>
              <a:t>Examples of acute symptoms with which children should not attend school/nursery include fever, muscle aches, hacking cough, D&amp;V or specific diagnoses (e.g. chickenpox) that carry an exclusion. Examples of symptoms with which children could attend school/ nursery include persistent runny nose, irritable cough</a:t>
            </a:r>
            <a:endParaRPr lang="en-GB" sz="2000" dirty="0">
              <a:latin typeface="Arial"/>
              <a:ea typeface="ヒラギノ角ゴ Pro W3"/>
            </a:endParaRPr>
          </a:p>
        </p:txBody>
      </p:sp>
      <p:sp>
        <p:nvSpPr>
          <p:cNvPr id="7" name="Footer Placeholder 6">
            <a:extLst>
              <a:ext uri="{FF2B5EF4-FFF2-40B4-BE49-F238E27FC236}">
                <a16:creationId xmlns:a16="http://schemas.microsoft.com/office/drawing/2014/main" id="{91E4D295-D828-4C84-AA26-1DAA384729DB}"/>
              </a:ext>
            </a:extLst>
          </p:cNvPr>
          <p:cNvSpPr>
            <a:spLocks noGrp="1"/>
          </p:cNvSpPr>
          <p:nvPr>
            <p:ph type="ftr" sz="quarter" idx="10"/>
          </p:nvPr>
        </p:nvSpPr>
        <p:spPr/>
        <p:txBody>
          <a:bodyPr/>
          <a:lstStyle/>
          <a:p>
            <a:r>
              <a:rPr lang="en-GB" sz="1400"/>
              <a:t>IPC Training for EYES</a:t>
            </a:r>
          </a:p>
        </p:txBody>
      </p:sp>
      <p:pic>
        <p:nvPicPr>
          <p:cNvPr id="4" name="Graphic 3" descr="Hand outline">
            <a:extLst>
              <a:ext uri="{FF2B5EF4-FFF2-40B4-BE49-F238E27FC236}">
                <a16:creationId xmlns:a16="http://schemas.microsoft.com/office/drawing/2014/main" id="{6DA5002D-91CF-F5C7-3243-ECF3ED4C9B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2034" y="0"/>
            <a:ext cx="1278061" cy="1278061"/>
          </a:xfrm>
          <a:prstGeom prst="rect">
            <a:avLst/>
          </a:prstGeom>
        </p:spPr>
      </p:pic>
      <p:sp>
        <p:nvSpPr>
          <p:cNvPr id="5" name="Oval 4">
            <a:extLst>
              <a:ext uri="{FF2B5EF4-FFF2-40B4-BE49-F238E27FC236}">
                <a16:creationId xmlns:a16="http://schemas.microsoft.com/office/drawing/2014/main" id="{9985D598-750B-501F-9F12-BF256FDE95EE}"/>
              </a:ext>
            </a:extLst>
          </p:cNvPr>
          <p:cNvSpPr/>
          <p:nvPr/>
        </p:nvSpPr>
        <p:spPr>
          <a:xfrm>
            <a:off x="299384" y="228597"/>
            <a:ext cx="412595" cy="41043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a:t>
            </a:r>
          </a:p>
        </p:txBody>
      </p:sp>
    </p:spTree>
    <p:extLst>
      <p:ext uri="{BB962C8B-B14F-4D97-AF65-F5344CB8AC3E}">
        <p14:creationId xmlns:p14="http://schemas.microsoft.com/office/powerpoint/2010/main" val="580311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39F0-B5AF-EFE9-F5BF-296D1A635275}"/>
              </a:ext>
            </a:extLst>
          </p:cNvPr>
          <p:cNvSpPr>
            <a:spLocks noGrp="1"/>
          </p:cNvSpPr>
          <p:nvPr>
            <p:ph type="title"/>
          </p:nvPr>
        </p:nvSpPr>
        <p:spPr>
          <a:xfrm>
            <a:off x="1641982" y="228257"/>
            <a:ext cx="9529962" cy="972607"/>
          </a:xfrm>
        </p:spPr>
        <p:txBody>
          <a:bodyPr/>
          <a:lstStyle/>
          <a:p>
            <a:r>
              <a:rPr lang="en-GB" dirty="0"/>
              <a:t>A high temperature!!</a:t>
            </a:r>
          </a:p>
        </p:txBody>
      </p:sp>
      <p:sp>
        <p:nvSpPr>
          <p:cNvPr id="3" name="Content Placeholder 2">
            <a:extLst>
              <a:ext uri="{FF2B5EF4-FFF2-40B4-BE49-F238E27FC236}">
                <a16:creationId xmlns:a16="http://schemas.microsoft.com/office/drawing/2014/main" id="{92894317-D25D-27C1-F083-15D47F1D71C6}"/>
              </a:ext>
            </a:extLst>
          </p:cNvPr>
          <p:cNvSpPr>
            <a:spLocks noGrp="1"/>
          </p:cNvSpPr>
          <p:nvPr>
            <p:ph idx="1"/>
          </p:nvPr>
        </p:nvSpPr>
        <p:spPr>
          <a:xfrm>
            <a:off x="590484" y="1476093"/>
            <a:ext cx="11011032" cy="4351338"/>
          </a:xfrm>
        </p:spPr>
        <p:txBody>
          <a:bodyPr>
            <a:noAutofit/>
          </a:bodyPr>
          <a:lstStyle/>
          <a:p>
            <a:pPr marL="0" indent="0" algn="l">
              <a:buNone/>
            </a:pPr>
            <a:r>
              <a:rPr lang="en-GB" b="0" i="0" dirty="0">
                <a:solidFill>
                  <a:srgbClr val="212B32"/>
                </a:solidFill>
                <a:effectLst/>
                <a:latin typeface="+mn-lt"/>
              </a:rPr>
              <a:t>A high temperature is the body's natural response to fighting infections like coughs and colds.</a:t>
            </a:r>
          </a:p>
          <a:p>
            <a:pPr marL="0" indent="0">
              <a:buNone/>
            </a:pPr>
            <a:r>
              <a:rPr lang="en-GB" dirty="0">
                <a:latin typeface="+mn-lt"/>
                <a:hlinkClick r:id="rId3"/>
              </a:rPr>
              <a:t>High temperature (fever) in children - NHS (www.nhs.uk)</a:t>
            </a:r>
            <a:endParaRPr lang="en-GB" dirty="0">
              <a:latin typeface="+mn-lt"/>
            </a:endParaRPr>
          </a:p>
          <a:p>
            <a:pPr marL="0" indent="0">
              <a:buNone/>
            </a:pPr>
            <a:endParaRPr lang="en-GB" dirty="0">
              <a:latin typeface="+mn-lt"/>
            </a:endParaRPr>
          </a:p>
          <a:p>
            <a:pPr algn="l"/>
            <a:r>
              <a:rPr lang="en-GB" b="0" i="0" dirty="0">
                <a:solidFill>
                  <a:srgbClr val="212B32"/>
                </a:solidFill>
                <a:effectLst/>
                <a:latin typeface="+mn-lt"/>
              </a:rPr>
              <a:t>A normal temperature in babies and children can vary slightly from child to child.</a:t>
            </a:r>
          </a:p>
          <a:p>
            <a:pPr algn="l"/>
            <a:r>
              <a:rPr lang="en-GB" b="0" i="0" dirty="0">
                <a:solidFill>
                  <a:srgbClr val="212B32"/>
                </a:solidFill>
                <a:effectLst/>
                <a:latin typeface="+mn-lt"/>
              </a:rPr>
              <a:t>A high temperature is 38</a:t>
            </a:r>
            <a:r>
              <a:rPr lang="en-GB" b="0" i="0" baseline="30000" dirty="0">
                <a:solidFill>
                  <a:srgbClr val="212B32"/>
                </a:solidFill>
                <a:effectLst/>
                <a:latin typeface="+mn-lt"/>
              </a:rPr>
              <a:t>0</a:t>
            </a:r>
            <a:r>
              <a:rPr lang="en-GB" b="0" i="0" dirty="0">
                <a:solidFill>
                  <a:srgbClr val="212B32"/>
                </a:solidFill>
                <a:effectLst/>
                <a:latin typeface="+mn-lt"/>
              </a:rPr>
              <a:t>C or more.</a:t>
            </a:r>
          </a:p>
          <a:p>
            <a:pPr marL="0" indent="0">
              <a:buNone/>
            </a:pPr>
            <a:r>
              <a:rPr lang="en-GB" dirty="0">
                <a:latin typeface="+mn-lt"/>
                <a:hlinkClick r:id="rId4"/>
              </a:rPr>
              <a:t>Is my child too ill for school? - NHS (www.nhs.uk)</a:t>
            </a:r>
            <a:endParaRPr lang="en-GB" dirty="0">
              <a:latin typeface="+mn-lt"/>
            </a:endParaRPr>
          </a:p>
          <a:p>
            <a:pPr marL="0" indent="0">
              <a:buNone/>
            </a:pPr>
            <a:endParaRPr lang="en-GB" dirty="0">
              <a:latin typeface="+mn-lt"/>
            </a:endParaRPr>
          </a:p>
          <a:p>
            <a:r>
              <a:rPr lang="en-GB" b="0" i="0" dirty="0">
                <a:solidFill>
                  <a:srgbClr val="212B32"/>
                </a:solidFill>
                <a:effectLst/>
                <a:latin typeface="+mn-lt"/>
              </a:rPr>
              <a:t>If your child has a </a:t>
            </a:r>
            <a:r>
              <a:rPr lang="en-GB" b="0" i="0" dirty="0">
                <a:solidFill>
                  <a:srgbClr val="005EB8"/>
                </a:solidFill>
                <a:effectLst/>
                <a:latin typeface="+mn-lt"/>
                <a:hlinkClick r:id="rId3"/>
              </a:rPr>
              <a:t>high temperature</a:t>
            </a:r>
            <a:r>
              <a:rPr lang="en-GB" b="0" i="0" dirty="0">
                <a:solidFill>
                  <a:srgbClr val="212B32"/>
                </a:solidFill>
                <a:effectLst/>
                <a:latin typeface="+mn-lt"/>
              </a:rPr>
              <a:t>, keep them off school until it goes away.</a:t>
            </a:r>
          </a:p>
        </p:txBody>
      </p:sp>
      <p:sp>
        <p:nvSpPr>
          <p:cNvPr id="4" name="Footer Placeholder 3">
            <a:extLst>
              <a:ext uri="{FF2B5EF4-FFF2-40B4-BE49-F238E27FC236}">
                <a16:creationId xmlns:a16="http://schemas.microsoft.com/office/drawing/2014/main" id="{321BF174-AD7E-9E32-4DD8-0D677DE30809}"/>
              </a:ext>
            </a:extLst>
          </p:cNvPr>
          <p:cNvSpPr>
            <a:spLocks noGrp="1"/>
          </p:cNvSpPr>
          <p:nvPr>
            <p:ph type="ftr" sz="quarter" idx="10"/>
          </p:nvPr>
        </p:nvSpPr>
        <p:spPr/>
        <p:txBody>
          <a:bodyPr/>
          <a:lstStyle/>
          <a:p>
            <a:r>
              <a:rPr lang="en-GB" sz="1400"/>
              <a:t>IPC Training for EYES</a:t>
            </a:r>
          </a:p>
        </p:txBody>
      </p:sp>
      <p:pic>
        <p:nvPicPr>
          <p:cNvPr id="6" name="Graphic 5" descr="Hand outline">
            <a:extLst>
              <a:ext uri="{FF2B5EF4-FFF2-40B4-BE49-F238E27FC236}">
                <a16:creationId xmlns:a16="http://schemas.microsoft.com/office/drawing/2014/main" id="{7549837F-D542-B06D-51A9-20D4C89FF7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0641" y="0"/>
            <a:ext cx="1278061" cy="1278061"/>
          </a:xfrm>
          <a:prstGeom prst="rect">
            <a:avLst/>
          </a:prstGeom>
        </p:spPr>
      </p:pic>
      <p:sp>
        <p:nvSpPr>
          <p:cNvPr id="7" name="Oval 6">
            <a:extLst>
              <a:ext uri="{FF2B5EF4-FFF2-40B4-BE49-F238E27FC236}">
                <a16:creationId xmlns:a16="http://schemas.microsoft.com/office/drawing/2014/main" id="{6BE0C72C-19F4-4D9D-28A6-DFE9FA6E7470}"/>
              </a:ext>
            </a:extLst>
          </p:cNvPr>
          <p:cNvSpPr/>
          <p:nvPr/>
        </p:nvSpPr>
        <p:spPr>
          <a:xfrm>
            <a:off x="388694" y="304127"/>
            <a:ext cx="412595" cy="41043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a:t>
            </a:r>
          </a:p>
        </p:txBody>
      </p:sp>
    </p:spTree>
    <p:extLst>
      <p:ext uri="{BB962C8B-B14F-4D97-AF65-F5344CB8AC3E}">
        <p14:creationId xmlns:p14="http://schemas.microsoft.com/office/powerpoint/2010/main" val="2187482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E59003-17D4-527C-C526-9AFBE16FC91A}"/>
              </a:ext>
            </a:extLst>
          </p:cNvPr>
          <p:cNvSpPr>
            <a:spLocks noGrp="1"/>
          </p:cNvSpPr>
          <p:nvPr>
            <p:ph type="sldNum" sz="quarter" idx="11"/>
          </p:nvPr>
        </p:nvSpPr>
        <p:spPr/>
        <p:txBody>
          <a:bodyPr/>
          <a:lstStyle/>
          <a:p>
            <a:fld id="{344369E4-5DE7-46E5-874E-4FD437973785}" type="slidenum">
              <a:rPr lang="en-GB" smtClean="0"/>
              <a:pPr/>
              <a:t>12</a:t>
            </a:fld>
            <a:endParaRPr lang="en-GB" sz="1400" dirty="0"/>
          </a:p>
        </p:txBody>
      </p:sp>
      <p:pic>
        <p:nvPicPr>
          <p:cNvPr id="5" name="Graphic 4" descr="Hand outline">
            <a:extLst>
              <a:ext uri="{FF2B5EF4-FFF2-40B4-BE49-F238E27FC236}">
                <a16:creationId xmlns:a16="http://schemas.microsoft.com/office/drawing/2014/main" id="{286F9741-CF76-6410-FE1F-F94E4041D8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641" y="0"/>
            <a:ext cx="1278061" cy="1278061"/>
          </a:xfrm>
          <a:prstGeom prst="rect">
            <a:avLst/>
          </a:prstGeom>
        </p:spPr>
      </p:pic>
      <p:sp>
        <p:nvSpPr>
          <p:cNvPr id="6" name="Oval 5">
            <a:extLst>
              <a:ext uri="{FF2B5EF4-FFF2-40B4-BE49-F238E27FC236}">
                <a16:creationId xmlns:a16="http://schemas.microsoft.com/office/drawing/2014/main" id="{D43CB1E1-6143-9E5D-76A3-8F836B08EC1D}"/>
              </a:ext>
            </a:extLst>
          </p:cNvPr>
          <p:cNvSpPr/>
          <p:nvPr/>
        </p:nvSpPr>
        <p:spPr>
          <a:xfrm>
            <a:off x="388694" y="304127"/>
            <a:ext cx="412595" cy="41043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a:t>
            </a:r>
          </a:p>
        </p:txBody>
      </p:sp>
      <p:pic>
        <p:nvPicPr>
          <p:cNvPr id="7" name="Picture 8" descr="A picture containing text&#10;&#10;Description automatically generated">
            <a:extLst>
              <a:ext uri="{FF2B5EF4-FFF2-40B4-BE49-F238E27FC236}">
                <a16:creationId xmlns:a16="http://schemas.microsoft.com/office/drawing/2014/main" id="{1B80D5B1-AF4D-48D1-96F4-6CB24771252A}"/>
              </a:ext>
            </a:extLst>
          </p:cNvPr>
          <p:cNvPicPr>
            <a:picLocks noChangeAspect="1"/>
          </p:cNvPicPr>
          <p:nvPr/>
        </p:nvPicPr>
        <p:blipFill>
          <a:blip r:embed="rId5"/>
          <a:stretch>
            <a:fillRect/>
          </a:stretch>
        </p:blipFill>
        <p:spPr>
          <a:xfrm>
            <a:off x="1417348" y="55550"/>
            <a:ext cx="4827922" cy="6541194"/>
          </a:xfrm>
          <a:prstGeom prst="rect">
            <a:avLst/>
          </a:prstGeom>
        </p:spPr>
      </p:pic>
      <p:pic>
        <p:nvPicPr>
          <p:cNvPr id="8" name="Picture 10" descr="Text&#10;&#10;Description automatically generated">
            <a:extLst>
              <a:ext uri="{FF2B5EF4-FFF2-40B4-BE49-F238E27FC236}">
                <a16:creationId xmlns:a16="http://schemas.microsoft.com/office/drawing/2014/main" id="{AE342E4D-8697-D530-0059-48BBDE79A211}"/>
              </a:ext>
            </a:extLst>
          </p:cNvPr>
          <p:cNvPicPr>
            <a:picLocks noChangeAspect="1"/>
          </p:cNvPicPr>
          <p:nvPr/>
        </p:nvPicPr>
        <p:blipFill>
          <a:blip r:embed="rId6"/>
          <a:stretch>
            <a:fillRect/>
          </a:stretch>
        </p:blipFill>
        <p:spPr>
          <a:xfrm>
            <a:off x="6637852" y="55550"/>
            <a:ext cx="4545503" cy="6398544"/>
          </a:xfrm>
          <a:prstGeom prst="rect">
            <a:avLst/>
          </a:prstGeom>
        </p:spPr>
      </p:pic>
    </p:spTree>
    <p:extLst>
      <p:ext uri="{BB962C8B-B14F-4D97-AF65-F5344CB8AC3E}">
        <p14:creationId xmlns:p14="http://schemas.microsoft.com/office/powerpoint/2010/main" val="240058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591A-7772-0A45-D984-F15690886501}"/>
              </a:ext>
            </a:extLst>
          </p:cNvPr>
          <p:cNvSpPr>
            <a:spLocks noGrp="1"/>
          </p:cNvSpPr>
          <p:nvPr>
            <p:ph type="title"/>
          </p:nvPr>
        </p:nvSpPr>
        <p:spPr>
          <a:xfrm>
            <a:off x="1303620" y="394140"/>
            <a:ext cx="9541113" cy="666049"/>
          </a:xfrm>
        </p:spPr>
        <p:txBody>
          <a:bodyPr/>
          <a:lstStyle/>
          <a:p>
            <a:r>
              <a:rPr lang="en-GB" dirty="0">
                <a:latin typeface="Arial"/>
                <a:ea typeface="ヒラギノ角ゴ Pro W3"/>
              </a:rPr>
              <a:t>2a. Hand hygiene </a:t>
            </a:r>
            <a:endParaRPr lang="en-GB" dirty="0"/>
          </a:p>
        </p:txBody>
      </p:sp>
      <p:sp>
        <p:nvSpPr>
          <p:cNvPr id="3" name="Content Placeholder 2">
            <a:extLst>
              <a:ext uri="{FF2B5EF4-FFF2-40B4-BE49-F238E27FC236}">
                <a16:creationId xmlns:a16="http://schemas.microsoft.com/office/drawing/2014/main" id="{8B9B6FE9-1BD3-3095-3A8B-AA4E2AB0DCB3}"/>
              </a:ext>
            </a:extLst>
          </p:cNvPr>
          <p:cNvSpPr>
            <a:spLocks noGrp="1"/>
          </p:cNvSpPr>
          <p:nvPr>
            <p:ph sz="half" idx="1"/>
          </p:nvPr>
        </p:nvSpPr>
        <p:spPr>
          <a:xfrm>
            <a:off x="381083" y="1546424"/>
            <a:ext cx="5824124" cy="4455765"/>
          </a:xfrm>
        </p:spPr>
        <p:txBody>
          <a:bodyPr>
            <a:noAutofit/>
          </a:bodyPr>
          <a:lstStyle/>
          <a:p>
            <a:pPr>
              <a:lnSpc>
                <a:spcPct val="113999"/>
              </a:lnSpc>
            </a:pPr>
            <a:r>
              <a:rPr lang="en-GB" dirty="0">
                <a:latin typeface="Arial"/>
                <a:ea typeface="ヒラギノ角ゴ Pro W3"/>
                <a:cs typeface="Arial"/>
              </a:rPr>
              <a:t>Washing hands properly is one of the most important things we can do to help prevent and control the spread of many illnesses</a:t>
            </a:r>
          </a:p>
          <a:p>
            <a:pPr>
              <a:lnSpc>
                <a:spcPct val="113999"/>
              </a:lnSpc>
            </a:pPr>
            <a:r>
              <a:rPr lang="en-GB" dirty="0">
                <a:latin typeface="Arial"/>
                <a:ea typeface="ヒラギノ角ゴ Pro W3"/>
                <a:cs typeface="Arial"/>
              </a:rPr>
              <a:t>Ensure that staff and students have access to liquid soap, warm water and paper towels. </a:t>
            </a:r>
          </a:p>
          <a:p>
            <a:pPr>
              <a:lnSpc>
                <a:spcPct val="113999"/>
              </a:lnSpc>
            </a:pPr>
            <a:r>
              <a:rPr lang="en-GB" dirty="0">
                <a:latin typeface="Arial"/>
                <a:ea typeface="ヒラギノ角ゴ Pro W3"/>
                <a:cs typeface="Arial"/>
              </a:rPr>
              <a:t>Bar soap should not be used. NOTE: </a:t>
            </a:r>
            <a:r>
              <a:rPr lang="en-GB" b="1" dirty="0">
                <a:latin typeface="Arial"/>
                <a:ea typeface="ヒラギノ角ゴ Pro W3"/>
                <a:cs typeface="Arial"/>
              </a:rPr>
              <a:t>Alcohol hand gels do not kill norovirus.</a:t>
            </a:r>
          </a:p>
        </p:txBody>
      </p:sp>
      <p:sp>
        <p:nvSpPr>
          <p:cNvPr id="10" name="Footer Placeholder 9">
            <a:extLst>
              <a:ext uri="{FF2B5EF4-FFF2-40B4-BE49-F238E27FC236}">
                <a16:creationId xmlns:a16="http://schemas.microsoft.com/office/drawing/2014/main" id="{82E48C36-88B0-46CC-B68B-B167B4D0CF1A}"/>
              </a:ext>
            </a:extLst>
          </p:cNvPr>
          <p:cNvSpPr>
            <a:spLocks noGrp="1"/>
          </p:cNvSpPr>
          <p:nvPr>
            <p:ph type="ftr" sz="quarter" idx="10"/>
          </p:nvPr>
        </p:nvSpPr>
        <p:spPr/>
        <p:txBody>
          <a:bodyPr/>
          <a:lstStyle/>
          <a:p>
            <a:r>
              <a:rPr lang="en-GB" sz="1400"/>
              <a:t>IPC Training for EYES</a:t>
            </a:r>
          </a:p>
        </p:txBody>
      </p:sp>
      <p:pic>
        <p:nvPicPr>
          <p:cNvPr id="6" name="Content Placeholder 5" descr="A poster with hands and soap&#10;&#10;AI-generated content may be incorrect.">
            <a:extLst>
              <a:ext uri="{FF2B5EF4-FFF2-40B4-BE49-F238E27FC236}">
                <a16:creationId xmlns:a16="http://schemas.microsoft.com/office/drawing/2014/main" id="{223C253A-4821-B713-EDE0-3E2D3B4409D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17617" y="152465"/>
            <a:ext cx="4673604" cy="6452365"/>
          </a:xfrm>
          <a:prstGeom prst="rect">
            <a:avLst/>
          </a:prstGeom>
          <a:effectLst>
            <a:glow rad="127000">
              <a:srgbClr val="007C91"/>
            </a:glow>
          </a:effectLst>
        </p:spPr>
      </p:pic>
      <p:grpSp>
        <p:nvGrpSpPr>
          <p:cNvPr id="12" name="Group 11">
            <a:extLst>
              <a:ext uri="{FF2B5EF4-FFF2-40B4-BE49-F238E27FC236}">
                <a16:creationId xmlns:a16="http://schemas.microsoft.com/office/drawing/2014/main" id="{98D9FABB-5E05-9F08-3432-508D78328005}"/>
              </a:ext>
            </a:extLst>
          </p:cNvPr>
          <p:cNvGrpSpPr/>
          <p:nvPr/>
        </p:nvGrpSpPr>
        <p:grpSpPr>
          <a:xfrm>
            <a:off x="199169" y="55550"/>
            <a:ext cx="1278061" cy="1278061"/>
            <a:chOff x="84437" y="26688"/>
            <a:chExt cx="1278061" cy="1278061"/>
          </a:xfrm>
          <a:solidFill>
            <a:schemeClr val="tx1"/>
          </a:solidFill>
        </p:grpSpPr>
        <p:pic>
          <p:nvPicPr>
            <p:cNvPr id="7" name="Graphic 6" descr="Hand outline">
              <a:extLst>
                <a:ext uri="{FF2B5EF4-FFF2-40B4-BE49-F238E27FC236}">
                  <a16:creationId xmlns:a16="http://schemas.microsoft.com/office/drawing/2014/main" id="{A0A5D9CC-BF8C-83F6-664E-730B73FC08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37" y="26688"/>
              <a:ext cx="1278061" cy="1278061"/>
            </a:xfrm>
            <a:prstGeom prst="rect">
              <a:avLst/>
            </a:prstGeom>
          </p:spPr>
        </p:pic>
        <p:sp>
          <p:nvSpPr>
            <p:cNvPr id="11" name="Oval 10">
              <a:extLst>
                <a:ext uri="{FF2B5EF4-FFF2-40B4-BE49-F238E27FC236}">
                  <a16:creationId xmlns:a16="http://schemas.microsoft.com/office/drawing/2014/main" id="{EB6124E3-2A59-8EBB-F509-F38559A8EC85}"/>
                </a:ext>
              </a:extLst>
            </p:cNvPr>
            <p:cNvSpPr/>
            <p:nvPr/>
          </p:nvSpPr>
          <p:spPr>
            <a:xfrm>
              <a:off x="281969" y="73959"/>
              <a:ext cx="412595" cy="41043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2</a:t>
              </a:r>
            </a:p>
          </p:txBody>
        </p:sp>
      </p:grpSp>
    </p:spTree>
    <p:extLst>
      <p:ext uri="{BB962C8B-B14F-4D97-AF65-F5344CB8AC3E}">
        <p14:creationId xmlns:p14="http://schemas.microsoft.com/office/powerpoint/2010/main" val="4058139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5D2D-83CD-E5C9-7F34-9A34157DE1D6}"/>
              </a:ext>
            </a:extLst>
          </p:cNvPr>
          <p:cNvSpPr>
            <a:spLocks noGrp="1"/>
          </p:cNvSpPr>
          <p:nvPr>
            <p:ph type="title"/>
          </p:nvPr>
        </p:nvSpPr>
        <p:spPr>
          <a:xfrm>
            <a:off x="1375398" y="419151"/>
            <a:ext cx="9633694" cy="686346"/>
          </a:xfrm>
        </p:spPr>
        <p:txBody>
          <a:bodyPr/>
          <a:lstStyle/>
          <a:p>
            <a:r>
              <a:rPr lang="en-GB" dirty="0">
                <a:latin typeface="Arial"/>
                <a:ea typeface="ヒラギノ角ゴ Pro W3"/>
              </a:rPr>
              <a:t>2b. Respiratory and Cough hygiene</a:t>
            </a:r>
            <a:endParaRPr lang="en-GB" dirty="0"/>
          </a:p>
        </p:txBody>
      </p:sp>
      <p:sp>
        <p:nvSpPr>
          <p:cNvPr id="12" name="Content Placeholder 11">
            <a:extLst>
              <a:ext uri="{FF2B5EF4-FFF2-40B4-BE49-F238E27FC236}">
                <a16:creationId xmlns:a16="http://schemas.microsoft.com/office/drawing/2014/main" id="{8150D1A3-125C-4004-7914-1E1A92C541CC}"/>
              </a:ext>
            </a:extLst>
          </p:cNvPr>
          <p:cNvSpPr>
            <a:spLocks noGrp="1"/>
          </p:cNvSpPr>
          <p:nvPr>
            <p:ph sz="half" idx="1"/>
          </p:nvPr>
        </p:nvSpPr>
        <p:spPr>
          <a:xfrm>
            <a:off x="488266" y="1497960"/>
            <a:ext cx="11661713" cy="4400802"/>
          </a:xfrm>
        </p:spPr>
        <p:txBody>
          <a:bodyPr vert="horz" lIns="91440" tIns="45720" rIns="91440" bIns="45720" rtlCol="0" anchor="t">
            <a:noAutofit/>
          </a:bodyPr>
          <a:lstStyle/>
          <a:p>
            <a:pPr marL="0" indent="0">
              <a:lnSpc>
                <a:spcPct val="113999"/>
              </a:lnSpc>
              <a:buNone/>
            </a:pPr>
            <a:r>
              <a:rPr lang="en-GB" dirty="0">
                <a:latin typeface="Arial"/>
                <a:ea typeface="ヒラギノ角ゴ Pro W3"/>
                <a:cs typeface="Arial"/>
              </a:rPr>
              <a:t>Coughs and sneezes spread diseases. Cover the nose and mouth during sneezing and coughing to reduce the spread of infections.</a:t>
            </a:r>
          </a:p>
          <a:p>
            <a:pPr marL="380365" indent="-380365">
              <a:lnSpc>
                <a:spcPct val="113999"/>
              </a:lnSpc>
              <a:buFont typeface="Arial"/>
              <a:buChar char="•"/>
            </a:pPr>
            <a:r>
              <a:rPr lang="en-GB" dirty="0">
                <a:latin typeface="Arial"/>
                <a:ea typeface="ヒラギノ角ゴ Pro W3"/>
                <a:cs typeface="Arial"/>
              </a:rPr>
              <a:t>Have tissues readily available and accessible for children/young people  </a:t>
            </a:r>
          </a:p>
          <a:p>
            <a:pPr marL="380365" indent="-380365">
              <a:lnSpc>
                <a:spcPct val="113999"/>
              </a:lnSpc>
              <a:buFont typeface="Arial"/>
              <a:buChar char="•"/>
            </a:pPr>
            <a:r>
              <a:rPr lang="en-GB" dirty="0">
                <a:latin typeface="Arial"/>
                <a:ea typeface="ヒラギノ角ゴ Pro W3"/>
                <a:cs typeface="Arial"/>
              </a:rPr>
              <a:t>Cover nose and mouth with a tissue when coughing and sneezing, and dispose of used tissue in and perform hand hygiene</a:t>
            </a:r>
            <a:endParaRPr lang="en-GB" dirty="0">
              <a:latin typeface="Arial"/>
              <a:ea typeface="ヒラギノ角ゴ Pro W3"/>
            </a:endParaRPr>
          </a:p>
          <a:p>
            <a:pPr marL="380365" indent="-380365">
              <a:lnSpc>
                <a:spcPct val="113999"/>
              </a:lnSpc>
              <a:buFont typeface="Arial"/>
              <a:buChar char="•"/>
            </a:pPr>
            <a:r>
              <a:rPr lang="en-GB" dirty="0">
                <a:latin typeface="Arial"/>
                <a:ea typeface="ヒラギノ角ゴ Pro W3"/>
                <a:cs typeface="Arial"/>
              </a:rPr>
              <a:t>Cough or sneeze into the inner elbow (upper sleeve) if no tissues are available, rather than into the hand</a:t>
            </a:r>
            <a:endParaRPr lang="en-GB" dirty="0">
              <a:latin typeface="Arial"/>
              <a:ea typeface="ヒラギノ角ゴ Pro W3"/>
            </a:endParaRPr>
          </a:p>
          <a:p>
            <a:pPr marL="380365" indent="-380365">
              <a:lnSpc>
                <a:spcPct val="113999"/>
              </a:lnSpc>
              <a:buFont typeface="Arial"/>
              <a:buChar char="•"/>
            </a:pPr>
            <a:r>
              <a:rPr lang="en-GB" dirty="0">
                <a:latin typeface="Arial"/>
                <a:ea typeface="ヒラギノ角ゴ Pro W3"/>
                <a:cs typeface="Arial"/>
              </a:rPr>
              <a:t>keep contaminated hands away from eyes and nose</a:t>
            </a:r>
            <a:endParaRPr lang="en-GB" dirty="0">
              <a:latin typeface="Arial"/>
              <a:ea typeface="ヒラギノ角ゴ Pro W3"/>
            </a:endParaRPr>
          </a:p>
        </p:txBody>
      </p:sp>
      <p:sp>
        <p:nvSpPr>
          <p:cNvPr id="8" name="Footer Placeholder 7">
            <a:extLst>
              <a:ext uri="{FF2B5EF4-FFF2-40B4-BE49-F238E27FC236}">
                <a16:creationId xmlns:a16="http://schemas.microsoft.com/office/drawing/2014/main" id="{7E753B49-DADF-45EE-87D2-3603C0DDFC85}"/>
              </a:ext>
            </a:extLst>
          </p:cNvPr>
          <p:cNvSpPr>
            <a:spLocks noGrp="1"/>
          </p:cNvSpPr>
          <p:nvPr>
            <p:ph type="ftr" sz="quarter" idx="10"/>
          </p:nvPr>
        </p:nvSpPr>
        <p:spPr/>
        <p:txBody>
          <a:bodyPr/>
          <a:lstStyle/>
          <a:p>
            <a:r>
              <a:rPr lang="en-GB" sz="1400"/>
              <a:t>IPC Training for EYES</a:t>
            </a:r>
          </a:p>
        </p:txBody>
      </p:sp>
      <p:grpSp>
        <p:nvGrpSpPr>
          <p:cNvPr id="4" name="Group 3">
            <a:extLst>
              <a:ext uri="{FF2B5EF4-FFF2-40B4-BE49-F238E27FC236}">
                <a16:creationId xmlns:a16="http://schemas.microsoft.com/office/drawing/2014/main" id="{9723D717-3361-10DC-7E3D-FC0A9909E90C}"/>
              </a:ext>
            </a:extLst>
          </p:cNvPr>
          <p:cNvGrpSpPr/>
          <p:nvPr/>
        </p:nvGrpSpPr>
        <p:grpSpPr>
          <a:xfrm>
            <a:off x="199169" y="55550"/>
            <a:ext cx="1278061" cy="1278061"/>
            <a:chOff x="84437" y="26688"/>
            <a:chExt cx="1278061" cy="1278061"/>
          </a:xfrm>
          <a:solidFill>
            <a:schemeClr val="tx1"/>
          </a:solidFill>
        </p:grpSpPr>
        <p:pic>
          <p:nvPicPr>
            <p:cNvPr id="7" name="Graphic 6" descr="Hand outline">
              <a:extLst>
                <a:ext uri="{FF2B5EF4-FFF2-40B4-BE49-F238E27FC236}">
                  <a16:creationId xmlns:a16="http://schemas.microsoft.com/office/drawing/2014/main" id="{9122C2A8-4D55-9207-CC90-4F680A1992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37" y="26688"/>
              <a:ext cx="1278061" cy="1278061"/>
            </a:xfrm>
            <a:prstGeom prst="rect">
              <a:avLst/>
            </a:prstGeom>
          </p:spPr>
        </p:pic>
        <p:sp>
          <p:nvSpPr>
            <p:cNvPr id="9" name="Oval 8">
              <a:extLst>
                <a:ext uri="{FF2B5EF4-FFF2-40B4-BE49-F238E27FC236}">
                  <a16:creationId xmlns:a16="http://schemas.microsoft.com/office/drawing/2014/main" id="{EB3DABC8-3E8E-67E2-D474-B28B0171B84D}"/>
                </a:ext>
              </a:extLst>
            </p:cNvPr>
            <p:cNvSpPr/>
            <p:nvPr/>
          </p:nvSpPr>
          <p:spPr>
            <a:xfrm>
              <a:off x="281969" y="73959"/>
              <a:ext cx="412595" cy="41043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grpSp>
    </p:spTree>
    <p:extLst>
      <p:ext uri="{BB962C8B-B14F-4D97-AF65-F5344CB8AC3E}">
        <p14:creationId xmlns:p14="http://schemas.microsoft.com/office/powerpoint/2010/main" val="2345866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oster with instructions on it&#10;&#10;AI-generated content may be incorrect.">
            <a:extLst>
              <a:ext uri="{FF2B5EF4-FFF2-40B4-BE49-F238E27FC236}">
                <a16:creationId xmlns:a16="http://schemas.microsoft.com/office/drawing/2014/main" id="{41B220A3-ADF7-112E-4845-158B9C2A672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02122" y="386887"/>
            <a:ext cx="4249950" cy="6003054"/>
          </a:xfrm>
          <a:effectLst>
            <a:outerShdw blurRad="50800" dist="38100" dir="5400000" algn="t" rotWithShape="0">
              <a:prstClr val="black">
                <a:alpha val="40000"/>
              </a:prstClr>
            </a:outerShdw>
          </a:effectLst>
        </p:spPr>
      </p:pic>
      <p:sp>
        <p:nvSpPr>
          <p:cNvPr id="5" name="Footer Placeholder 4">
            <a:extLst>
              <a:ext uri="{FF2B5EF4-FFF2-40B4-BE49-F238E27FC236}">
                <a16:creationId xmlns:a16="http://schemas.microsoft.com/office/drawing/2014/main" id="{2D79C649-4D1E-7F0E-EDAF-44309982FF02}"/>
              </a:ext>
            </a:extLst>
          </p:cNvPr>
          <p:cNvSpPr>
            <a:spLocks noGrp="1"/>
          </p:cNvSpPr>
          <p:nvPr>
            <p:ph type="ftr" sz="quarter" idx="10"/>
          </p:nvPr>
        </p:nvSpPr>
        <p:spPr/>
        <p:txBody>
          <a:bodyPr/>
          <a:lstStyle/>
          <a:p>
            <a:r>
              <a:rPr lang="en-GB" sz="1400"/>
              <a:t>IPC Training for EYES</a:t>
            </a:r>
          </a:p>
        </p:txBody>
      </p:sp>
      <p:pic>
        <p:nvPicPr>
          <p:cNvPr id="7" name="Content Placeholder 6" descr="A poster with instructions on how to wash hands&#10;&#10;AI-generated content may be incorrect.">
            <a:extLst>
              <a:ext uri="{FF2B5EF4-FFF2-40B4-BE49-F238E27FC236}">
                <a16:creationId xmlns:a16="http://schemas.microsoft.com/office/drawing/2014/main" id="{92896A2D-B217-FED6-53D7-4AC58033764F}"/>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298998" y="386887"/>
            <a:ext cx="4327460" cy="6003054"/>
          </a:xfrm>
          <a:prstGeom prst="rect">
            <a:avLst/>
          </a:prstGeom>
          <a:effectLst>
            <a:glow rad="127000">
              <a:srgbClr val="007C91"/>
            </a:glow>
          </a:effectLst>
        </p:spPr>
      </p:pic>
      <p:grpSp>
        <p:nvGrpSpPr>
          <p:cNvPr id="9" name="Group 8">
            <a:extLst>
              <a:ext uri="{FF2B5EF4-FFF2-40B4-BE49-F238E27FC236}">
                <a16:creationId xmlns:a16="http://schemas.microsoft.com/office/drawing/2014/main" id="{823574C9-04E3-C397-9BAB-AC8386D6B32A}"/>
              </a:ext>
            </a:extLst>
          </p:cNvPr>
          <p:cNvGrpSpPr/>
          <p:nvPr/>
        </p:nvGrpSpPr>
        <p:grpSpPr>
          <a:xfrm>
            <a:off x="199169" y="15775"/>
            <a:ext cx="1278061" cy="1278061"/>
            <a:chOff x="84437" y="26688"/>
            <a:chExt cx="1278061" cy="1278061"/>
          </a:xfrm>
          <a:solidFill>
            <a:schemeClr val="tx1"/>
          </a:solidFill>
        </p:grpSpPr>
        <p:pic>
          <p:nvPicPr>
            <p:cNvPr id="10" name="Graphic 9" descr="Hand outline">
              <a:extLst>
                <a:ext uri="{FF2B5EF4-FFF2-40B4-BE49-F238E27FC236}">
                  <a16:creationId xmlns:a16="http://schemas.microsoft.com/office/drawing/2014/main" id="{1794F356-8964-67CC-7714-B01EFF9576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37" y="26688"/>
              <a:ext cx="1278061" cy="1278061"/>
            </a:xfrm>
            <a:prstGeom prst="rect">
              <a:avLst/>
            </a:prstGeom>
          </p:spPr>
        </p:pic>
        <p:sp>
          <p:nvSpPr>
            <p:cNvPr id="11" name="Oval 10">
              <a:extLst>
                <a:ext uri="{FF2B5EF4-FFF2-40B4-BE49-F238E27FC236}">
                  <a16:creationId xmlns:a16="http://schemas.microsoft.com/office/drawing/2014/main" id="{C389A49D-AF14-0C5C-EAAC-EBB96D72A3B6}"/>
                </a:ext>
              </a:extLst>
            </p:cNvPr>
            <p:cNvSpPr/>
            <p:nvPr/>
          </p:nvSpPr>
          <p:spPr>
            <a:xfrm>
              <a:off x="281969" y="73959"/>
              <a:ext cx="412595" cy="41043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grpSp>
    </p:spTree>
    <p:extLst>
      <p:ext uri="{BB962C8B-B14F-4D97-AF65-F5344CB8AC3E}">
        <p14:creationId xmlns:p14="http://schemas.microsoft.com/office/powerpoint/2010/main" val="177262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F177-5ED9-624D-1CF8-EBD65FBC7421}"/>
              </a:ext>
            </a:extLst>
          </p:cNvPr>
          <p:cNvSpPr>
            <a:spLocks noGrp="1"/>
          </p:cNvSpPr>
          <p:nvPr>
            <p:ph type="title"/>
          </p:nvPr>
        </p:nvSpPr>
        <p:spPr/>
        <p:txBody>
          <a:bodyPr>
            <a:normAutofit/>
          </a:bodyPr>
          <a:lstStyle/>
          <a:p>
            <a:r>
              <a:rPr lang="en-US" dirty="0">
                <a:latin typeface="Arial"/>
                <a:cs typeface="Arial"/>
              </a:rPr>
              <a:t>         Cleaning</a:t>
            </a:r>
            <a:endParaRPr lang="en-US" dirty="0"/>
          </a:p>
        </p:txBody>
      </p:sp>
      <p:sp>
        <p:nvSpPr>
          <p:cNvPr id="3" name="Content Placeholder 2">
            <a:extLst>
              <a:ext uri="{FF2B5EF4-FFF2-40B4-BE49-F238E27FC236}">
                <a16:creationId xmlns:a16="http://schemas.microsoft.com/office/drawing/2014/main" id="{8AEF3F4A-AB7B-B67F-FBC4-B91E5A7D8952}"/>
              </a:ext>
            </a:extLst>
          </p:cNvPr>
          <p:cNvSpPr>
            <a:spLocks noGrp="1"/>
          </p:cNvSpPr>
          <p:nvPr>
            <p:ph idx="1"/>
          </p:nvPr>
        </p:nvSpPr>
        <p:spPr>
          <a:xfrm>
            <a:off x="615955" y="1774825"/>
            <a:ext cx="11123857" cy="4501925"/>
          </a:xfrm>
        </p:spPr>
        <p:txBody>
          <a:bodyPr vert="horz" lIns="91440" tIns="45720" rIns="91440" bIns="45720" rtlCol="0" anchor="t">
            <a:normAutofit lnSpcReduction="10000"/>
          </a:bodyPr>
          <a:lstStyle/>
          <a:p>
            <a:pPr>
              <a:lnSpc>
                <a:spcPct val="150000"/>
              </a:lnSpc>
            </a:pPr>
            <a:r>
              <a:rPr lang="en-US" dirty="0">
                <a:latin typeface="Arial"/>
                <a:cs typeface="Arial"/>
              </a:rPr>
              <a:t>Effective cleaning and disinfection are critical in any setting</a:t>
            </a:r>
          </a:p>
          <a:p>
            <a:pPr>
              <a:lnSpc>
                <a:spcPct val="150000"/>
              </a:lnSpc>
            </a:pPr>
            <a:r>
              <a:rPr lang="en-US" dirty="0">
                <a:latin typeface="Arial"/>
                <a:cs typeface="Arial"/>
              </a:rPr>
              <a:t>There are standards of cleaning that are expected in education and </a:t>
            </a:r>
          </a:p>
          <a:p>
            <a:pPr marL="0" indent="0">
              <a:lnSpc>
                <a:spcPct val="150000"/>
              </a:lnSpc>
              <a:buNone/>
            </a:pPr>
            <a:r>
              <a:rPr lang="en-US" dirty="0">
                <a:latin typeface="Arial"/>
                <a:cs typeface="Arial"/>
              </a:rPr>
              <a:t>early years settings </a:t>
            </a:r>
          </a:p>
          <a:p>
            <a:pPr>
              <a:lnSpc>
                <a:spcPct val="150000"/>
              </a:lnSpc>
            </a:pPr>
            <a:r>
              <a:rPr lang="en-US" dirty="0">
                <a:latin typeface="Arial"/>
                <a:cs typeface="Arial"/>
              </a:rPr>
              <a:t>Detergents and disinfectants are useful and there are times when a detergent should be used and other time when a disinfectant is needed. </a:t>
            </a:r>
          </a:p>
          <a:p>
            <a:pPr>
              <a:lnSpc>
                <a:spcPct val="150000"/>
              </a:lnSpc>
            </a:pPr>
            <a:r>
              <a:rPr lang="en-US" dirty="0">
                <a:latin typeface="Arial"/>
                <a:cs typeface="Arial"/>
              </a:rPr>
              <a:t>Cleaning schedules are useful to support routine cleaning and disinfection</a:t>
            </a:r>
          </a:p>
          <a:p>
            <a:pPr>
              <a:lnSpc>
                <a:spcPct val="150000"/>
              </a:lnSpc>
            </a:pPr>
            <a:r>
              <a:rPr lang="en-US" dirty="0">
                <a:latin typeface="Arial"/>
                <a:cs typeface="Arial"/>
              </a:rPr>
              <a:t>Correct storage of cleaning equipment increases the effectiveness of cleaning</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C7341EB9-01BE-12FC-FCA6-C1356E97DF42}"/>
              </a:ext>
            </a:extLst>
          </p:cNvPr>
          <p:cNvSpPr>
            <a:spLocks noGrp="1"/>
          </p:cNvSpPr>
          <p:nvPr>
            <p:ph type="ftr" sz="quarter" idx="10"/>
          </p:nvPr>
        </p:nvSpPr>
        <p:spPr/>
        <p:txBody>
          <a:bodyPr/>
          <a:lstStyle/>
          <a:p>
            <a:r>
              <a:rPr lang="en-GB" sz="1400"/>
              <a:t>IPC Training for EYES</a:t>
            </a:r>
          </a:p>
        </p:txBody>
      </p:sp>
      <p:pic>
        <p:nvPicPr>
          <p:cNvPr id="5" name="Recorded Sound">
            <a:hlinkClick r:id="" action="ppaction://media"/>
            <a:extLst>
              <a:ext uri="{FF2B5EF4-FFF2-40B4-BE49-F238E27FC236}">
                <a16:creationId xmlns:a16="http://schemas.microsoft.com/office/drawing/2014/main" id="{284D589C-8C66-9738-E528-FDF210719934}"/>
              </a:ext>
            </a:extLst>
          </p:cNvPr>
          <p:cNvPicPr>
            <a:picLocks noChangeAspect="1"/>
          </p:cNvPicPr>
          <p:nvPr>
            <a:audioFile r:link="rId1"/>
            <p:extLst>
              <p:ext uri="{DAA4B4D4-6D71-4841-9C94-3DE7FCFB9230}">
                <p14:media xmlns:p14="http://schemas.microsoft.com/office/powerpoint/2010/main" r:embed="rId2">
                  <p14:trim st="3000"/>
                </p14:media>
              </p:ext>
            </p:extLst>
          </p:nvPr>
        </p:nvPicPr>
        <p:blipFill>
          <a:blip r:embed="rId5"/>
          <a:stretch>
            <a:fillRect/>
          </a:stretch>
        </p:blipFill>
        <p:spPr>
          <a:xfrm>
            <a:off x="11250862" y="189355"/>
            <a:ext cx="406400" cy="406400"/>
          </a:xfrm>
          <a:prstGeom prst="rect">
            <a:avLst/>
          </a:prstGeom>
        </p:spPr>
      </p:pic>
      <p:pic>
        <p:nvPicPr>
          <p:cNvPr id="7" name="Picture 6" descr="A sign with text and symbols&#10;&#10;AI-generated content may be incorrect.">
            <a:extLst>
              <a:ext uri="{FF2B5EF4-FFF2-40B4-BE49-F238E27FC236}">
                <a16:creationId xmlns:a16="http://schemas.microsoft.com/office/drawing/2014/main" id="{A9D087AD-8BDF-CA73-BB17-7B86D0FFD9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5857" y="179416"/>
            <a:ext cx="1676399" cy="3017517"/>
          </a:xfrm>
          <a:prstGeom prst="rect">
            <a:avLst/>
          </a:prstGeom>
        </p:spPr>
      </p:pic>
      <p:grpSp>
        <p:nvGrpSpPr>
          <p:cNvPr id="6" name="Group 5">
            <a:extLst>
              <a:ext uri="{FF2B5EF4-FFF2-40B4-BE49-F238E27FC236}">
                <a16:creationId xmlns:a16="http://schemas.microsoft.com/office/drawing/2014/main" id="{1F816C7A-8D0A-2803-56E4-26AAB083C6F5}"/>
              </a:ext>
            </a:extLst>
          </p:cNvPr>
          <p:cNvGrpSpPr/>
          <p:nvPr/>
        </p:nvGrpSpPr>
        <p:grpSpPr>
          <a:xfrm>
            <a:off x="228876" y="26689"/>
            <a:ext cx="1278061" cy="1436736"/>
            <a:chOff x="68133" y="26688"/>
            <a:chExt cx="1278061" cy="1436736"/>
          </a:xfrm>
        </p:grpSpPr>
        <p:pic>
          <p:nvPicPr>
            <p:cNvPr id="8" name="Graphic 7" descr="Hand outline">
              <a:extLst>
                <a:ext uri="{FF2B5EF4-FFF2-40B4-BE49-F238E27FC236}">
                  <a16:creationId xmlns:a16="http://schemas.microsoft.com/office/drawing/2014/main" id="{1D07DE8D-7E86-7598-FE79-EC0AC6DDE3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33" y="185363"/>
              <a:ext cx="1278061" cy="1278061"/>
            </a:xfrm>
            <a:prstGeom prst="rect">
              <a:avLst/>
            </a:prstGeom>
          </p:spPr>
        </p:pic>
        <p:sp>
          <p:nvSpPr>
            <p:cNvPr id="9" name="Oval 8">
              <a:extLst>
                <a:ext uri="{FF2B5EF4-FFF2-40B4-BE49-F238E27FC236}">
                  <a16:creationId xmlns:a16="http://schemas.microsoft.com/office/drawing/2014/main" id="{62B70FA6-961B-0FE6-6D7F-7BA0F91CFA89}"/>
                </a:ext>
              </a:extLst>
            </p:cNvPr>
            <p:cNvSpPr/>
            <p:nvPr/>
          </p:nvSpPr>
          <p:spPr>
            <a:xfrm>
              <a:off x="517169" y="26688"/>
              <a:ext cx="412595" cy="41043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3</a:t>
              </a:r>
            </a:p>
          </p:txBody>
        </p:sp>
      </p:grpSp>
    </p:spTree>
    <p:extLst>
      <p:ext uri="{BB962C8B-B14F-4D97-AF65-F5344CB8AC3E}">
        <p14:creationId xmlns:p14="http://schemas.microsoft.com/office/powerpoint/2010/main" val="370012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1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DF05-C9AB-48B9-B20B-ED75058AAEEB}"/>
              </a:ext>
            </a:extLst>
          </p:cNvPr>
          <p:cNvSpPr>
            <a:spLocks noGrp="1"/>
          </p:cNvSpPr>
          <p:nvPr>
            <p:ph type="title"/>
          </p:nvPr>
        </p:nvSpPr>
        <p:spPr>
          <a:xfrm>
            <a:off x="1408690" y="335826"/>
            <a:ext cx="9437116" cy="972607"/>
          </a:xfrm>
        </p:spPr>
        <p:txBody>
          <a:bodyPr/>
          <a:lstStyle/>
          <a:p>
            <a:r>
              <a:rPr lang="en-GB" dirty="0">
                <a:latin typeface="Arial"/>
                <a:ea typeface="ヒラギノ角ゴ Pro W3"/>
              </a:rPr>
              <a:t>Ventilation </a:t>
            </a:r>
            <a:endParaRPr lang="en-GB" dirty="0"/>
          </a:p>
        </p:txBody>
      </p:sp>
      <p:sp>
        <p:nvSpPr>
          <p:cNvPr id="3" name="Content Placeholder 2">
            <a:extLst>
              <a:ext uri="{FF2B5EF4-FFF2-40B4-BE49-F238E27FC236}">
                <a16:creationId xmlns:a16="http://schemas.microsoft.com/office/drawing/2014/main" id="{9AC1B379-FC85-4646-8B74-9D797C0D140D}"/>
              </a:ext>
            </a:extLst>
          </p:cNvPr>
          <p:cNvSpPr>
            <a:spLocks noGrp="1"/>
          </p:cNvSpPr>
          <p:nvPr>
            <p:ph idx="1"/>
          </p:nvPr>
        </p:nvSpPr>
        <p:spPr>
          <a:xfrm>
            <a:off x="734314" y="1590234"/>
            <a:ext cx="11123857" cy="4351338"/>
          </a:xfrm>
        </p:spPr>
        <p:txBody>
          <a:bodyPr>
            <a:normAutofit/>
          </a:bodyPr>
          <a:lstStyle/>
          <a:p>
            <a:pPr marL="0" indent="0">
              <a:lnSpc>
                <a:spcPct val="150000"/>
              </a:lnSpc>
              <a:buNone/>
            </a:pPr>
            <a:r>
              <a:rPr lang="en-GB" dirty="0">
                <a:latin typeface="Arial"/>
                <a:ea typeface="ヒラギノ角ゴ Pro W3"/>
              </a:rPr>
              <a:t>Reduce circulation of respiratory infections by:</a:t>
            </a:r>
            <a:endParaRPr lang="en-US" dirty="0">
              <a:latin typeface="Arial"/>
              <a:ea typeface="ヒラギノ角ゴ Pro W3"/>
            </a:endParaRPr>
          </a:p>
          <a:p>
            <a:pPr marL="380990" indent="-380990">
              <a:lnSpc>
                <a:spcPct val="150000"/>
              </a:lnSpc>
            </a:pPr>
            <a:r>
              <a:rPr lang="en-GB" dirty="0"/>
              <a:t>partially opening windows and doors to let fresh air in</a:t>
            </a:r>
          </a:p>
          <a:p>
            <a:pPr marL="380990" indent="-380990">
              <a:lnSpc>
                <a:spcPct val="150000"/>
              </a:lnSpc>
            </a:pPr>
            <a:r>
              <a:rPr lang="en-GB" dirty="0"/>
              <a:t>opening higher level windows to reduce draughts</a:t>
            </a:r>
          </a:p>
          <a:p>
            <a:pPr marL="380990" indent="-380990">
              <a:lnSpc>
                <a:spcPct val="150000"/>
              </a:lnSpc>
            </a:pPr>
            <a:r>
              <a:rPr lang="en-GB" dirty="0">
                <a:latin typeface="Arial"/>
                <a:ea typeface="ヒラギノ角ゴ Pro W3"/>
              </a:rPr>
              <a:t>opening windows for 10 minutes an hour or longer can help increase ventilation</a:t>
            </a:r>
            <a:endParaRPr lang="en-GB" dirty="0"/>
          </a:p>
          <a:p>
            <a:pPr marL="0" indent="0">
              <a:lnSpc>
                <a:spcPct val="150000"/>
              </a:lnSpc>
              <a:buNone/>
            </a:pPr>
            <a:r>
              <a:rPr lang="en-GB" dirty="0"/>
              <a:t>Balance need for good ventilation with maintaining a comfortable temperature</a:t>
            </a:r>
          </a:p>
        </p:txBody>
      </p:sp>
      <p:pic>
        <p:nvPicPr>
          <p:cNvPr id="4" name="Graphic 3" descr="Hand outline">
            <a:extLst>
              <a:ext uri="{FF2B5EF4-FFF2-40B4-BE49-F238E27FC236}">
                <a16:creationId xmlns:a16="http://schemas.microsoft.com/office/drawing/2014/main" id="{9F5FDF1B-7162-9A67-9F1F-933D20539F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629" y="54025"/>
            <a:ext cx="1278061" cy="1278061"/>
          </a:xfrm>
          <a:prstGeom prst="rect">
            <a:avLst/>
          </a:prstGeom>
        </p:spPr>
      </p:pic>
      <p:sp>
        <p:nvSpPr>
          <p:cNvPr id="9" name="Oval 8">
            <a:extLst>
              <a:ext uri="{FF2B5EF4-FFF2-40B4-BE49-F238E27FC236}">
                <a16:creationId xmlns:a16="http://schemas.microsoft.com/office/drawing/2014/main" id="{C3EE46D5-9901-86A3-D004-68A986D67B92}"/>
              </a:ext>
            </a:extLst>
          </p:cNvPr>
          <p:cNvSpPr/>
          <p:nvPr/>
        </p:nvSpPr>
        <p:spPr>
          <a:xfrm>
            <a:off x="769659" y="0"/>
            <a:ext cx="412595" cy="4104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4</a:t>
            </a:r>
          </a:p>
        </p:txBody>
      </p:sp>
      <p:sp>
        <p:nvSpPr>
          <p:cNvPr id="7" name="Footer Placeholder 6">
            <a:extLst>
              <a:ext uri="{FF2B5EF4-FFF2-40B4-BE49-F238E27FC236}">
                <a16:creationId xmlns:a16="http://schemas.microsoft.com/office/drawing/2014/main" id="{7B909A73-0F6D-0A86-135C-5BC1AE2076C0}"/>
              </a:ext>
            </a:extLst>
          </p:cNvPr>
          <p:cNvSpPr>
            <a:spLocks noGrp="1"/>
          </p:cNvSpPr>
          <p:nvPr>
            <p:ph type="ftr" sz="quarter" idx="10"/>
          </p:nvPr>
        </p:nvSpPr>
        <p:spPr/>
        <p:txBody>
          <a:bodyPr/>
          <a:lstStyle/>
          <a:p>
            <a:r>
              <a:rPr lang="en-GB" sz="1400"/>
              <a:t>IPC Training for EYES</a:t>
            </a:r>
          </a:p>
        </p:txBody>
      </p:sp>
    </p:spTree>
    <p:extLst>
      <p:ext uri="{BB962C8B-B14F-4D97-AF65-F5344CB8AC3E}">
        <p14:creationId xmlns:p14="http://schemas.microsoft.com/office/powerpoint/2010/main" val="570316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9A34-8F2E-407B-984A-E546CE33A1F9}"/>
              </a:ext>
            </a:extLst>
          </p:cNvPr>
          <p:cNvSpPr>
            <a:spLocks noGrp="1"/>
          </p:cNvSpPr>
          <p:nvPr>
            <p:ph type="title"/>
          </p:nvPr>
        </p:nvSpPr>
        <p:spPr>
          <a:xfrm>
            <a:off x="1117600" y="179416"/>
            <a:ext cx="9728206" cy="972607"/>
          </a:xfrm>
        </p:spPr>
        <p:txBody>
          <a:bodyPr anchor="t">
            <a:normAutofit/>
          </a:bodyPr>
          <a:lstStyle/>
          <a:p>
            <a:r>
              <a:rPr lang="en-GB"/>
              <a:t> Vaccination</a:t>
            </a:r>
          </a:p>
        </p:txBody>
      </p:sp>
      <p:sp>
        <p:nvSpPr>
          <p:cNvPr id="13" name="Content Placeholder 3">
            <a:extLst>
              <a:ext uri="{FF2B5EF4-FFF2-40B4-BE49-F238E27FC236}">
                <a16:creationId xmlns:a16="http://schemas.microsoft.com/office/drawing/2014/main" id="{7641DBBF-EA92-9902-2F91-42008E9BD816}"/>
              </a:ext>
            </a:extLst>
          </p:cNvPr>
          <p:cNvSpPr>
            <a:spLocks noGrp="1"/>
          </p:cNvSpPr>
          <p:nvPr>
            <p:ph sz="half" idx="2"/>
          </p:nvPr>
        </p:nvSpPr>
        <p:spPr>
          <a:xfrm>
            <a:off x="3501483" y="2472396"/>
            <a:ext cx="7852317" cy="3261430"/>
          </a:xfrm>
        </p:spPr>
        <p:txBody>
          <a:bodyPr>
            <a:normAutofit/>
          </a:bodyPr>
          <a:lstStyle/>
          <a:p>
            <a:pPr marL="380990" indent="-380990">
              <a:lnSpc>
                <a:spcPct val="150000"/>
              </a:lnSpc>
            </a:pPr>
            <a:r>
              <a:rPr lang="en-GB" dirty="0">
                <a:latin typeface="Arial"/>
                <a:ea typeface="ヒラギノ角ゴ Pro W3"/>
                <a:cs typeface="Arial"/>
              </a:rPr>
              <a:t>After clean water, vaccination is the most effective public health intervention in the world for saving lives and promoting good health.</a:t>
            </a:r>
          </a:p>
          <a:p>
            <a:pPr marL="380990" indent="-380990">
              <a:lnSpc>
                <a:spcPct val="150000"/>
              </a:lnSpc>
            </a:pPr>
            <a:r>
              <a:rPr lang="en-GB" dirty="0">
                <a:latin typeface="Arial"/>
                <a:ea typeface="ヒラギノ角ゴ Pro W3"/>
                <a:cs typeface="Arial"/>
              </a:rPr>
              <a:t>Vaccines prevent up to 3 million deaths worldwide every year.</a:t>
            </a:r>
          </a:p>
        </p:txBody>
      </p:sp>
      <p:sp>
        <p:nvSpPr>
          <p:cNvPr id="7" name="Footer Placeholder 6">
            <a:extLst>
              <a:ext uri="{FF2B5EF4-FFF2-40B4-BE49-F238E27FC236}">
                <a16:creationId xmlns:a16="http://schemas.microsoft.com/office/drawing/2014/main" id="{A4588F55-7442-48CB-93ED-45ABA21A281B}"/>
              </a:ext>
            </a:extLst>
          </p:cNvPr>
          <p:cNvSpPr>
            <a:spLocks noGrp="1"/>
          </p:cNvSpPr>
          <p:nvPr>
            <p:ph type="ftr" sz="quarter" idx="10"/>
          </p:nvPr>
        </p:nvSpPr>
        <p:spPr>
          <a:xfrm>
            <a:off x="838200" y="6438850"/>
            <a:ext cx="10007606" cy="363600"/>
          </a:xfrm>
        </p:spPr>
        <p:txBody>
          <a:bodyPr anchor="ctr">
            <a:normAutofit/>
          </a:bodyPr>
          <a:lstStyle/>
          <a:p>
            <a:pPr>
              <a:spcAft>
                <a:spcPts val="600"/>
              </a:spcAft>
            </a:pPr>
            <a:r>
              <a:rPr lang="en-GB"/>
              <a:t>IPC Training for EYES</a:t>
            </a:r>
          </a:p>
        </p:txBody>
      </p:sp>
      <p:graphicFrame>
        <p:nvGraphicFramePr>
          <p:cNvPr id="9" name="Content Placeholder 2">
            <a:extLst>
              <a:ext uri="{FF2B5EF4-FFF2-40B4-BE49-F238E27FC236}">
                <a16:creationId xmlns:a16="http://schemas.microsoft.com/office/drawing/2014/main" id="{4D41462D-EBBF-3752-E8D0-736DB7F2B1AE}"/>
              </a:ext>
            </a:extLst>
          </p:cNvPr>
          <p:cNvGraphicFramePr>
            <a:graphicFrameLocks noGrp="1"/>
          </p:cNvGraphicFramePr>
          <p:nvPr>
            <p:ph sz="half" idx="1"/>
          </p:nvPr>
        </p:nvGraphicFramePr>
        <p:xfrm>
          <a:off x="726961" y="2472396"/>
          <a:ext cx="2161478" cy="2166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Hand outline">
            <a:extLst>
              <a:ext uri="{FF2B5EF4-FFF2-40B4-BE49-F238E27FC236}">
                <a16:creationId xmlns:a16="http://schemas.microsoft.com/office/drawing/2014/main" id="{89E003A6-C3AD-FB0B-27C8-8335C2626F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629" y="54025"/>
            <a:ext cx="1278061" cy="1278061"/>
          </a:xfrm>
          <a:prstGeom prst="rect">
            <a:avLst/>
          </a:prstGeom>
        </p:spPr>
      </p:pic>
      <p:sp>
        <p:nvSpPr>
          <p:cNvPr id="4" name="Oval 3">
            <a:extLst>
              <a:ext uri="{FF2B5EF4-FFF2-40B4-BE49-F238E27FC236}">
                <a16:creationId xmlns:a16="http://schemas.microsoft.com/office/drawing/2014/main" id="{42068832-572A-0003-26EA-FEBD7A309624}"/>
              </a:ext>
            </a:extLst>
          </p:cNvPr>
          <p:cNvSpPr/>
          <p:nvPr/>
        </p:nvSpPr>
        <p:spPr>
          <a:xfrm>
            <a:off x="933599" y="54025"/>
            <a:ext cx="412595" cy="41043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5</a:t>
            </a:r>
          </a:p>
        </p:txBody>
      </p:sp>
    </p:spTree>
    <p:extLst>
      <p:ext uri="{BB962C8B-B14F-4D97-AF65-F5344CB8AC3E}">
        <p14:creationId xmlns:p14="http://schemas.microsoft.com/office/powerpoint/2010/main" val="58938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FC858-A12B-0BDA-129A-D3022D13ABC7}"/>
              </a:ext>
            </a:extLst>
          </p:cNvPr>
          <p:cNvSpPr>
            <a:spLocks noGrp="1"/>
          </p:cNvSpPr>
          <p:nvPr>
            <p:ph type="title"/>
          </p:nvPr>
        </p:nvSpPr>
        <p:spPr>
          <a:xfrm>
            <a:off x="1219199" y="264544"/>
            <a:ext cx="10157577" cy="648072"/>
          </a:xfrm>
        </p:spPr>
        <p:txBody>
          <a:bodyPr/>
          <a:lstStyle/>
          <a:p>
            <a:r>
              <a:rPr lang="en-GB">
                <a:latin typeface="Arial"/>
                <a:ea typeface="ヒラギノ角ゴ Pro W3"/>
              </a:rPr>
              <a:t> Vaccination </a:t>
            </a:r>
            <a:endParaRPr lang="en-GB">
              <a:solidFill>
                <a:srgbClr val="FF0000"/>
              </a:solidFill>
            </a:endParaRPr>
          </a:p>
        </p:txBody>
      </p:sp>
      <p:sp>
        <p:nvSpPr>
          <p:cNvPr id="3" name="Content Placeholder 2">
            <a:extLst>
              <a:ext uri="{FF2B5EF4-FFF2-40B4-BE49-F238E27FC236}">
                <a16:creationId xmlns:a16="http://schemas.microsoft.com/office/drawing/2014/main" id="{A2085711-130F-B300-0602-0D2E39F8599A}"/>
              </a:ext>
            </a:extLst>
          </p:cNvPr>
          <p:cNvSpPr>
            <a:spLocks noGrp="1"/>
          </p:cNvSpPr>
          <p:nvPr>
            <p:ph idx="1"/>
          </p:nvPr>
        </p:nvSpPr>
        <p:spPr>
          <a:xfrm>
            <a:off x="569843" y="1445227"/>
            <a:ext cx="10704000" cy="4739679"/>
          </a:xfrm>
        </p:spPr>
        <p:txBody>
          <a:bodyPr>
            <a:noAutofit/>
          </a:bodyPr>
          <a:lstStyle/>
          <a:p>
            <a:pPr marL="380990" indent="-380990">
              <a:lnSpc>
                <a:spcPct val="113999"/>
              </a:lnSpc>
            </a:pPr>
            <a:r>
              <a:rPr lang="en-GB" dirty="0">
                <a:latin typeface="Arial"/>
                <a:ea typeface="ヒラギノ角ゴ Pro W3"/>
                <a:cs typeface="Arial"/>
              </a:rPr>
              <a:t>Vaccine schedule: Provides early protection against infections that are most dangerous for the very young.</a:t>
            </a:r>
            <a:endParaRPr lang="en-GB" dirty="0"/>
          </a:p>
          <a:p>
            <a:pPr marL="380990" indent="-380990">
              <a:lnSpc>
                <a:spcPct val="113999"/>
              </a:lnSpc>
            </a:pPr>
            <a:r>
              <a:rPr lang="en-GB" dirty="0">
                <a:latin typeface="Arial"/>
                <a:ea typeface="ヒラギノ角ゴ Pro W3"/>
                <a:cs typeface="Arial"/>
              </a:rPr>
              <a:t>Booster (repeat) doses and the introduction of other vaccinations as the child gets older are scheduled to provide protection before they reach an age when they become most at risk of these vaccine-preventable diseases.</a:t>
            </a:r>
          </a:p>
          <a:p>
            <a:pPr marL="380990" indent="-380990">
              <a:lnSpc>
                <a:spcPct val="113999"/>
              </a:lnSpc>
            </a:pPr>
            <a:r>
              <a:rPr lang="en-GB" dirty="0">
                <a:latin typeface="Arial"/>
                <a:ea typeface="ヒラギノ角ゴ Pro W3"/>
                <a:cs typeface="Arial"/>
              </a:rPr>
              <a:t>If people stop having vaccines, it's possible for infectious diseases to quickly spread again</a:t>
            </a:r>
          </a:p>
          <a:p>
            <a:pPr marL="0" indent="0" algn="ctr">
              <a:lnSpc>
                <a:spcPct val="113999"/>
              </a:lnSpc>
            </a:pPr>
            <a:r>
              <a:rPr lang="en-GB" u="sng" dirty="0">
                <a:hlinkClick r:id="rId3"/>
              </a:rPr>
              <a:t>Why vaccination is safe and important - NHS (www.nhs.uk)</a:t>
            </a:r>
            <a:endParaRPr lang="en-GB" u="sng" dirty="0"/>
          </a:p>
          <a:p>
            <a:pPr marL="0" indent="0" algn="ctr">
              <a:lnSpc>
                <a:spcPct val="113999"/>
              </a:lnSpc>
              <a:buNone/>
            </a:pPr>
            <a:endParaRPr lang="en-GB" u="sng" dirty="0"/>
          </a:p>
          <a:p>
            <a:pPr marL="5927" indent="-5927">
              <a:lnSpc>
                <a:spcPct val="113999"/>
              </a:lnSpc>
            </a:pPr>
            <a:endParaRPr lang="en-GB" dirty="0">
              <a:latin typeface="Arial"/>
              <a:ea typeface="ヒラギノ角ゴ Pro W3"/>
              <a:cs typeface="Arial"/>
            </a:endParaRPr>
          </a:p>
        </p:txBody>
      </p:sp>
      <p:sp>
        <p:nvSpPr>
          <p:cNvPr id="7" name="Footer Placeholder 6">
            <a:extLst>
              <a:ext uri="{FF2B5EF4-FFF2-40B4-BE49-F238E27FC236}">
                <a16:creationId xmlns:a16="http://schemas.microsoft.com/office/drawing/2014/main" id="{1A734E97-01FF-472F-8248-0A2256AD3972}"/>
              </a:ext>
            </a:extLst>
          </p:cNvPr>
          <p:cNvSpPr>
            <a:spLocks noGrp="1"/>
          </p:cNvSpPr>
          <p:nvPr>
            <p:ph type="ftr" sz="quarter" idx="10"/>
          </p:nvPr>
        </p:nvSpPr>
        <p:spPr/>
        <p:txBody>
          <a:bodyPr/>
          <a:lstStyle/>
          <a:p>
            <a:r>
              <a:rPr lang="en-GB" sz="1400"/>
              <a:t>IPC Training for EYES</a:t>
            </a:r>
          </a:p>
        </p:txBody>
      </p:sp>
      <p:pic>
        <p:nvPicPr>
          <p:cNvPr id="4" name="Graphic 3" descr="Hand outline">
            <a:extLst>
              <a:ext uri="{FF2B5EF4-FFF2-40B4-BE49-F238E27FC236}">
                <a16:creationId xmlns:a16="http://schemas.microsoft.com/office/drawing/2014/main" id="{E4A41151-5558-2436-D775-D7AB6A45CB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629" y="54025"/>
            <a:ext cx="1278061" cy="1278061"/>
          </a:xfrm>
          <a:prstGeom prst="rect">
            <a:avLst/>
          </a:prstGeom>
        </p:spPr>
      </p:pic>
      <p:sp>
        <p:nvSpPr>
          <p:cNvPr id="5" name="Oval 4">
            <a:extLst>
              <a:ext uri="{FF2B5EF4-FFF2-40B4-BE49-F238E27FC236}">
                <a16:creationId xmlns:a16="http://schemas.microsoft.com/office/drawing/2014/main" id="{299E1ABC-4E6A-A459-23C5-88371B5E26C8}"/>
              </a:ext>
            </a:extLst>
          </p:cNvPr>
          <p:cNvSpPr/>
          <p:nvPr/>
        </p:nvSpPr>
        <p:spPr>
          <a:xfrm>
            <a:off x="933599" y="54025"/>
            <a:ext cx="412595" cy="41043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5</a:t>
            </a:r>
          </a:p>
        </p:txBody>
      </p:sp>
    </p:spTree>
    <p:extLst>
      <p:ext uri="{BB962C8B-B14F-4D97-AF65-F5344CB8AC3E}">
        <p14:creationId xmlns:p14="http://schemas.microsoft.com/office/powerpoint/2010/main" val="560512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7E254-4F76-6ECB-F49B-18B1D9005B14}"/>
              </a:ext>
            </a:extLst>
          </p:cNvPr>
          <p:cNvSpPr>
            <a:spLocks noGrp="1"/>
          </p:cNvSpPr>
          <p:nvPr>
            <p:ph type="title"/>
          </p:nvPr>
        </p:nvSpPr>
        <p:spPr/>
        <p:txBody>
          <a:bodyPr/>
          <a:lstStyle/>
          <a:p>
            <a:r>
              <a:rPr lang="en-GB" dirty="0"/>
              <a:t>Aims of Training</a:t>
            </a:r>
          </a:p>
        </p:txBody>
      </p:sp>
      <p:sp>
        <p:nvSpPr>
          <p:cNvPr id="3" name="Content Placeholder 2">
            <a:extLst>
              <a:ext uri="{FF2B5EF4-FFF2-40B4-BE49-F238E27FC236}">
                <a16:creationId xmlns:a16="http://schemas.microsoft.com/office/drawing/2014/main" id="{EFF21016-D9D1-8AC6-6FCB-EE51C9E88CD0}"/>
              </a:ext>
            </a:extLst>
          </p:cNvPr>
          <p:cNvSpPr>
            <a:spLocks noGrp="1"/>
          </p:cNvSpPr>
          <p:nvPr>
            <p:ph idx="1"/>
          </p:nvPr>
        </p:nvSpPr>
        <p:spPr>
          <a:xfrm>
            <a:off x="534071" y="1420496"/>
            <a:ext cx="11123857" cy="4351338"/>
          </a:xfrm>
        </p:spPr>
        <p:txBody>
          <a:bodyPr>
            <a:normAutofit lnSpcReduction="10000"/>
          </a:bodyPr>
          <a:lstStyle/>
          <a:p>
            <a:pPr marL="0" indent="0">
              <a:buNone/>
            </a:pPr>
            <a:r>
              <a:rPr lang="en-GB" dirty="0"/>
              <a:t>To equip teachers and those who work in Early Years settings with;</a:t>
            </a:r>
          </a:p>
          <a:p>
            <a:pPr marL="0" indent="0">
              <a:buNone/>
            </a:pPr>
            <a:endParaRPr lang="en-GB" dirty="0"/>
          </a:p>
          <a:p>
            <a:r>
              <a:rPr lang="en-GB" dirty="0"/>
              <a:t>knowledge of what infections are, how they are caused, and transmitted</a:t>
            </a:r>
          </a:p>
          <a:p>
            <a:r>
              <a:rPr lang="en-GB" dirty="0"/>
              <a:t>knowledge of ways to prevent the spread of infection in their settings. </a:t>
            </a:r>
          </a:p>
          <a:p>
            <a:r>
              <a:rPr lang="en-GB" dirty="0"/>
              <a:t>how staff can protect themselves during an outbreak</a:t>
            </a:r>
          </a:p>
          <a:p>
            <a:r>
              <a:rPr lang="en-GB" dirty="0"/>
              <a:t>how to manage infectious disease outbreaks in their settings</a:t>
            </a:r>
          </a:p>
          <a:p>
            <a:r>
              <a:rPr lang="en-GB" dirty="0"/>
              <a:t>what to do if they suspect an infectious disease outbreak in their setting</a:t>
            </a:r>
          </a:p>
          <a:p>
            <a:r>
              <a:rPr lang="en-GB" dirty="0"/>
              <a:t>where/who to go to for support when there has been an outbreak in your setting</a:t>
            </a:r>
          </a:p>
          <a:p>
            <a:r>
              <a:rPr lang="en-GB" dirty="0"/>
              <a:t>when and how to contact the Health Protection Teams for support during outbreaks </a:t>
            </a:r>
          </a:p>
        </p:txBody>
      </p:sp>
      <p:sp>
        <p:nvSpPr>
          <p:cNvPr id="4" name="Footer Placeholder 3">
            <a:extLst>
              <a:ext uri="{FF2B5EF4-FFF2-40B4-BE49-F238E27FC236}">
                <a16:creationId xmlns:a16="http://schemas.microsoft.com/office/drawing/2014/main" id="{82ABC2A4-8012-152F-3964-F16BA72AEC07}"/>
              </a:ext>
            </a:extLst>
          </p:cNvPr>
          <p:cNvSpPr>
            <a:spLocks noGrp="1"/>
          </p:cNvSpPr>
          <p:nvPr>
            <p:ph type="ftr" sz="quarter" idx="10"/>
          </p:nvPr>
        </p:nvSpPr>
        <p:spPr/>
        <p:txBody>
          <a:bodyPr/>
          <a:lstStyle/>
          <a:p>
            <a:r>
              <a:rPr lang="en-GB"/>
              <a:t>Presentation title</a:t>
            </a:r>
            <a:endParaRPr lang="en-GB" sz="1400" dirty="0"/>
          </a:p>
        </p:txBody>
      </p:sp>
      <p:sp>
        <p:nvSpPr>
          <p:cNvPr id="5" name="Slide Number Placeholder 4">
            <a:extLst>
              <a:ext uri="{FF2B5EF4-FFF2-40B4-BE49-F238E27FC236}">
                <a16:creationId xmlns:a16="http://schemas.microsoft.com/office/drawing/2014/main" id="{ECAFFA69-94EE-CBC9-1663-64B164EFEFBC}"/>
              </a:ext>
            </a:extLst>
          </p:cNvPr>
          <p:cNvSpPr>
            <a:spLocks noGrp="1"/>
          </p:cNvSpPr>
          <p:nvPr>
            <p:ph type="sldNum" sz="quarter" idx="11"/>
          </p:nvPr>
        </p:nvSpPr>
        <p:spPr/>
        <p:txBody>
          <a:bodyPr/>
          <a:lstStyle/>
          <a:p>
            <a:fld id="{344369E4-5DE7-46E5-874E-4FD437973785}" type="slidenum">
              <a:rPr lang="en-GB" smtClean="0"/>
              <a:pPr/>
              <a:t>2</a:t>
            </a:fld>
            <a:endParaRPr lang="en-GB" sz="1400" dirty="0"/>
          </a:p>
        </p:txBody>
      </p:sp>
    </p:spTree>
    <p:extLst>
      <p:ext uri="{BB962C8B-B14F-4D97-AF65-F5344CB8AC3E}">
        <p14:creationId xmlns:p14="http://schemas.microsoft.com/office/powerpoint/2010/main" val="618438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927FE-56BE-9DEA-0803-CD15D8E2AE74}"/>
              </a:ext>
            </a:extLst>
          </p:cNvPr>
          <p:cNvSpPr>
            <a:spLocks noGrp="1"/>
          </p:cNvSpPr>
          <p:nvPr>
            <p:ph type="title"/>
          </p:nvPr>
        </p:nvSpPr>
        <p:spPr>
          <a:xfrm>
            <a:off x="1554480" y="179416"/>
            <a:ext cx="9291325" cy="972607"/>
          </a:xfrm>
        </p:spPr>
        <p:txBody>
          <a:bodyPr anchor="t">
            <a:normAutofit/>
          </a:bodyPr>
          <a:lstStyle/>
          <a:p>
            <a:r>
              <a:rPr lang="en-GB"/>
              <a:t>How vaccination uptake can be improved</a:t>
            </a:r>
            <a:endParaRPr lang="en-US"/>
          </a:p>
        </p:txBody>
      </p:sp>
      <p:sp>
        <p:nvSpPr>
          <p:cNvPr id="4" name="Footer Placeholder 3">
            <a:extLst>
              <a:ext uri="{FF2B5EF4-FFF2-40B4-BE49-F238E27FC236}">
                <a16:creationId xmlns:a16="http://schemas.microsoft.com/office/drawing/2014/main" id="{35603B75-05CE-CDC1-7CB0-B9C6EC067184}"/>
              </a:ext>
            </a:extLst>
          </p:cNvPr>
          <p:cNvSpPr>
            <a:spLocks noGrp="1"/>
          </p:cNvSpPr>
          <p:nvPr>
            <p:ph type="ftr" sz="quarter" idx="10"/>
          </p:nvPr>
        </p:nvSpPr>
        <p:spPr>
          <a:xfrm>
            <a:off x="838200" y="6438850"/>
            <a:ext cx="10007606" cy="363600"/>
          </a:xfrm>
        </p:spPr>
        <p:txBody>
          <a:bodyPr anchor="ctr">
            <a:normAutofit/>
          </a:bodyPr>
          <a:lstStyle/>
          <a:p>
            <a:pPr>
              <a:spcAft>
                <a:spcPts val="600"/>
              </a:spcAft>
            </a:pPr>
            <a:r>
              <a:rPr lang="en-GB"/>
              <a:t>IPC Training for EYES</a:t>
            </a:r>
          </a:p>
        </p:txBody>
      </p:sp>
      <p:graphicFrame>
        <p:nvGraphicFramePr>
          <p:cNvPr id="7" name="Content Placeholder 2">
            <a:extLst>
              <a:ext uri="{FF2B5EF4-FFF2-40B4-BE49-F238E27FC236}">
                <a16:creationId xmlns:a16="http://schemas.microsoft.com/office/drawing/2014/main" id="{D3BDB450-CDE5-968F-D2D6-A82223EF18D1}"/>
              </a:ext>
            </a:extLst>
          </p:cNvPr>
          <p:cNvGraphicFramePr>
            <a:graphicFrameLocks noGrp="1"/>
          </p:cNvGraphicFramePr>
          <p:nvPr>
            <p:ph sz="half" idx="1"/>
          </p:nvPr>
        </p:nvGraphicFramePr>
        <p:xfrm>
          <a:off x="223024" y="468351"/>
          <a:ext cx="11530361" cy="6389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Graphic 2" descr="Hand outline">
            <a:extLst>
              <a:ext uri="{FF2B5EF4-FFF2-40B4-BE49-F238E27FC236}">
                <a16:creationId xmlns:a16="http://schemas.microsoft.com/office/drawing/2014/main" id="{CD0CDA83-9065-84CF-5DEA-8AF93B599C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629" y="54025"/>
            <a:ext cx="1278061" cy="1278061"/>
          </a:xfrm>
          <a:prstGeom prst="rect">
            <a:avLst/>
          </a:prstGeom>
        </p:spPr>
      </p:pic>
      <p:sp>
        <p:nvSpPr>
          <p:cNvPr id="6" name="Oval 5">
            <a:extLst>
              <a:ext uri="{FF2B5EF4-FFF2-40B4-BE49-F238E27FC236}">
                <a16:creationId xmlns:a16="http://schemas.microsoft.com/office/drawing/2014/main" id="{F22A63A8-8E45-B03B-A044-DF477F23238F}"/>
              </a:ext>
            </a:extLst>
          </p:cNvPr>
          <p:cNvSpPr/>
          <p:nvPr/>
        </p:nvSpPr>
        <p:spPr>
          <a:xfrm>
            <a:off x="933599" y="54025"/>
            <a:ext cx="412595" cy="41043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5</a:t>
            </a:r>
          </a:p>
        </p:txBody>
      </p:sp>
    </p:spTree>
    <p:extLst>
      <p:ext uri="{BB962C8B-B14F-4D97-AF65-F5344CB8AC3E}">
        <p14:creationId xmlns:p14="http://schemas.microsoft.com/office/powerpoint/2010/main" val="1880064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050C-D1AC-F4E0-8842-2F5B27A97FC4}"/>
              </a:ext>
            </a:extLst>
          </p:cNvPr>
          <p:cNvSpPr>
            <a:spLocks noGrp="1"/>
          </p:cNvSpPr>
          <p:nvPr>
            <p:ph type="title"/>
          </p:nvPr>
        </p:nvSpPr>
        <p:spPr/>
        <p:txBody>
          <a:bodyPr/>
          <a:lstStyle/>
          <a:p>
            <a:r>
              <a:rPr lang="en-GB" dirty="0"/>
              <a:t>Additional IPC considerations </a:t>
            </a:r>
            <a:endParaRPr lang="en-US" dirty="0"/>
          </a:p>
        </p:txBody>
      </p:sp>
      <p:sp>
        <p:nvSpPr>
          <p:cNvPr id="3" name="Content Placeholder 2">
            <a:extLst>
              <a:ext uri="{FF2B5EF4-FFF2-40B4-BE49-F238E27FC236}">
                <a16:creationId xmlns:a16="http://schemas.microsoft.com/office/drawing/2014/main" id="{FB617C8B-8A55-641F-D3EF-68C71B490FE0}"/>
              </a:ext>
            </a:extLst>
          </p:cNvPr>
          <p:cNvSpPr>
            <a:spLocks noGrp="1"/>
          </p:cNvSpPr>
          <p:nvPr>
            <p:ph idx="1"/>
          </p:nvPr>
        </p:nvSpPr>
        <p:spPr>
          <a:xfrm>
            <a:off x="516859" y="1152023"/>
            <a:ext cx="11277351" cy="5144252"/>
          </a:xfrm>
        </p:spPr>
        <p:txBody>
          <a:bodyPr>
            <a:normAutofit fontScale="25000" lnSpcReduction="20000"/>
          </a:bodyPr>
          <a:lstStyle/>
          <a:p>
            <a:pPr marL="0" indent="0" algn="l">
              <a:buNone/>
            </a:pPr>
            <a:r>
              <a:rPr lang="en-US" sz="9600" b="1" i="0" dirty="0">
                <a:solidFill>
                  <a:srgbClr val="0B0C0C"/>
                </a:solidFill>
                <a:effectLst/>
              </a:rPr>
              <a:t>Equipment</a:t>
            </a:r>
            <a:r>
              <a:rPr lang="en-US" sz="9600" b="0" i="0" dirty="0">
                <a:solidFill>
                  <a:srgbClr val="0B0C0C"/>
                </a:solidFill>
                <a:effectLst/>
              </a:rPr>
              <a:t> </a:t>
            </a:r>
          </a:p>
          <a:p>
            <a:pPr algn="l">
              <a:lnSpc>
                <a:spcPct val="120000"/>
              </a:lnSpc>
              <a:buFont typeface="Arial" panose="020B0604020202020204" pitchFamily="34" charset="0"/>
              <a:buChar char="•"/>
            </a:pPr>
            <a:r>
              <a:rPr lang="en-US" sz="9600" dirty="0">
                <a:solidFill>
                  <a:srgbClr val="0B0C0C"/>
                </a:solidFill>
              </a:rPr>
              <a:t>W</a:t>
            </a:r>
            <a:r>
              <a:rPr lang="en-US" sz="9600" b="0" i="0" dirty="0">
                <a:solidFill>
                  <a:srgbClr val="0B0C0C"/>
                </a:solidFill>
                <a:effectLst/>
              </a:rPr>
              <a:t>here possible buy toys and equipment that can be easily cleaned</a:t>
            </a:r>
          </a:p>
          <a:p>
            <a:pPr algn="l">
              <a:lnSpc>
                <a:spcPct val="120000"/>
              </a:lnSpc>
              <a:buFont typeface="Arial" panose="020B0604020202020204" pitchFamily="34" charset="0"/>
              <a:buChar char="•"/>
            </a:pPr>
            <a:r>
              <a:rPr lang="en-US" sz="9600" b="0" i="0" dirty="0">
                <a:solidFill>
                  <a:srgbClr val="0B0C0C"/>
                </a:solidFill>
                <a:effectLst/>
              </a:rPr>
              <a:t>In an outbreak- remove toys and equipment that cannot be easily cleaned</a:t>
            </a:r>
          </a:p>
          <a:p>
            <a:pPr algn="l">
              <a:lnSpc>
                <a:spcPct val="120000"/>
              </a:lnSpc>
              <a:buFont typeface="Arial" panose="020B0604020202020204" pitchFamily="34" charset="0"/>
              <a:buChar char="•"/>
            </a:pPr>
            <a:r>
              <a:rPr lang="en-US" sz="9600" b="0" i="0" dirty="0">
                <a:solidFill>
                  <a:srgbClr val="0B0C0C"/>
                </a:solidFill>
                <a:effectLst/>
              </a:rPr>
              <a:t>store toys/equipment/ games in a clean container and do not let children take toys/equipment into toilet areas</a:t>
            </a:r>
          </a:p>
          <a:p>
            <a:pPr algn="l">
              <a:lnSpc>
                <a:spcPct val="120000"/>
              </a:lnSpc>
              <a:buFont typeface="Arial" panose="020B0604020202020204" pitchFamily="34" charset="0"/>
              <a:buChar char="•"/>
            </a:pPr>
            <a:r>
              <a:rPr lang="en-US" sz="9600" b="0" i="0" dirty="0">
                <a:solidFill>
                  <a:srgbClr val="0B0C0C"/>
                </a:solidFill>
                <a:effectLst/>
              </a:rPr>
              <a:t>Separate reusable equipment that has been cleaned from used equipment that needs cleaning </a:t>
            </a:r>
          </a:p>
          <a:p>
            <a:pPr marL="0" indent="0" algn="l">
              <a:buNone/>
            </a:pPr>
            <a:endParaRPr lang="en-US" sz="9600" b="1" dirty="0">
              <a:solidFill>
                <a:srgbClr val="0B0C0C"/>
              </a:solidFill>
            </a:endParaRPr>
          </a:p>
          <a:p>
            <a:pPr marL="0" indent="0" algn="l">
              <a:buNone/>
            </a:pPr>
            <a:r>
              <a:rPr lang="en-US" sz="9600" b="1" dirty="0">
                <a:solidFill>
                  <a:srgbClr val="0B0C0C"/>
                </a:solidFill>
              </a:rPr>
              <a:t>Other considerations</a:t>
            </a:r>
          </a:p>
          <a:p>
            <a:r>
              <a:rPr lang="en-US" sz="9600" b="0" i="0" dirty="0">
                <a:solidFill>
                  <a:srgbClr val="0B0C0C"/>
                </a:solidFill>
                <a:effectLst/>
              </a:rPr>
              <a:t>Ensure food hygiene guidance is followed at all times </a:t>
            </a:r>
          </a:p>
          <a:p>
            <a:r>
              <a:rPr lang="en-US" sz="9600" dirty="0">
                <a:solidFill>
                  <a:srgbClr val="0B0C0C"/>
                </a:solidFill>
              </a:rPr>
              <a:t>Explore how hygiene principles can be embedded into subjects (</a:t>
            </a:r>
            <a:r>
              <a:rPr lang="en-US" sz="9600" dirty="0">
                <a:solidFill>
                  <a:srgbClr val="0B0C0C"/>
                </a:solidFill>
                <a:hlinkClick r:id="rId3"/>
              </a:rPr>
              <a:t>www.e-Bug.eu</a:t>
            </a:r>
            <a:r>
              <a:rPr lang="en-US" sz="9600" dirty="0">
                <a:solidFill>
                  <a:srgbClr val="0B0C0C"/>
                </a:solidFill>
              </a:rPr>
              <a:t>)</a:t>
            </a:r>
            <a:endParaRPr lang="en-US" sz="9600" b="0" i="0" dirty="0">
              <a:solidFill>
                <a:srgbClr val="0B0C0C"/>
              </a:solidFill>
              <a:effectLst/>
            </a:endParaRPr>
          </a:p>
          <a:p>
            <a:endParaRPr lang="en-US" dirty="0"/>
          </a:p>
        </p:txBody>
      </p:sp>
      <p:sp>
        <p:nvSpPr>
          <p:cNvPr id="4" name="Footer Placeholder 3">
            <a:extLst>
              <a:ext uri="{FF2B5EF4-FFF2-40B4-BE49-F238E27FC236}">
                <a16:creationId xmlns:a16="http://schemas.microsoft.com/office/drawing/2014/main" id="{380613DA-F8A9-DFF3-62D6-FBF8A635C3C6}"/>
              </a:ext>
            </a:extLst>
          </p:cNvPr>
          <p:cNvSpPr>
            <a:spLocks noGrp="1"/>
          </p:cNvSpPr>
          <p:nvPr>
            <p:ph type="ftr" sz="quarter" idx="10"/>
          </p:nvPr>
        </p:nvSpPr>
        <p:spPr/>
        <p:txBody>
          <a:bodyPr/>
          <a:lstStyle/>
          <a:p>
            <a:r>
              <a:rPr lang="en-GB" sz="1400"/>
              <a:t>IPC Training for EYES</a:t>
            </a:r>
          </a:p>
        </p:txBody>
      </p:sp>
    </p:spTree>
    <p:extLst>
      <p:ext uri="{BB962C8B-B14F-4D97-AF65-F5344CB8AC3E}">
        <p14:creationId xmlns:p14="http://schemas.microsoft.com/office/powerpoint/2010/main" val="851298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BBFB-452E-1ECC-0B24-38917C656AE8}"/>
              </a:ext>
            </a:extLst>
          </p:cNvPr>
          <p:cNvSpPr>
            <a:spLocks noGrp="1"/>
          </p:cNvSpPr>
          <p:nvPr>
            <p:ph type="title"/>
          </p:nvPr>
        </p:nvSpPr>
        <p:spPr/>
        <p:txBody>
          <a:bodyPr>
            <a:normAutofit fontScale="90000"/>
          </a:bodyPr>
          <a:lstStyle/>
          <a:p>
            <a:r>
              <a:rPr lang="en-GB" dirty="0"/>
              <a:t>Additional IPC considerations - Personal Protective Equipment (PPE) </a:t>
            </a:r>
            <a:endParaRPr lang="en-US" dirty="0"/>
          </a:p>
        </p:txBody>
      </p:sp>
      <p:sp>
        <p:nvSpPr>
          <p:cNvPr id="3" name="Content Placeholder 2">
            <a:extLst>
              <a:ext uri="{FF2B5EF4-FFF2-40B4-BE49-F238E27FC236}">
                <a16:creationId xmlns:a16="http://schemas.microsoft.com/office/drawing/2014/main" id="{CFFB4F75-D2AD-8312-5D0C-8CA88A05ED5B}"/>
              </a:ext>
            </a:extLst>
          </p:cNvPr>
          <p:cNvSpPr>
            <a:spLocks noGrp="1"/>
          </p:cNvSpPr>
          <p:nvPr>
            <p:ph idx="1"/>
          </p:nvPr>
        </p:nvSpPr>
        <p:spPr>
          <a:xfrm>
            <a:off x="508307" y="1503195"/>
            <a:ext cx="11175385" cy="4892286"/>
          </a:xfrm>
        </p:spPr>
        <p:txBody>
          <a:bodyPr>
            <a:normAutofit fontScale="32500" lnSpcReduction="20000"/>
          </a:bodyPr>
          <a:lstStyle/>
          <a:p>
            <a:pPr>
              <a:lnSpc>
                <a:spcPct val="120000"/>
              </a:lnSpc>
              <a:spcAft>
                <a:spcPts val="0"/>
              </a:spcAft>
            </a:pPr>
            <a:r>
              <a:rPr lang="en-US" sz="6200" dirty="0">
                <a:latin typeface="+mn-lt"/>
              </a:rPr>
              <a:t>PPE can protect individuals from contamination with blood or bodily fluids</a:t>
            </a:r>
          </a:p>
          <a:p>
            <a:pPr>
              <a:lnSpc>
                <a:spcPct val="120000"/>
              </a:lnSpc>
              <a:spcAft>
                <a:spcPts val="0"/>
              </a:spcAft>
            </a:pPr>
            <a:r>
              <a:rPr lang="en-US" sz="6200" dirty="0">
                <a:latin typeface="+mn-lt"/>
              </a:rPr>
              <a:t>PPE is not usually required for day-to-day use in educational settings. If you are looking after children where PPE use has been identified, then you should continue to do that</a:t>
            </a:r>
          </a:p>
          <a:p>
            <a:pPr marL="0" indent="0">
              <a:lnSpc>
                <a:spcPct val="120000"/>
              </a:lnSpc>
              <a:spcAft>
                <a:spcPts val="0"/>
              </a:spcAft>
              <a:buNone/>
            </a:pPr>
            <a:endParaRPr lang="en-US" sz="6200" b="1" dirty="0">
              <a:latin typeface="+mn-lt"/>
            </a:endParaRPr>
          </a:p>
          <a:p>
            <a:pPr marL="0" indent="0">
              <a:lnSpc>
                <a:spcPct val="120000"/>
              </a:lnSpc>
              <a:spcAft>
                <a:spcPts val="0"/>
              </a:spcAft>
              <a:buNone/>
            </a:pPr>
            <a:r>
              <a:rPr lang="en-US" sz="6200" b="1" dirty="0">
                <a:latin typeface="+mn-lt"/>
              </a:rPr>
              <a:t>When PPE is required</a:t>
            </a:r>
          </a:p>
          <a:p>
            <a:pPr>
              <a:lnSpc>
                <a:spcPct val="120000"/>
              </a:lnSpc>
              <a:spcAft>
                <a:spcPts val="0"/>
              </a:spcAft>
            </a:pPr>
            <a:r>
              <a:rPr lang="en-US" sz="6200" dirty="0">
                <a:latin typeface="+mn-lt"/>
              </a:rPr>
              <a:t>On suspicion of an infectious illness or disease</a:t>
            </a:r>
            <a:endParaRPr lang="en-US" sz="6200" b="1" dirty="0">
              <a:latin typeface="+mn-lt"/>
            </a:endParaRPr>
          </a:p>
          <a:p>
            <a:pPr algn="l">
              <a:lnSpc>
                <a:spcPct val="120000"/>
              </a:lnSpc>
              <a:spcAft>
                <a:spcPts val="0"/>
              </a:spcAft>
            </a:pPr>
            <a:r>
              <a:rPr lang="en-US" sz="6200" b="0" i="0" dirty="0">
                <a:solidFill>
                  <a:srgbClr val="0B0C0C"/>
                </a:solidFill>
                <a:effectLst/>
                <a:latin typeface="+mn-lt"/>
              </a:rPr>
              <a:t>If there is a risk of splashing/contamination with blood or bodily fluids during an activity, wear disposable gloves and plastic aprons (</a:t>
            </a:r>
            <a:r>
              <a:rPr lang="en-US" sz="6200" b="0" i="0" dirty="0" err="1">
                <a:solidFill>
                  <a:srgbClr val="0B0C0C"/>
                </a:solidFill>
                <a:effectLst/>
                <a:latin typeface="+mn-lt"/>
              </a:rPr>
              <a:t>e.g</a:t>
            </a:r>
            <a:r>
              <a:rPr lang="en-US" sz="6200" b="0" i="0" dirty="0">
                <a:solidFill>
                  <a:srgbClr val="0B0C0C"/>
                </a:solidFill>
                <a:effectLst/>
                <a:latin typeface="+mn-lt"/>
              </a:rPr>
              <a:t> managing a nosebleed, or soiled clothing).</a:t>
            </a:r>
          </a:p>
          <a:p>
            <a:pPr algn="l">
              <a:lnSpc>
                <a:spcPct val="120000"/>
              </a:lnSpc>
              <a:spcAft>
                <a:spcPts val="0"/>
              </a:spcAft>
            </a:pPr>
            <a:r>
              <a:rPr lang="en-US" sz="6200" dirty="0">
                <a:solidFill>
                  <a:srgbClr val="0B0C0C"/>
                </a:solidFill>
                <a:latin typeface="+mn-lt"/>
              </a:rPr>
              <a:t>F</a:t>
            </a:r>
            <a:r>
              <a:rPr lang="en-US" sz="6200" b="0" i="0" dirty="0">
                <a:solidFill>
                  <a:srgbClr val="0B0C0C"/>
                </a:solidFill>
                <a:effectLst/>
                <a:latin typeface="+mn-lt"/>
              </a:rPr>
              <a:t>luid-resistant surgical facemasks can be used to prevent microbes that spread through the air from spreading to others, as well as protecting from splashes or bodily fluid exposure. </a:t>
            </a:r>
          </a:p>
          <a:p>
            <a:pPr algn="l">
              <a:lnSpc>
                <a:spcPct val="120000"/>
              </a:lnSpc>
              <a:spcAft>
                <a:spcPts val="0"/>
              </a:spcAft>
            </a:pPr>
            <a:r>
              <a:rPr lang="en-US" sz="6200" dirty="0">
                <a:solidFill>
                  <a:srgbClr val="0B0C0C"/>
                </a:solidFill>
                <a:latin typeface="+mn-lt"/>
              </a:rPr>
              <a:t>Always clean hands immediately after removing PPE and before touching anything else. </a:t>
            </a:r>
            <a:endParaRPr lang="en-US" sz="6200" b="0" i="0" dirty="0">
              <a:solidFill>
                <a:srgbClr val="0B0C0C"/>
              </a:solidFill>
              <a:effectLst/>
              <a:latin typeface="+mn-lt"/>
            </a:endParaRPr>
          </a:p>
          <a:p>
            <a:endParaRPr lang="en-US" sz="1800" dirty="0"/>
          </a:p>
        </p:txBody>
      </p:sp>
      <p:sp>
        <p:nvSpPr>
          <p:cNvPr id="4" name="Footer Placeholder 3">
            <a:extLst>
              <a:ext uri="{FF2B5EF4-FFF2-40B4-BE49-F238E27FC236}">
                <a16:creationId xmlns:a16="http://schemas.microsoft.com/office/drawing/2014/main" id="{1DB1E994-7700-F4E4-BE16-CEB66C203972}"/>
              </a:ext>
            </a:extLst>
          </p:cNvPr>
          <p:cNvSpPr>
            <a:spLocks noGrp="1"/>
          </p:cNvSpPr>
          <p:nvPr>
            <p:ph type="ftr" sz="quarter" idx="10"/>
          </p:nvPr>
        </p:nvSpPr>
        <p:spPr/>
        <p:txBody>
          <a:bodyPr/>
          <a:lstStyle/>
          <a:p>
            <a:r>
              <a:rPr lang="en-GB"/>
              <a:t>IPC Training for EYES</a:t>
            </a:r>
            <a:endParaRPr lang="en-GB" sz="1400"/>
          </a:p>
        </p:txBody>
      </p:sp>
    </p:spTree>
    <p:extLst>
      <p:ext uri="{BB962C8B-B14F-4D97-AF65-F5344CB8AC3E}">
        <p14:creationId xmlns:p14="http://schemas.microsoft.com/office/powerpoint/2010/main" val="2374056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05D3-A878-8E0F-9A3A-FB5781C74F15}"/>
              </a:ext>
            </a:extLst>
          </p:cNvPr>
          <p:cNvSpPr>
            <a:spLocks noGrp="1"/>
          </p:cNvSpPr>
          <p:nvPr>
            <p:ph type="title"/>
          </p:nvPr>
        </p:nvSpPr>
        <p:spPr/>
        <p:txBody>
          <a:bodyPr/>
          <a:lstStyle/>
          <a:p>
            <a:r>
              <a:rPr lang="en-GB" dirty="0"/>
              <a:t>Ways to treat infections</a:t>
            </a:r>
          </a:p>
        </p:txBody>
      </p:sp>
      <p:sp>
        <p:nvSpPr>
          <p:cNvPr id="3" name="Content Placeholder 2">
            <a:extLst>
              <a:ext uri="{FF2B5EF4-FFF2-40B4-BE49-F238E27FC236}">
                <a16:creationId xmlns:a16="http://schemas.microsoft.com/office/drawing/2014/main" id="{D3CB7E6D-CA24-F8E8-8F0B-BFA5D7743705}"/>
              </a:ext>
            </a:extLst>
          </p:cNvPr>
          <p:cNvSpPr>
            <a:spLocks noGrp="1"/>
          </p:cNvSpPr>
          <p:nvPr>
            <p:ph idx="1"/>
          </p:nvPr>
        </p:nvSpPr>
        <p:spPr>
          <a:xfrm>
            <a:off x="534071" y="1152023"/>
            <a:ext cx="11123857" cy="4698085"/>
          </a:xfrm>
        </p:spPr>
        <p:txBody>
          <a:bodyPr/>
          <a:lstStyle/>
          <a:p>
            <a:pPr>
              <a:lnSpc>
                <a:spcPct val="150000"/>
              </a:lnSpc>
            </a:pPr>
            <a:r>
              <a:rPr lang="en-GB" dirty="0"/>
              <a:t>Our immune system will fight off many common infections but, in some cases, it needs help</a:t>
            </a:r>
          </a:p>
          <a:p>
            <a:pPr>
              <a:lnSpc>
                <a:spcPct val="150000"/>
              </a:lnSpc>
            </a:pPr>
            <a:r>
              <a:rPr lang="en-GB" dirty="0"/>
              <a:t> </a:t>
            </a:r>
            <a:r>
              <a:rPr lang="en-US" dirty="0"/>
              <a:t>Antimicrobials are medicines used to kill or slow the growth of microbes</a:t>
            </a:r>
          </a:p>
          <a:p>
            <a:pPr>
              <a:lnSpc>
                <a:spcPct val="150000"/>
              </a:lnSpc>
            </a:pPr>
            <a:r>
              <a:rPr lang="en-US" dirty="0"/>
              <a:t>Antimicrobials can be grouped according to the micro-organisms</a:t>
            </a:r>
            <a:endParaRPr lang="en-GB" dirty="0"/>
          </a:p>
        </p:txBody>
      </p:sp>
      <p:sp>
        <p:nvSpPr>
          <p:cNvPr id="4" name="Footer Placeholder 3">
            <a:extLst>
              <a:ext uri="{FF2B5EF4-FFF2-40B4-BE49-F238E27FC236}">
                <a16:creationId xmlns:a16="http://schemas.microsoft.com/office/drawing/2014/main" id="{99362DE7-2AF7-6737-ACBF-B1F76FE75196}"/>
              </a:ext>
            </a:extLst>
          </p:cNvPr>
          <p:cNvSpPr>
            <a:spLocks noGrp="1"/>
          </p:cNvSpPr>
          <p:nvPr>
            <p:ph type="ftr" sz="quarter" idx="10"/>
          </p:nvPr>
        </p:nvSpPr>
        <p:spPr/>
        <p:txBody>
          <a:bodyPr/>
          <a:lstStyle/>
          <a:p>
            <a:r>
              <a:rPr lang="en-GB" sz="1400"/>
              <a:t>IPC Training for EYES</a:t>
            </a:r>
          </a:p>
        </p:txBody>
      </p:sp>
      <p:sp>
        <p:nvSpPr>
          <p:cNvPr id="14" name="Rectangle: Rounded Corners 13">
            <a:extLst>
              <a:ext uri="{FF2B5EF4-FFF2-40B4-BE49-F238E27FC236}">
                <a16:creationId xmlns:a16="http://schemas.microsoft.com/office/drawing/2014/main" id="{7E58614B-E00D-92B7-9BC1-BE25C49626EF}"/>
              </a:ext>
            </a:extLst>
          </p:cNvPr>
          <p:cNvSpPr/>
          <p:nvPr/>
        </p:nvSpPr>
        <p:spPr>
          <a:xfrm>
            <a:off x="1016779" y="4082977"/>
            <a:ext cx="1548000" cy="792088"/>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2400" b="0" i="0" u="none" strike="noStrike" kern="0" cap="none" spc="0" normalizeH="0" baseline="0" noProof="0">
                <a:ln>
                  <a:noFill/>
                </a:ln>
                <a:solidFill>
                  <a:prstClr val="white"/>
                </a:solidFill>
                <a:effectLst/>
                <a:uLnTx/>
                <a:uFillTx/>
                <a:latin typeface="Arial" panose="020B0604020202020204"/>
                <a:ea typeface="+mn-ea"/>
                <a:cs typeface="+mn-cs"/>
              </a:rPr>
              <a:t>Bacteria</a:t>
            </a:r>
          </a:p>
        </p:txBody>
      </p:sp>
      <p:sp>
        <p:nvSpPr>
          <p:cNvPr id="15" name="Rectangle: Rounded Corners 14">
            <a:extLst>
              <a:ext uri="{FF2B5EF4-FFF2-40B4-BE49-F238E27FC236}">
                <a16:creationId xmlns:a16="http://schemas.microsoft.com/office/drawing/2014/main" id="{F4DDC52A-EA98-813F-3F6A-1A0312962553}"/>
              </a:ext>
            </a:extLst>
          </p:cNvPr>
          <p:cNvSpPr/>
          <p:nvPr/>
        </p:nvSpPr>
        <p:spPr>
          <a:xfrm>
            <a:off x="3487560" y="4082977"/>
            <a:ext cx="1548000" cy="792088"/>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2400" b="0" i="0" u="none" strike="noStrike" kern="0" cap="none" spc="0" normalizeH="0" baseline="0" noProof="0">
                <a:ln>
                  <a:noFill/>
                </a:ln>
                <a:solidFill>
                  <a:prstClr val="white"/>
                </a:solidFill>
                <a:effectLst/>
                <a:uLnTx/>
                <a:uFillTx/>
                <a:latin typeface="Arial" panose="020B0604020202020204"/>
                <a:ea typeface="+mn-ea"/>
                <a:cs typeface="+mn-cs"/>
              </a:rPr>
              <a:t>Viruses</a:t>
            </a:r>
          </a:p>
        </p:txBody>
      </p:sp>
      <p:sp>
        <p:nvSpPr>
          <p:cNvPr id="16" name="Rectangle: Rounded Corners 15">
            <a:extLst>
              <a:ext uri="{FF2B5EF4-FFF2-40B4-BE49-F238E27FC236}">
                <a16:creationId xmlns:a16="http://schemas.microsoft.com/office/drawing/2014/main" id="{E7EE81BE-3A93-C217-87BC-695CA55B6006}"/>
              </a:ext>
            </a:extLst>
          </p:cNvPr>
          <p:cNvSpPr/>
          <p:nvPr/>
        </p:nvSpPr>
        <p:spPr>
          <a:xfrm>
            <a:off x="5955915" y="4082977"/>
            <a:ext cx="1548000" cy="792088"/>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2400" b="0" i="0" u="none" strike="noStrike" kern="0" cap="none" spc="0" normalizeH="0" baseline="0" noProof="0">
                <a:ln>
                  <a:noFill/>
                </a:ln>
                <a:solidFill>
                  <a:prstClr val="white"/>
                </a:solidFill>
                <a:effectLst/>
                <a:uLnTx/>
                <a:uFillTx/>
                <a:latin typeface="Arial" panose="020B0604020202020204"/>
                <a:ea typeface="+mn-ea"/>
                <a:cs typeface="+mn-cs"/>
              </a:rPr>
              <a:t>Fungi</a:t>
            </a:r>
          </a:p>
        </p:txBody>
      </p:sp>
      <p:sp>
        <p:nvSpPr>
          <p:cNvPr id="17" name="Rectangle: Rounded Corners 16">
            <a:extLst>
              <a:ext uri="{FF2B5EF4-FFF2-40B4-BE49-F238E27FC236}">
                <a16:creationId xmlns:a16="http://schemas.microsoft.com/office/drawing/2014/main" id="{C7449C9C-8C19-B35E-2FA3-7153769C14AF}"/>
              </a:ext>
            </a:extLst>
          </p:cNvPr>
          <p:cNvSpPr/>
          <p:nvPr/>
        </p:nvSpPr>
        <p:spPr>
          <a:xfrm>
            <a:off x="8498068" y="4082977"/>
            <a:ext cx="1548000" cy="792088"/>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2400" b="0" i="0" u="none" strike="noStrike" kern="0" cap="none" spc="0" normalizeH="0" baseline="0" noProof="0">
                <a:ln>
                  <a:noFill/>
                </a:ln>
                <a:solidFill>
                  <a:prstClr val="white"/>
                </a:solidFill>
                <a:effectLst/>
                <a:uLnTx/>
                <a:uFillTx/>
                <a:latin typeface="Arial" panose="020B0604020202020204"/>
                <a:ea typeface="+mn-ea"/>
                <a:cs typeface="+mn-cs"/>
              </a:rPr>
              <a:t>Parasites</a:t>
            </a:r>
          </a:p>
        </p:txBody>
      </p:sp>
      <p:sp>
        <p:nvSpPr>
          <p:cNvPr id="18" name="TextBox 17">
            <a:extLst>
              <a:ext uri="{FF2B5EF4-FFF2-40B4-BE49-F238E27FC236}">
                <a16:creationId xmlns:a16="http://schemas.microsoft.com/office/drawing/2014/main" id="{E51A4303-E0AD-60A2-357E-18019BCC9544}"/>
              </a:ext>
            </a:extLst>
          </p:cNvPr>
          <p:cNvSpPr txBox="1"/>
          <p:nvPr/>
        </p:nvSpPr>
        <p:spPr>
          <a:xfrm>
            <a:off x="1016779" y="5388443"/>
            <a:ext cx="15480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rPr>
              <a:t>antibiotics</a:t>
            </a:r>
          </a:p>
        </p:txBody>
      </p:sp>
      <p:sp>
        <p:nvSpPr>
          <p:cNvPr id="19" name="TextBox 18">
            <a:extLst>
              <a:ext uri="{FF2B5EF4-FFF2-40B4-BE49-F238E27FC236}">
                <a16:creationId xmlns:a16="http://schemas.microsoft.com/office/drawing/2014/main" id="{7AE31E95-C204-B7EA-8722-6FE8F14F8938}"/>
              </a:ext>
            </a:extLst>
          </p:cNvPr>
          <p:cNvSpPr txBox="1"/>
          <p:nvPr/>
        </p:nvSpPr>
        <p:spPr>
          <a:xfrm>
            <a:off x="3487560" y="5374119"/>
            <a:ext cx="15480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rPr>
              <a:t>antivirals</a:t>
            </a:r>
          </a:p>
        </p:txBody>
      </p:sp>
      <p:sp>
        <p:nvSpPr>
          <p:cNvPr id="20" name="TextBox 19">
            <a:extLst>
              <a:ext uri="{FF2B5EF4-FFF2-40B4-BE49-F238E27FC236}">
                <a16:creationId xmlns:a16="http://schemas.microsoft.com/office/drawing/2014/main" id="{C471EA14-0862-6A8E-1033-6AF92731ED32}"/>
              </a:ext>
            </a:extLst>
          </p:cNvPr>
          <p:cNvSpPr txBox="1"/>
          <p:nvPr/>
        </p:nvSpPr>
        <p:spPr>
          <a:xfrm>
            <a:off x="5746468" y="5388443"/>
            <a:ext cx="204692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prstClr val="black"/>
                </a:solidFill>
                <a:effectLst/>
                <a:uLnTx/>
                <a:uFillTx/>
              </a:rPr>
              <a:t>antifungals</a:t>
            </a:r>
          </a:p>
        </p:txBody>
      </p:sp>
      <p:sp>
        <p:nvSpPr>
          <p:cNvPr id="21" name="TextBox 20">
            <a:extLst>
              <a:ext uri="{FF2B5EF4-FFF2-40B4-BE49-F238E27FC236}">
                <a16:creationId xmlns:a16="http://schemas.microsoft.com/office/drawing/2014/main" id="{2DF10F22-30B6-5F58-3239-F2F79AA5454F}"/>
              </a:ext>
            </a:extLst>
          </p:cNvPr>
          <p:cNvSpPr txBox="1"/>
          <p:nvPr/>
        </p:nvSpPr>
        <p:spPr>
          <a:xfrm>
            <a:off x="8248606" y="5374118"/>
            <a:ext cx="204692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err="1">
                <a:ln>
                  <a:noFill/>
                </a:ln>
                <a:solidFill>
                  <a:prstClr val="black"/>
                </a:solidFill>
                <a:effectLst/>
                <a:uLnTx/>
                <a:uFillTx/>
              </a:rPr>
              <a:t>antiparasitics</a:t>
            </a:r>
            <a:endParaRPr kumimoji="0" lang="en-GB" sz="2400" b="0" i="0" u="none" strike="noStrike" kern="0" cap="none" spc="0" normalizeH="0" baseline="0" noProof="0">
              <a:ln>
                <a:noFill/>
              </a:ln>
              <a:solidFill>
                <a:prstClr val="black"/>
              </a:solidFill>
              <a:effectLst/>
              <a:uLnTx/>
              <a:uFillTx/>
            </a:endParaRPr>
          </a:p>
        </p:txBody>
      </p:sp>
      <p:sp>
        <p:nvSpPr>
          <p:cNvPr id="25" name="Arrow: Down 24">
            <a:extLst>
              <a:ext uri="{FF2B5EF4-FFF2-40B4-BE49-F238E27FC236}">
                <a16:creationId xmlns:a16="http://schemas.microsoft.com/office/drawing/2014/main" id="{5132D04F-DA4D-B65E-819A-92AC571F62F3}"/>
              </a:ext>
            </a:extLst>
          </p:cNvPr>
          <p:cNvSpPr/>
          <p:nvPr/>
        </p:nvSpPr>
        <p:spPr>
          <a:xfrm>
            <a:off x="1604595" y="5008745"/>
            <a:ext cx="356421" cy="402842"/>
          </a:xfrm>
          <a:prstGeom prst="down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Down 26">
            <a:extLst>
              <a:ext uri="{FF2B5EF4-FFF2-40B4-BE49-F238E27FC236}">
                <a16:creationId xmlns:a16="http://schemas.microsoft.com/office/drawing/2014/main" id="{CA6C9487-6657-4915-3954-61C76504014D}"/>
              </a:ext>
            </a:extLst>
          </p:cNvPr>
          <p:cNvSpPr/>
          <p:nvPr/>
        </p:nvSpPr>
        <p:spPr>
          <a:xfrm>
            <a:off x="9093857" y="5025011"/>
            <a:ext cx="356421" cy="402842"/>
          </a:xfrm>
          <a:prstGeom prst="down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Down 27">
            <a:extLst>
              <a:ext uri="{FF2B5EF4-FFF2-40B4-BE49-F238E27FC236}">
                <a16:creationId xmlns:a16="http://schemas.microsoft.com/office/drawing/2014/main" id="{7E0CBCE8-E070-80E5-8C7D-3F80889C3C61}"/>
              </a:ext>
            </a:extLst>
          </p:cNvPr>
          <p:cNvSpPr/>
          <p:nvPr/>
        </p:nvSpPr>
        <p:spPr>
          <a:xfrm>
            <a:off x="6535870" y="5025011"/>
            <a:ext cx="356421" cy="402842"/>
          </a:xfrm>
          <a:prstGeom prst="down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rrow: Down 28">
            <a:extLst>
              <a:ext uri="{FF2B5EF4-FFF2-40B4-BE49-F238E27FC236}">
                <a16:creationId xmlns:a16="http://schemas.microsoft.com/office/drawing/2014/main" id="{55F092B0-625B-3448-5EB4-7FADFBA4BFBD}"/>
              </a:ext>
            </a:extLst>
          </p:cNvPr>
          <p:cNvSpPr/>
          <p:nvPr/>
        </p:nvSpPr>
        <p:spPr>
          <a:xfrm>
            <a:off x="4071796" y="5008745"/>
            <a:ext cx="356421" cy="402842"/>
          </a:xfrm>
          <a:prstGeom prst="down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6936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58273-CFAA-08D9-8E66-13A9B8C33B32}"/>
              </a:ext>
            </a:extLst>
          </p:cNvPr>
          <p:cNvSpPr>
            <a:spLocks noGrp="1"/>
          </p:cNvSpPr>
          <p:nvPr>
            <p:ph type="title"/>
          </p:nvPr>
        </p:nvSpPr>
        <p:spPr/>
        <p:txBody>
          <a:bodyPr/>
          <a:lstStyle/>
          <a:p>
            <a:r>
              <a:rPr lang="en-GB" dirty="0"/>
              <a:t>Antimicrobial Resistance (AMR)</a:t>
            </a:r>
            <a:endParaRPr lang="en-US" dirty="0"/>
          </a:p>
        </p:txBody>
      </p:sp>
      <p:sp>
        <p:nvSpPr>
          <p:cNvPr id="4" name="Footer Placeholder 3">
            <a:extLst>
              <a:ext uri="{FF2B5EF4-FFF2-40B4-BE49-F238E27FC236}">
                <a16:creationId xmlns:a16="http://schemas.microsoft.com/office/drawing/2014/main" id="{F7416A8A-D6FA-00AD-0C7F-01F6A221677D}"/>
              </a:ext>
            </a:extLst>
          </p:cNvPr>
          <p:cNvSpPr>
            <a:spLocks noGrp="1"/>
          </p:cNvSpPr>
          <p:nvPr>
            <p:ph type="ftr" sz="quarter" idx="10"/>
          </p:nvPr>
        </p:nvSpPr>
        <p:spPr/>
        <p:txBody>
          <a:bodyPr/>
          <a:lstStyle/>
          <a:p>
            <a:r>
              <a:rPr lang="en-GB"/>
              <a:t>IPC Training for EYES</a:t>
            </a:r>
            <a:endParaRPr lang="en-GB" sz="1050"/>
          </a:p>
        </p:txBody>
      </p:sp>
      <p:sp>
        <p:nvSpPr>
          <p:cNvPr id="5" name="Content Placeholder 2">
            <a:extLst>
              <a:ext uri="{FF2B5EF4-FFF2-40B4-BE49-F238E27FC236}">
                <a16:creationId xmlns:a16="http://schemas.microsoft.com/office/drawing/2014/main" id="{FD958161-A977-3B2B-F258-5B8EF1C45A9C}"/>
              </a:ext>
            </a:extLst>
          </p:cNvPr>
          <p:cNvSpPr txBox="1">
            <a:spLocks noGrp="1"/>
          </p:cNvSpPr>
          <p:nvPr>
            <p:ph idx="1"/>
          </p:nvPr>
        </p:nvSpPr>
        <p:spPr bwMode="auto">
          <a:xfrm>
            <a:off x="735338" y="1362389"/>
            <a:ext cx="11123613" cy="1413468"/>
          </a:xfrm>
          <a:prstGeom prst="rect">
            <a:avLst/>
          </a:prstGeom>
          <a:solidFill>
            <a:schemeClr val="accent6">
              <a:lumMod val="20000"/>
              <a:lumOff val="80000"/>
            </a:schemeClr>
          </a:solidFill>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vert="horz" wrap="square" lIns="0" tIns="0" rIns="0" bIns="0" numCol="1" anchor="t" anchorCtr="0" compatLnSpc="1">
            <a:prstTxWarp prst="textNoShape">
              <a:avLst/>
            </a:prstTxWarp>
          </a:bodyPr>
          <a:lstStyle>
            <a:lvl1pPr marL="342900" indent="-342900" algn="l" rtl="0" eaLnBrk="1" fontAlgn="base" hangingPunct="1">
              <a:spcBef>
                <a:spcPts val="1200"/>
              </a:spcBef>
              <a:spcAft>
                <a:spcPct val="0"/>
              </a:spcAft>
              <a:buFont typeface="Arial" pitchFamily="84" charset="0"/>
              <a:defRPr sz="1800" b="0" kern="1200" baseline="0">
                <a:solidFill>
                  <a:schemeClr val="tx1"/>
                </a:solidFill>
                <a:latin typeface="+mn-lt"/>
                <a:ea typeface="+mn-ea"/>
                <a:cs typeface="+mn-cs"/>
              </a:defRPr>
            </a:lvl1pPr>
            <a:lvl2pPr marL="354013" indent="-176213" algn="l" rtl="0" eaLnBrk="1" fontAlgn="base" hangingPunct="1">
              <a:spcBef>
                <a:spcPts val="600"/>
              </a:spcBef>
              <a:spcAft>
                <a:spcPct val="0"/>
              </a:spcAft>
              <a:defRPr kern="1200" baseline="0">
                <a:solidFill>
                  <a:schemeClr val="dk1"/>
                </a:solidFill>
                <a:latin typeface="+mn-lt"/>
                <a:ea typeface="+mn-ea"/>
                <a:cs typeface="+mn-cs"/>
              </a:defRPr>
            </a:lvl2pPr>
            <a:lvl3pPr marL="215900" indent="-215900" algn="l" rtl="0" eaLnBrk="1" fontAlgn="base" hangingPunct="1">
              <a:spcBef>
                <a:spcPts val="600"/>
              </a:spcBef>
              <a:spcAft>
                <a:spcPct val="0"/>
              </a:spcAft>
              <a:buFont typeface="Arial" pitchFamily="84" charset="0"/>
              <a:buChar char="•"/>
              <a:defRPr kern="1200">
                <a:solidFill>
                  <a:schemeClr val="dk1"/>
                </a:solidFill>
                <a:latin typeface="+mn-lt"/>
                <a:ea typeface="+mn-ea"/>
                <a:cs typeface="+mn-cs"/>
              </a:defRPr>
            </a:lvl3pPr>
            <a:lvl4pPr marL="625475" indent="-190500" algn="l" rtl="0" eaLnBrk="1" fontAlgn="base" hangingPunct="1">
              <a:spcBef>
                <a:spcPts val="600"/>
              </a:spcBef>
              <a:spcAft>
                <a:spcPct val="0"/>
              </a:spcAft>
              <a:buFont typeface="Arial" pitchFamily="34" charset="0"/>
              <a:buChar char="•"/>
              <a:defRPr sz="1600" kern="1200">
                <a:solidFill>
                  <a:schemeClr val="dk1"/>
                </a:solidFill>
                <a:latin typeface="+mn-lt"/>
                <a:ea typeface="+mn-ea"/>
                <a:cs typeface="+mn-cs"/>
              </a:defRPr>
            </a:lvl4pPr>
            <a:lvl5pPr marL="1073150" indent="-177800" algn="l" rtl="0" eaLnBrk="1" fontAlgn="base" hangingPunct="1">
              <a:spcBef>
                <a:spcPct val="20000"/>
              </a:spcBef>
              <a:spcAft>
                <a:spcPct val="0"/>
              </a:spcAft>
              <a:buFont typeface="Arial" pitchFamily="34" charset="0"/>
              <a:buChar char="•"/>
              <a:defRPr sz="1500" kern="1200">
                <a:solidFill>
                  <a:schemeClr val="dk1"/>
                </a:solidFill>
                <a:latin typeface="+mn-lt"/>
                <a:ea typeface="+mn-ea"/>
                <a:cs typeface="+mn-cs"/>
              </a:defRPr>
            </a:lvl5pPr>
            <a:lvl6pPr marL="1520825" indent="-187325" algn="l" defTabSz="914400" rtl="0" eaLnBrk="1" latinLnBrk="0" hangingPunct="1">
              <a:spcBef>
                <a:spcPct val="20000"/>
              </a:spcBef>
              <a:buFontTx/>
              <a:buNone/>
              <a:defRPr sz="1400" kern="1200" baseline="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342900" marR="0" lvl="0" indent="-342900" algn="ctr" defTabSz="914400" rtl="0" eaLnBrk="1" fontAlgn="base" latinLnBrk="0" hangingPunct="1">
              <a:lnSpc>
                <a:spcPct val="100000"/>
              </a:lnSpc>
              <a:spcBef>
                <a:spcPts val="0"/>
              </a:spcBef>
              <a:spcAft>
                <a:spcPct val="0"/>
              </a:spcAft>
              <a:buClrTx/>
              <a:buSzTx/>
              <a:buFont typeface="Arial" pitchFamily="84" charset="0"/>
              <a:buNone/>
              <a:tabLst/>
              <a:defRPr/>
            </a:pPr>
            <a:endPar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ctr" defTabSz="914400" rtl="0" eaLnBrk="1" fontAlgn="base" latinLnBrk="0" hangingPunct="1">
              <a:lnSpc>
                <a:spcPct val="100000"/>
              </a:lnSpc>
              <a:spcBef>
                <a:spcPts val="0"/>
              </a:spcBef>
              <a:spcAft>
                <a:spcPct val="0"/>
              </a:spcAft>
              <a:buClrTx/>
              <a:buSzTx/>
              <a:buFont typeface="Arial" pitchFamily="84" charset="0"/>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a:ea typeface="+mn-ea"/>
                <a:cs typeface="+mn-cs"/>
              </a:rPr>
              <a:t>Antimicrobial resistance (AMR) occurs when microbes no longer respond to the drugs designed to kill them.</a:t>
            </a:r>
          </a:p>
        </p:txBody>
      </p:sp>
      <p:sp>
        <p:nvSpPr>
          <p:cNvPr id="7" name="TextBox 6">
            <a:extLst>
              <a:ext uri="{FF2B5EF4-FFF2-40B4-BE49-F238E27FC236}">
                <a16:creationId xmlns:a16="http://schemas.microsoft.com/office/drawing/2014/main" id="{8B40E4BC-6703-F99A-A46C-6779E90A4A43}"/>
              </a:ext>
            </a:extLst>
          </p:cNvPr>
          <p:cNvSpPr txBox="1"/>
          <p:nvPr/>
        </p:nvSpPr>
        <p:spPr>
          <a:xfrm>
            <a:off x="527464" y="3269862"/>
            <a:ext cx="10955407" cy="2246769"/>
          </a:xfrm>
          <a:prstGeom prst="rect">
            <a:avLst/>
          </a:prstGeom>
          <a:noFill/>
        </p:spPr>
        <p:txBody>
          <a:bodyPr wrap="square">
            <a:spAutoFit/>
          </a:bodyPr>
          <a:lstStyle/>
          <a:p>
            <a:pPr>
              <a:spcBef>
                <a:spcPts val="1200"/>
              </a:spcBef>
            </a:pPr>
            <a:r>
              <a:rPr lang="en-GB" sz="2000" dirty="0">
                <a:solidFill>
                  <a:srgbClr val="222222"/>
                </a:solidFill>
                <a:latin typeface="+mn-lt"/>
              </a:rPr>
              <a:t>How AMR occurs: </a:t>
            </a:r>
          </a:p>
          <a:p>
            <a:pPr marL="342900" indent="-342900">
              <a:spcBef>
                <a:spcPts val="1200"/>
              </a:spcBef>
              <a:buFont typeface="Arial" panose="020B0604020202020204" pitchFamily="34" charset="0"/>
              <a:buChar char="•"/>
            </a:pPr>
            <a:r>
              <a:rPr lang="en-GB" sz="2000" dirty="0">
                <a:solidFill>
                  <a:srgbClr val="222222"/>
                </a:solidFill>
                <a:latin typeface="+mn-lt"/>
              </a:rPr>
              <a:t>Poor hygiene and sanitation</a:t>
            </a:r>
          </a:p>
          <a:p>
            <a:pPr marL="342900" indent="-342900">
              <a:spcBef>
                <a:spcPts val="1200"/>
              </a:spcBef>
              <a:buFont typeface="Arial" panose="020B0604020202020204" pitchFamily="34" charset="0"/>
              <a:buChar char="•"/>
            </a:pPr>
            <a:r>
              <a:rPr lang="en-GB" sz="2000" dirty="0">
                <a:solidFill>
                  <a:srgbClr val="222222"/>
                </a:solidFill>
                <a:latin typeface="+mn-lt"/>
              </a:rPr>
              <a:t>Over-use and miss use of antibiotics</a:t>
            </a:r>
          </a:p>
          <a:p>
            <a:pPr marL="342900" indent="-342900">
              <a:spcBef>
                <a:spcPts val="1200"/>
              </a:spcBef>
              <a:buFont typeface="Arial" panose="020B0604020202020204" pitchFamily="34" charset="0"/>
              <a:buChar char="•"/>
            </a:pPr>
            <a:r>
              <a:rPr lang="en-GB" sz="2000" dirty="0">
                <a:solidFill>
                  <a:srgbClr val="222222"/>
                </a:solidFill>
                <a:latin typeface="+mn-lt"/>
              </a:rPr>
              <a:t>Overuse of antibiotics in livestock and fish farming</a:t>
            </a:r>
          </a:p>
          <a:p>
            <a:pPr marL="342900" indent="-342900">
              <a:spcBef>
                <a:spcPts val="1200"/>
              </a:spcBef>
              <a:buFont typeface="Arial" panose="020B0604020202020204" pitchFamily="34" charset="0"/>
              <a:buChar char="•"/>
            </a:pPr>
            <a:r>
              <a:rPr lang="en-GB" sz="2000" dirty="0">
                <a:solidFill>
                  <a:srgbClr val="222222"/>
                </a:solidFill>
                <a:latin typeface="+mn-lt"/>
              </a:rPr>
              <a:t>People not finishing the entire antibiotic course</a:t>
            </a:r>
          </a:p>
        </p:txBody>
      </p:sp>
    </p:spTree>
    <p:extLst>
      <p:ext uri="{BB962C8B-B14F-4D97-AF65-F5344CB8AC3E}">
        <p14:creationId xmlns:p14="http://schemas.microsoft.com/office/powerpoint/2010/main" val="3672780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D2E53-FE75-EE8A-9BC3-6D0CA0D49D09}"/>
              </a:ext>
            </a:extLst>
          </p:cNvPr>
          <p:cNvSpPr>
            <a:spLocks noGrp="1"/>
          </p:cNvSpPr>
          <p:nvPr>
            <p:ph type="title"/>
          </p:nvPr>
        </p:nvSpPr>
        <p:spPr/>
        <p:txBody>
          <a:bodyPr/>
          <a:lstStyle/>
          <a:p>
            <a:r>
              <a:rPr lang="en-GB" dirty="0"/>
              <a:t>What can EYES do to prevent AMR</a:t>
            </a:r>
          </a:p>
        </p:txBody>
      </p:sp>
      <p:sp>
        <p:nvSpPr>
          <p:cNvPr id="4" name="Content Placeholder 3">
            <a:extLst>
              <a:ext uri="{FF2B5EF4-FFF2-40B4-BE49-F238E27FC236}">
                <a16:creationId xmlns:a16="http://schemas.microsoft.com/office/drawing/2014/main" id="{41BD2B4F-D5F8-3CE9-3233-8CAD88ECF3B4}"/>
              </a:ext>
            </a:extLst>
          </p:cNvPr>
          <p:cNvSpPr>
            <a:spLocks noGrp="1"/>
          </p:cNvSpPr>
          <p:nvPr>
            <p:ph idx="1"/>
          </p:nvPr>
        </p:nvSpPr>
        <p:spPr>
          <a:xfrm>
            <a:off x="615955" y="1393826"/>
            <a:ext cx="11123857" cy="4351338"/>
          </a:xfrm>
        </p:spPr>
        <p:txBody>
          <a:bodyPr>
            <a:normAutofit/>
          </a:bodyPr>
          <a:lstStyle/>
          <a:p>
            <a:pPr marL="457200" indent="-457200" algn="l">
              <a:buFont typeface="Arial" panose="020B0604020202020204" pitchFamily="34" charset="0"/>
              <a:buChar char="•"/>
            </a:pPr>
            <a:r>
              <a:rPr lang="en-GB" dirty="0">
                <a:latin typeface="Arial"/>
                <a:ea typeface="ヒラギノ角ゴ Pro W3"/>
                <a:cs typeface="Arial"/>
              </a:rPr>
              <a:t>Prevent burden of infection</a:t>
            </a:r>
          </a:p>
          <a:p>
            <a:pPr marL="742950" lvl="1" indent="-285750"/>
            <a:r>
              <a:rPr lang="en-GB" dirty="0">
                <a:ea typeface="+mn-lt"/>
                <a:cs typeface="+mn-lt"/>
              </a:rPr>
              <a:t>Encourage good hand and cough hygiene</a:t>
            </a:r>
          </a:p>
          <a:p>
            <a:pPr marL="742950" lvl="1" indent="-285750"/>
            <a:r>
              <a:rPr lang="en-GB" dirty="0">
                <a:ea typeface="+mn-lt"/>
                <a:cs typeface="+mn-lt"/>
              </a:rPr>
              <a:t>Place posters around your setting to remind students of key behaviours (handwashing, covering coughs and colds)</a:t>
            </a:r>
          </a:p>
          <a:p>
            <a:pPr marL="742950" lvl="1" indent="-285750"/>
            <a:r>
              <a:rPr lang="en-GB" dirty="0">
                <a:ea typeface="+mn-lt"/>
                <a:cs typeface="+mn-lt"/>
              </a:rPr>
              <a:t>Promote uptake of childhood and seasonal vaccinations </a:t>
            </a:r>
          </a:p>
          <a:p>
            <a:pPr marL="742950" lvl="1" indent="-285750"/>
            <a:r>
              <a:rPr lang="en-GB" dirty="0">
                <a:ea typeface="+mn-lt"/>
                <a:cs typeface="+mn-lt"/>
              </a:rPr>
              <a:t>Hold an assembly on what antimicrobial resistance (AMR) is and why it matters</a:t>
            </a:r>
          </a:p>
          <a:p>
            <a:pPr marL="914400" lvl="1" indent="-457200"/>
            <a:endParaRPr lang="en-GB" dirty="0">
              <a:latin typeface="Arial"/>
              <a:ea typeface="ヒラギノ角ゴ Pro W3"/>
              <a:cs typeface="Arial"/>
            </a:endParaRPr>
          </a:p>
          <a:p>
            <a:r>
              <a:rPr lang="en-GB" dirty="0">
                <a:latin typeface="Arial"/>
                <a:ea typeface="ヒラギノ角ゴ Pro W3"/>
                <a:cs typeface="Arial"/>
              </a:rPr>
              <a:t>Ensure children and young people complete course of antibiotics during EYES time when prescribed  </a:t>
            </a:r>
          </a:p>
          <a:p>
            <a:endParaRPr lang="en-GB" dirty="0">
              <a:latin typeface="Arial"/>
              <a:ea typeface="ヒラギノ角ゴ Pro W3"/>
              <a:cs typeface="Arial"/>
            </a:endParaRPr>
          </a:p>
          <a:p>
            <a:r>
              <a:rPr lang="en-GB" dirty="0">
                <a:latin typeface="Arial"/>
                <a:ea typeface="ヒラギノ角ゴ Pro W3"/>
                <a:cs typeface="Arial"/>
              </a:rPr>
              <a:t>Signpost parents/families and staff to AMR information </a:t>
            </a:r>
            <a:endParaRPr lang="en-US" dirty="0">
              <a:latin typeface="Arial"/>
              <a:ea typeface="ヒラギノ角ゴ Pro W3"/>
              <a:cs typeface="Arial"/>
            </a:endParaRPr>
          </a:p>
          <a:p>
            <a:pPr marL="0" indent="0">
              <a:buNone/>
            </a:pPr>
            <a:endParaRPr lang="en-GB" dirty="0"/>
          </a:p>
        </p:txBody>
      </p:sp>
      <p:sp>
        <p:nvSpPr>
          <p:cNvPr id="5" name="Footer Placeholder 4">
            <a:extLst>
              <a:ext uri="{FF2B5EF4-FFF2-40B4-BE49-F238E27FC236}">
                <a16:creationId xmlns:a16="http://schemas.microsoft.com/office/drawing/2014/main" id="{34FBB79F-9514-E2BC-18A0-97BA82D5475F}"/>
              </a:ext>
            </a:extLst>
          </p:cNvPr>
          <p:cNvSpPr>
            <a:spLocks noGrp="1"/>
          </p:cNvSpPr>
          <p:nvPr>
            <p:ph type="ftr" sz="quarter" idx="10"/>
          </p:nvPr>
        </p:nvSpPr>
        <p:spPr/>
        <p:txBody>
          <a:bodyPr/>
          <a:lstStyle/>
          <a:p>
            <a:pPr>
              <a:spcAft>
                <a:spcPts val="600"/>
              </a:spcAft>
            </a:pPr>
            <a:r>
              <a:rPr lang="en-GB"/>
              <a:t>IPC Training for EYES</a:t>
            </a:r>
          </a:p>
        </p:txBody>
      </p:sp>
    </p:spTree>
    <p:extLst>
      <p:ext uri="{BB962C8B-B14F-4D97-AF65-F5344CB8AC3E}">
        <p14:creationId xmlns:p14="http://schemas.microsoft.com/office/powerpoint/2010/main" val="1786560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C70A4-B1AD-80A1-48F8-2F12E134960A}"/>
              </a:ext>
            </a:extLst>
          </p:cNvPr>
          <p:cNvSpPr>
            <a:spLocks noGrp="1"/>
          </p:cNvSpPr>
          <p:nvPr>
            <p:ph type="ctrTitle"/>
          </p:nvPr>
        </p:nvSpPr>
        <p:spPr/>
        <p:txBody>
          <a:bodyPr>
            <a:normAutofit fontScale="90000"/>
          </a:bodyPr>
          <a:lstStyle/>
          <a:p>
            <a:r>
              <a:rPr lang="en-GB" sz="4000" b="1" dirty="0">
                <a:ea typeface="Calibri" panose="020F0502020204030204" pitchFamily="34" charset="0"/>
                <a:cs typeface="Times New Roman" panose="02020603050405020304" pitchFamily="18" charset="0"/>
              </a:rPr>
              <a:t>Sectio</a:t>
            </a:r>
            <a:r>
              <a:rPr lang="en-GB" b="1" dirty="0">
                <a:ea typeface="Calibri" panose="020F0502020204030204" pitchFamily="34" charset="0"/>
                <a:cs typeface="Times New Roman" panose="02020603050405020304" pitchFamily="18" charset="0"/>
              </a:rPr>
              <a:t>n 2</a:t>
            </a:r>
            <a:br>
              <a:rPr lang="en-GB" b="1" dirty="0">
                <a:ea typeface="Calibri" panose="020F0502020204030204" pitchFamily="34" charset="0"/>
                <a:cs typeface="Times New Roman" panose="02020603050405020304" pitchFamily="18" charset="0"/>
              </a:rPr>
            </a:br>
            <a:r>
              <a:rPr lang="en-GB" sz="4000" dirty="0">
                <a:ea typeface="Calibri" panose="020F0502020204030204" pitchFamily="34" charset="0"/>
                <a:cs typeface="Times New Roman" panose="02020603050405020304" pitchFamily="18" charset="0"/>
              </a:rPr>
              <a:t>I</a:t>
            </a:r>
            <a:r>
              <a:rPr lang="en-GB" sz="4000" dirty="0">
                <a:effectLst/>
                <a:latin typeface="Arial" panose="020B0604020202020204" pitchFamily="34" charset="0"/>
                <a:ea typeface="Calibri" panose="020F0502020204030204" pitchFamily="34" charset="0"/>
                <a:cs typeface="Times New Roman" panose="02020603050405020304" pitchFamily="18" charset="0"/>
              </a:rPr>
              <a:t>nfectious disease management and recognising when children/young people  need to stay away fro</a:t>
            </a:r>
            <a:r>
              <a:rPr lang="en-GB" dirty="0">
                <a:ea typeface="Calibri" panose="020F0502020204030204" pitchFamily="34" charset="0"/>
                <a:cs typeface="Times New Roman" panose="02020603050405020304" pitchFamily="18" charset="0"/>
              </a:rPr>
              <a:t>m their Early Years and Educational Settings (EYES)</a:t>
            </a:r>
            <a:endParaRPr lang="en-GB" dirty="0"/>
          </a:p>
        </p:txBody>
      </p:sp>
    </p:spTree>
    <p:extLst>
      <p:ext uri="{BB962C8B-B14F-4D97-AF65-F5344CB8AC3E}">
        <p14:creationId xmlns:p14="http://schemas.microsoft.com/office/powerpoint/2010/main" val="2603810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F91CC-D94B-DDF4-E140-534C4DA58A89}"/>
              </a:ext>
            </a:extLst>
          </p:cNvPr>
          <p:cNvSpPr>
            <a:spLocks noGrp="1"/>
          </p:cNvSpPr>
          <p:nvPr>
            <p:ph type="title"/>
          </p:nvPr>
        </p:nvSpPr>
        <p:spPr/>
        <p:txBody>
          <a:bodyPr/>
          <a:lstStyle/>
          <a:p>
            <a:r>
              <a:rPr lang="en-GB" dirty="0"/>
              <a:t>Section 2</a:t>
            </a:r>
            <a:endParaRPr lang="en-US" dirty="0"/>
          </a:p>
        </p:txBody>
      </p:sp>
      <p:sp>
        <p:nvSpPr>
          <p:cNvPr id="3" name="Content Placeholder 2">
            <a:extLst>
              <a:ext uri="{FF2B5EF4-FFF2-40B4-BE49-F238E27FC236}">
                <a16:creationId xmlns:a16="http://schemas.microsoft.com/office/drawing/2014/main" id="{0D1A9517-887E-45EF-45B7-59B6D77626E4}"/>
              </a:ext>
            </a:extLst>
          </p:cNvPr>
          <p:cNvSpPr>
            <a:spLocks noGrp="1"/>
          </p:cNvSpPr>
          <p:nvPr>
            <p:ph idx="1"/>
          </p:nvPr>
        </p:nvSpPr>
        <p:spPr>
          <a:xfrm>
            <a:off x="615956" y="1576570"/>
            <a:ext cx="11448346" cy="4862280"/>
          </a:xfrm>
        </p:spPr>
        <p:txBody>
          <a:bodyPr>
            <a:normAutofit/>
          </a:bodyPr>
          <a:lstStyle/>
          <a:p>
            <a:pPr>
              <a:lnSpc>
                <a:spcPct val="150000"/>
              </a:lnSpc>
            </a:pPr>
            <a:r>
              <a:rPr lang="en-US" sz="2800" dirty="0"/>
              <a:t>Public health management of diseases in Early Years and Educational Settings (EYES)</a:t>
            </a:r>
          </a:p>
          <a:p>
            <a:pPr>
              <a:lnSpc>
                <a:spcPct val="150000"/>
              </a:lnSpc>
            </a:pPr>
            <a:r>
              <a:rPr lang="en-US" sz="2800" dirty="0"/>
              <a:t>What to do when you suspect an outbreak/incident in your setting</a:t>
            </a:r>
          </a:p>
          <a:p>
            <a:pPr>
              <a:lnSpc>
                <a:spcPct val="150000"/>
              </a:lnSpc>
            </a:pPr>
            <a:r>
              <a:rPr lang="en-US" sz="2800" dirty="0"/>
              <a:t>Top 5 reasons why EYES contact Health Protection Teams and how to manage suspected/confirmed cases</a:t>
            </a:r>
          </a:p>
          <a:p>
            <a:pPr lvl="1"/>
            <a:endParaRPr lang="en-GB" dirty="0"/>
          </a:p>
        </p:txBody>
      </p:sp>
      <p:sp>
        <p:nvSpPr>
          <p:cNvPr id="4" name="Footer Placeholder 3">
            <a:extLst>
              <a:ext uri="{FF2B5EF4-FFF2-40B4-BE49-F238E27FC236}">
                <a16:creationId xmlns:a16="http://schemas.microsoft.com/office/drawing/2014/main" id="{5A38F5FB-6D37-80CD-2DE9-D2DD96985EE1}"/>
              </a:ext>
            </a:extLst>
          </p:cNvPr>
          <p:cNvSpPr>
            <a:spLocks noGrp="1"/>
          </p:cNvSpPr>
          <p:nvPr>
            <p:ph type="ftr" sz="quarter" idx="10"/>
          </p:nvPr>
        </p:nvSpPr>
        <p:spPr/>
        <p:txBody>
          <a:bodyPr/>
          <a:lstStyle/>
          <a:p>
            <a:r>
              <a:rPr lang="en-GB" sz="1400"/>
              <a:t>IPC Training for EYES</a:t>
            </a:r>
          </a:p>
        </p:txBody>
      </p:sp>
    </p:spTree>
    <p:extLst>
      <p:ext uri="{BB962C8B-B14F-4D97-AF65-F5344CB8AC3E}">
        <p14:creationId xmlns:p14="http://schemas.microsoft.com/office/powerpoint/2010/main" val="1189580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7C957-B69B-6735-142B-7EC861B52C6D}"/>
              </a:ext>
            </a:extLst>
          </p:cNvPr>
          <p:cNvSpPr>
            <a:spLocks noGrp="1"/>
          </p:cNvSpPr>
          <p:nvPr>
            <p:ph type="title"/>
          </p:nvPr>
        </p:nvSpPr>
        <p:spPr/>
        <p:txBody>
          <a:bodyPr/>
          <a:lstStyle/>
          <a:p>
            <a:r>
              <a:rPr lang="en-GB" dirty="0">
                <a:latin typeface="Arial"/>
                <a:ea typeface="ヒラギノ角ゴ Pro W3"/>
              </a:rPr>
              <a:t>Public health management of diseases</a:t>
            </a:r>
            <a:endParaRPr lang="en-GB" dirty="0"/>
          </a:p>
        </p:txBody>
      </p:sp>
      <p:sp>
        <p:nvSpPr>
          <p:cNvPr id="3" name="Content Placeholder 2">
            <a:extLst>
              <a:ext uri="{FF2B5EF4-FFF2-40B4-BE49-F238E27FC236}">
                <a16:creationId xmlns:a16="http://schemas.microsoft.com/office/drawing/2014/main" id="{5D2260F0-94DD-8086-B122-34D6690CD621}"/>
              </a:ext>
            </a:extLst>
          </p:cNvPr>
          <p:cNvSpPr>
            <a:spLocks noGrp="1"/>
          </p:cNvSpPr>
          <p:nvPr>
            <p:ph idx="1"/>
          </p:nvPr>
        </p:nvSpPr>
        <p:spPr>
          <a:xfrm>
            <a:off x="700937" y="1753599"/>
            <a:ext cx="10515600" cy="4296515"/>
          </a:xfrm>
        </p:spPr>
        <p:txBody>
          <a:bodyPr vert="horz" lIns="91440" tIns="45720" rIns="91440" bIns="45720" rtlCol="0" anchor="t">
            <a:normAutofit/>
          </a:bodyPr>
          <a:lstStyle/>
          <a:p>
            <a:pPr marL="0" indent="0">
              <a:lnSpc>
                <a:spcPct val="200000"/>
              </a:lnSpc>
              <a:buNone/>
            </a:pPr>
            <a:r>
              <a:rPr lang="en-GB" dirty="0">
                <a:latin typeface="Arial"/>
                <a:ea typeface="ヒラギノ角ゴ Pro W3"/>
                <a:cs typeface="Arial"/>
              </a:rPr>
              <a:t>Most infectious diseases in education and childcare settings can be managed by following the advice provided in </a:t>
            </a:r>
            <a:r>
              <a:rPr lang="en-GB" dirty="0">
                <a:latin typeface="Arial"/>
                <a:ea typeface="ヒラギノ角ゴ Pro W3"/>
                <a:cs typeface="Arial"/>
                <a:hlinkClick r:id="rId3"/>
              </a:rPr>
              <a:t>Managing specific infectious diseases: A to Z - GOV.UK (www.gov.uk)</a:t>
            </a:r>
            <a:r>
              <a:rPr lang="en-GB" dirty="0">
                <a:latin typeface="Arial"/>
                <a:ea typeface="ヒラギノ角ゴ Pro W3"/>
                <a:cs typeface="Arial"/>
              </a:rPr>
              <a:t> and ensuring children, young people and staff follow the recommended exclusion periods.</a:t>
            </a:r>
            <a:endParaRPr lang="en-GB" dirty="0"/>
          </a:p>
          <a:p>
            <a:pPr marL="5715" indent="-5715">
              <a:lnSpc>
                <a:spcPct val="113999"/>
              </a:lnSpc>
            </a:pPr>
            <a:endParaRPr lang="en-GB" dirty="0">
              <a:latin typeface="Arial"/>
              <a:ea typeface="ヒラギノ角ゴ Pro W3"/>
              <a:cs typeface="Arial"/>
            </a:endParaRPr>
          </a:p>
        </p:txBody>
      </p:sp>
      <p:sp>
        <p:nvSpPr>
          <p:cNvPr id="7" name="Footer Placeholder 6">
            <a:extLst>
              <a:ext uri="{FF2B5EF4-FFF2-40B4-BE49-F238E27FC236}">
                <a16:creationId xmlns:a16="http://schemas.microsoft.com/office/drawing/2014/main" id="{FAB33433-BE72-44A7-A30B-43546E4255E2}"/>
              </a:ext>
            </a:extLst>
          </p:cNvPr>
          <p:cNvSpPr>
            <a:spLocks noGrp="1"/>
          </p:cNvSpPr>
          <p:nvPr>
            <p:ph type="ftr" sz="quarter" idx="10"/>
          </p:nvPr>
        </p:nvSpPr>
        <p:spPr/>
        <p:txBody>
          <a:bodyPr/>
          <a:lstStyle/>
          <a:p>
            <a:r>
              <a:rPr lang="en-GB" sz="1400"/>
              <a:t>IPC Training for EYES</a:t>
            </a:r>
          </a:p>
        </p:txBody>
      </p:sp>
    </p:spTree>
    <p:extLst>
      <p:ext uri="{BB962C8B-B14F-4D97-AF65-F5344CB8AC3E}">
        <p14:creationId xmlns:p14="http://schemas.microsoft.com/office/powerpoint/2010/main" val="3511615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B064-D8D3-C40A-3AE8-4E4828962015}"/>
              </a:ext>
            </a:extLst>
          </p:cNvPr>
          <p:cNvSpPr>
            <a:spLocks noGrp="1"/>
          </p:cNvSpPr>
          <p:nvPr>
            <p:ph type="title"/>
          </p:nvPr>
        </p:nvSpPr>
        <p:spPr>
          <a:xfrm>
            <a:off x="678832" y="334368"/>
            <a:ext cx="10704000" cy="648072"/>
          </a:xfrm>
        </p:spPr>
        <p:txBody>
          <a:bodyPr/>
          <a:lstStyle/>
          <a:p>
            <a:r>
              <a:rPr lang="en-GB" dirty="0">
                <a:latin typeface="Arial"/>
                <a:ea typeface="ヒラギノ角ゴ Pro W3"/>
              </a:rPr>
              <a:t>If you suspect an outbreak or incident</a:t>
            </a:r>
            <a:endParaRPr lang="en-GB" dirty="0"/>
          </a:p>
        </p:txBody>
      </p:sp>
      <p:sp>
        <p:nvSpPr>
          <p:cNvPr id="3" name="Content Placeholder 2">
            <a:extLst>
              <a:ext uri="{FF2B5EF4-FFF2-40B4-BE49-F238E27FC236}">
                <a16:creationId xmlns:a16="http://schemas.microsoft.com/office/drawing/2014/main" id="{473BC12C-15FD-9284-3A0B-83DD5B5D1A4A}"/>
              </a:ext>
            </a:extLst>
          </p:cNvPr>
          <p:cNvSpPr>
            <a:spLocks noGrp="1"/>
          </p:cNvSpPr>
          <p:nvPr>
            <p:ph idx="1"/>
          </p:nvPr>
        </p:nvSpPr>
        <p:spPr>
          <a:xfrm>
            <a:off x="490003" y="1185640"/>
            <a:ext cx="10704000" cy="4739679"/>
          </a:xfrm>
        </p:spPr>
        <p:txBody>
          <a:bodyPr vert="horz" lIns="91440" tIns="45720" rIns="91440" bIns="45720" rtlCol="0" anchor="t">
            <a:normAutofit fontScale="85000" lnSpcReduction="10000"/>
          </a:bodyPr>
          <a:lstStyle/>
          <a:p>
            <a:pPr>
              <a:lnSpc>
                <a:spcPct val="113999"/>
              </a:lnSpc>
            </a:pPr>
            <a:endParaRPr lang="en-GB" dirty="0">
              <a:latin typeface="Arial"/>
              <a:ea typeface="ヒラギノ角ゴ Pro W3"/>
              <a:cs typeface="Arial"/>
            </a:endParaRPr>
          </a:p>
          <a:p>
            <a:pPr>
              <a:lnSpc>
                <a:spcPct val="113999"/>
              </a:lnSpc>
            </a:pPr>
            <a:r>
              <a:rPr lang="en-GB" sz="2800" dirty="0">
                <a:latin typeface="Arial"/>
                <a:ea typeface="ヒラギノ角ゴ Pro W3"/>
                <a:cs typeface="Arial"/>
              </a:rPr>
              <a:t>Review and reinforce the baseline infection prevention and control measures they already have in place</a:t>
            </a:r>
          </a:p>
          <a:p>
            <a:pPr>
              <a:lnSpc>
                <a:spcPct val="113999"/>
              </a:lnSpc>
            </a:pPr>
            <a:r>
              <a:rPr lang="en-GB" sz="2800" dirty="0">
                <a:latin typeface="Arial"/>
                <a:ea typeface="ヒラギノ角ゴ Pro W3"/>
                <a:cs typeface="Arial"/>
              </a:rPr>
              <a:t>Encourage all staff and students who are unwell to not attend the setting</a:t>
            </a:r>
          </a:p>
          <a:p>
            <a:pPr>
              <a:lnSpc>
                <a:spcPct val="113999"/>
              </a:lnSpc>
            </a:pPr>
            <a:r>
              <a:rPr lang="en-GB" sz="2800" dirty="0">
                <a:latin typeface="Arial"/>
                <a:ea typeface="ヒラギノ角ゴ Pro W3"/>
                <a:cs typeface="Arial"/>
              </a:rPr>
              <a:t>Encourage all eligible groups to take up the offer of </a:t>
            </a:r>
            <a:r>
              <a:rPr lang="en-GB" sz="2800" u="sng" dirty="0">
                <a:latin typeface="Arial"/>
                <a:ea typeface="ヒラギノ角ゴ Pro W3"/>
                <a:cs typeface="Arial"/>
                <a:hlinkClick r:id="rId3"/>
              </a:rPr>
              <a:t>national vaccination</a:t>
            </a:r>
            <a:r>
              <a:rPr lang="en-GB" sz="2800" u="sng" dirty="0">
                <a:latin typeface="Arial"/>
                <a:ea typeface="ヒラギノ角ゴ Pro W3"/>
                <a:cs typeface="Arial"/>
              </a:rPr>
              <a:t> </a:t>
            </a:r>
            <a:r>
              <a:rPr lang="en-GB" sz="2800" dirty="0">
                <a:latin typeface="Arial"/>
                <a:ea typeface="ヒラギノ角ゴ Pro W3"/>
                <a:cs typeface="Arial"/>
              </a:rPr>
              <a:t>programmes</a:t>
            </a:r>
          </a:p>
          <a:p>
            <a:pPr>
              <a:lnSpc>
                <a:spcPct val="113999"/>
              </a:lnSpc>
            </a:pPr>
            <a:r>
              <a:rPr lang="en-GB" sz="2800" dirty="0">
                <a:latin typeface="Arial"/>
                <a:ea typeface="ヒラギノ角ゴ Pro W3"/>
                <a:cs typeface="Arial"/>
              </a:rPr>
              <a:t>Ensure occupied spaces are well ventilated and reinforce good hygiene practices such as frequent cleaning</a:t>
            </a:r>
          </a:p>
          <a:p>
            <a:pPr>
              <a:lnSpc>
                <a:spcPct val="113999"/>
              </a:lnSpc>
            </a:pPr>
            <a:r>
              <a:rPr lang="en-GB" sz="2800" dirty="0">
                <a:latin typeface="Arial"/>
                <a:ea typeface="ヒラギノ角ゴ Pro W3"/>
                <a:cs typeface="Arial"/>
              </a:rPr>
              <a:t>Consider communications to raise awareness of the outbreak among parents/carers and reinforce key hygiene messages</a:t>
            </a:r>
          </a:p>
        </p:txBody>
      </p:sp>
      <p:sp>
        <p:nvSpPr>
          <p:cNvPr id="7" name="Footer Placeholder 6">
            <a:extLst>
              <a:ext uri="{FF2B5EF4-FFF2-40B4-BE49-F238E27FC236}">
                <a16:creationId xmlns:a16="http://schemas.microsoft.com/office/drawing/2014/main" id="{6F9E718C-EC38-4011-B249-15E6FACEA831}"/>
              </a:ext>
            </a:extLst>
          </p:cNvPr>
          <p:cNvSpPr>
            <a:spLocks noGrp="1"/>
          </p:cNvSpPr>
          <p:nvPr>
            <p:ph type="ftr" sz="quarter" idx="10"/>
          </p:nvPr>
        </p:nvSpPr>
        <p:spPr/>
        <p:txBody>
          <a:bodyPr/>
          <a:lstStyle/>
          <a:p>
            <a:r>
              <a:rPr lang="en-GB" sz="1400" dirty="0"/>
              <a:t>IPC Training for EYES</a:t>
            </a:r>
          </a:p>
        </p:txBody>
      </p:sp>
    </p:spTree>
    <p:extLst>
      <p:ext uri="{BB962C8B-B14F-4D97-AF65-F5344CB8AC3E}">
        <p14:creationId xmlns:p14="http://schemas.microsoft.com/office/powerpoint/2010/main" val="485886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4533-04BA-CEF7-8C36-FF7843F15A8C}"/>
              </a:ext>
            </a:extLst>
          </p:cNvPr>
          <p:cNvSpPr>
            <a:spLocks noGrp="1"/>
          </p:cNvSpPr>
          <p:nvPr>
            <p:ph type="title"/>
          </p:nvPr>
        </p:nvSpPr>
        <p:spPr/>
        <p:txBody>
          <a:bodyPr/>
          <a:lstStyle/>
          <a:p>
            <a:r>
              <a:rPr lang="en-GB" dirty="0"/>
              <a:t>Completing the Training </a:t>
            </a:r>
          </a:p>
        </p:txBody>
      </p:sp>
      <p:sp>
        <p:nvSpPr>
          <p:cNvPr id="3" name="Content Placeholder 2">
            <a:extLst>
              <a:ext uri="{FF2B5EF4-FFF2-40B4-BE49-F238E27FC236}">
                <a16:creationId xmlns:a16="http://schemas.microsoft.com/office/drawing/2014/main" id="{7C81913F-1ECC-407B-CC8E-1E4FD72655DC}"/>
              </a:ext>
            </a:extLst>
          </p:cNvPr>
          <p:cNvSpPr>
            <a:spLocks noGrp="1"/>
          </p:cNvSpPr>
          <p:nvPr>
            <p:ph idx="1"/>
          </p:nvPr>
        </p:nvSpPr>
        <p:spPr>
          <a:xfrm>
            <a:off x="615955" y="1296796"/>
            <a:ext cx="11123857" cy="4351338"/>
          </a:xfrm>
        </p:spPr>
        <p:txBody>
          <a:bodyPr>
            <a:normAutofit lnSpcReduction="10000"/>
          </a:bodyPr>
          <a:lstStyle/>
          <a:p>
            <a:pPr>
              <a:lnSpc>
                <a:spcPct val="100000"/>
              </a:lnSpc>
            </a:pPr>
            <a:r>
              <a:rPr lang="en-GB" dirty="0">
                <a:latin typeface="Arial"/>
                <a:cs typeface="Arial"/>
              </a:rPr>
              <a:t>This training should take 1 hour to complete</a:t>
            </a:r>
          </a:p>
          <a:p>
            <a:pPr>
              <a:lnSpc>
                <a:spcPct val="100000"/>
              </a:lnSpc>
            </a:pPr>
            <a:endParaRPr lang="en-GB" dirty="0">
              <a:latin typeface="Arial"/>
              <a:cs typeface="Arial"/>
            </a:endParaRPr>
          </a:p>
          <a:p>
            <a:pPr>
              <a:lnSpc>
                <a:spcPct val="100000"/>
              </a:lnSpc>
            </a:pPr>
            <a:r>
              <a:rPr lang="en-GB" dirty="0">
                <a:latin typeface="Arial"/>
                <a:cs typeface="Arial"/>
              </a:rPr>
              <a:t>This can be completed at your own pace.  You do not have to complete it in one session, you can come back and complete short sections at a time.</a:t>
            </a:r>
          </a:p>
          <a:p>
            <a:pPr marL="0" indent="0">
              <a:lnSpc>
                <a:spcPct val="100000"/>
              </a:lnSpc>
              <a:buNone/>
            </a:pPr>
            <a:endParaRPr lang="en-GB" dirty="0">
              <a:latin typeface="Arial"/>
              <a:cs typeface="Arial"/>
            </a:endParaRPr>
          </a:p>
          <a:p>
            <a:pPr>
              <a:lnSpc>
                <a:spcPct val="100000"/>
              </a:lnSpc>
            </a:pPr>
            <a:r>
              <a:rPr lang="en-US" dirty="0">
                <a:latin typeface="Arial"/>
                <a:cs typeface="Arial"/>
              </a:rPr>
              <a:t>You can use the slide deck and read the narrative to compliment what is on each slide </a:t>
            </a:r>
          </a:p>
          <a:p>
            <a:pPr>
              <a:lnSpc>
                <a:spcPct val="100000"/>
              </a:lnSpc>
            </a:pPr>
            <a:endParaRPr lang="en-GB" dirty="0">
              <a:latin typeface="Arial"/>
              <a:cs typeface="Arial"/>
            </a:endParaRPr>
          </a:p>
          <a:p>
            <a:pPr>
              <a:lnSpc>
                <a:spcPct val="100000"/>
              </a:lnSpc>
            </a:pPr>
            <a:r>
              <a:rPr lang="en-GB" dirty="0">
                <a:latin typeface="Arial"/>
                <a:cs typeface="Arial"/>
              </a:rPr>
              <a:t>Alternatively, there is an option to use the video which will talk you through each slide. </a:t>
            </a:r>
            <a:endParaRPr lang="en-GB" dirty="0"/>
          </a:p>
        </p:txBody>
      </p:sp>
      <p:sp>
        <p:nvSpPr>
          <p:cNvPr id="4" name="Footer Placeholder 3">
            <a:extLst>
              <a:ext uri="{FF2B5EF4-FFF2-40B4-BE49-F238E27FC236}">
                <a16:creationId xmlns:a16="http://schemas.microsoft.com/office/drawing/2014/main" id="{02E5B90E-09A2-9153-58C7-F374C20228A5}"/>
              </a:ext>
            </a:extLst>
          </p:cNvPr>
          <p:cNvSpPr>
            <a:spLocks noGrp="1"/>
          </p:cNvSpPr>
          <p:nvPr>
            <p:ph type="ftr" sz="quarter" idx="10"/>
          </p:nvPr>
        </p:nvSpPr>
        <p:spPr/>
        <p:txBody>
          <a:bodyPr/>
          <a:lstStyle/>
          <a:p>
            <a:r>
              <a:rPr lang="en-GB" sz="1400" dirty="0"/>
              <a:t>IPC Training for EYES</a:t>
            </a:r>
          </a:p>
        </p:txBody>
      </p:sp>
      <p:sp>
        <p:nvSpPr>
          <p:cNvPr id="5" name="Slide Number Placeholder 4">
            <a:extLst>
              <a:ext uri="{FF2B5EF4-FFF2-40B4-BE49-F238E27FC236}">
                <a16:creationId xmlns:a16="http://schemas.microsoft.com/office/drawing/2014/main" id="{5F7FFBF0-CB6A-14E3-40F3-A3C6841779F2}"/>
              </a:ext>
            </a:extLst>
          </p:cNvPr>
          <p:cNvSpPr>
            <a:spLocks noGrp="1"/>
          </p:cNvSpPr>
          <p:nvPr>
            <p:ph type="sldNum" sz="quarter" idx="11"/>
          </p:nvPr>
        </p:nvSpPr>
        <p:spPr/>
        <p:txBody>
          <a:bodyPr/>
          <a:lstStyle/>
          <a:p>
            <a:fld id="{344369E4-5DE7-46E5-874E-4FD437973785}" type="slidenum">
              <a:rPr lang="en-GB" smtClean="0"/>
              <a:pPr/>
              <a:t>3</a:t>
            </a:fld>
            <a:endParaRPr lang="en-GB" sz="1400" dirty="0"/>
          </a:p>
        </p:txBody>
      </p:sp>
    </p:spTree>
    <p:extLst>
      <p:ext uri="{BB962C8B-B14F-4D97-AF65-F5344CB8AC3E}">
        <p14:creationId xmlns:p14="http://schemas.microsoft.com/office/powerpoint/2010/main" val="3396167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D500-78AB-F02A-C9DA-D4FACC7A11DD}"/>
              </a:ext>
            </a:extLst>
          </p:cNvPr>
          <p:cNvSpPr>
            <a:spLocks noGrp="1"/>
          </p:cNvSpPr>
          <p:nvPr>
            <p:ph type="title"/>
          </p:nvPr>
        </p:nvSpPr>
        <p:spPr/>
        <p:txBody>
          <a:bodyPr>
            <a:normAutofit/>
          </a:bodyPr>
          <a:lstStyle/>
          <a:p>
            <a:r>
              <a:rPr lang="en-GB">
                <a:latin typeface="Arial"/>
                <a:ea typeface="ヒラギノ角ゴ Pro W3"/>
                <a:cs typeface="Arial"/>
              </a:rPr>
              <a:t>Who and when to contact?</a:t>
            </a:r>
            <a:endParaRPr lang="en-GB">
              <a:cs typeface="Arial"/>
            </a:endParaRPr>
          </a:p>
        </p:txBody>
      </p:sp>
      <p:sp>
        <p:nvSpPr>
          <p:cNvPr id="8" name="Content Placeholder 2">
            <a:extLst>
              <a:ext uri="{FF2B5EF4-FFF2-40B4-BE49-F238E27FC236}">
                <a16:creationId xmlns:a16="http://schemas.microsoft.com/office/drawing/2014/main" id="{CDD49252-6CF9-32C1-0E48-F79289184F72}"/>
              </a:ext>
            </a:extLst>
          </p:cNvPr>
          <p:cNvSpPr txBox="1">
            <a:spLocks/>
          </p:cNvSpPr>
          <p:nvPr/>
        </p:nvSpPr>
        <p:spPr bwMode="auto">
          <a:xfrm>
            <a:off x="525046" y="1341088"/>
            <a:ext cx="11481989" cy="400092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4763" indent="-4763" algn="l" rtl="0" eaLnBrk="0" fontAlgn="base" hangingPunct="0">
              <a:lnSpc>
                <a:spcPct val="114000"/>
              </a:lnSpc>
              <a:spcBef>
                <a:spcPts val="0"/>
              </a:spcBef>
              <a:spcAft>
                <a:spcPct val="0"/>
              </a:spcAft>
              <a:buFont typeface="Arial" pitchFamily="84" charset="0"/>
              <a:defRPr sz="1800" b="0" kern="1200" baseline="0">
                <a:solidFill>
                  <a:schemeClr val="tx1"/>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3999"/>
              </a:lnSpc>
            </a:pPr>
            <a:endParaRPr lang="en-GB" sz="2100" dirty="0">
              <a:cs typeface="Arial"/>
            </a:endParaRPr>
          </a:p>
          <a:p>
            <a:pPr marL="0" indent="0">
              <a:lnSpc>
                <a:spcPct val="113999"/>
              </a:lnSpc>
            </a:pPr>
            <a:r>
              <a:rPr lang="en-US" sz="2400" b="1" dirty="0">
                <a:solidFill>
                  <a:srgbClr val="FF0000"/>
                </a:solidFill>
                <a:latin typeface="Arial"/>
                <a:ea typeface="ヒラギノ角ゴ Pro W3"/>
                <a:cs typeface="Arial"/>
              </a:rPr>
              <a:t>When you have reviewed and are following national guidance </a:t>
            </a:r>
            <a:r>
              <a:rPr lang="en-US" sz="2400" dirty="0">
                <a:latin typeface="Arial"/>
                <a:ea typeface="ヒラギノ角ゴ Pro W3"/>
                <a:cs typeface="Arial"/>
              </a:rPr>
              <a:t>per infection (IPC measures, exclusions etc.) and/or you still need some support to manage an outbreak</a:t>
            </a:r>
            <a:endParaRPr lang="en-US" sz="2400" u="sng" baseline="30000" dirty="0">
              <a:latin typeface="Arial"/>
              <a:ea typeface="ヒラギノ角ゴ Pro W3"/>
              <a:cs typeface="Arial"/>
            </a:endParaRPr>
          </a:p>
          <a:p>
            <a:pPr marL="380365" indent="-380365">
              <a:lnSpc>
                <a:spcPct val="113999"/>
              </a:lnSpc>
              <a:buFont typeface="Arial"/>
              <a:buChar char="•"/>
            </a:pPr>
            <a:endParaRPr lang="en-US" sz="2400" dirty="0">
              <a:latin typeface="Arial"/>
              <a:ea typeface="ヒラギノ角ゴ Pro W3"/>
              <a:cs typeface="Arial"/>
            </a:endParaRPr>
          </a:p>
          <a:p>
            <a:pPr marL="0" indent="0">
              <a:lnSpc>
                <a:spcPct val="113999"/>
              </a:lnSpc>
            </a:pPr>
            <a:r>
              <a:rPr lang="en-US" sz="2400" dirty="0">
                <a:latin typeface="Arial"/>
                <a:ea typeface="ヒラギノ角ゴ Pro W3"/>
                <a:cs typeface="Arial"/>
              </a:rPr>
              <a:t>Contact the Health Protection Teams- </a:t>
            </a:r>
            <a:r>
              <a:rPr lang="en-US" sz="2400" dirty="0">
                <a:latin typeface="Arial"/>
                <a:ea typeface="ヒラギノ角ゴ Pro W3"/>
                <a:cs typeface="Arial"/>
                <a:hlinkClick r:id="rId3"/>
              </a:rPr>
              <a:t>https://www.gov.uk/health-protection-team</a:t>
            </a:r>
            <a:r>
              <a:rPr lang="en-US" sz="2400" dirty="0">
                <a:latin typeface="Arial"/>
                <a:ea typeface="ヒラギノ角ゴ Pro W3"/>
                <a:cs typeface="Arial"/>
              </a:rPr>
              <a:t> </a:t>
            </a:r>
          </a:p>
          <a:p>
            <a:pPr marL="285750" indent="-285750">
              <a:lnSpc>
                <a:spcPct val="113999"/>
              </a:lnSpc>
              <a:spcBef>
                <a:spcPts val="1000"/>
              </a:spcBef>
              <a:spcAft>
                <a:spcPts val="0"/>
              </a:spcAft>
              <a:buFont typeface="Arial"/>
              <a:buChar char="•"/>
            </a:pPr>
            <a:r>
              <a:rPr lang="en-US" sz="2400" dirty="0">
                <a:latin typeface="Arial"/>
                <a:ea typeface="ヒラギノ角ゴ Pro W3"/>
                <a:cs typeface="Arial"/>
              </a:rPr>
              <a:t>Make sure include details of infection, numbers affected, additional risk factors and contact details</a:t>
            </a:r>
            <a:endParaRPr lang="en-US" sz="2400" dirty="0"/>
          </a:p>
          <a:p>
            <a:pPr marL="0" indent="0">
              <a:lnSpc>
                <a:spcPct val="113999"/>
              </a:lnSpc>
            </a:pPr>
            <a:endParaRPr lang="en-US" sz="2400" dirty="0">
              <a:cs typeface="Arial"/>
            </a:endParaRPr>
          </a:p>
          <a:p>
            <a:pPr marL="5715" indent="-5715">
              <a:lnSpc>
                <a:spcPct val="113999"/>
              </a:lnSpc>
            </a:pPr>
            <a:endParaRPr lang="en-GB" sz="2133" dirty="0">
              <a:cs typeface="Arial"/>
            </a:endParaRPr>
          </a:p>
          <a:p>
            <a:pPr marL="5715" indent="-5715">
              <a:lnSpc>
                <a:spcPct val="113999"/>
              </a:lnSpc>
            </a:pPr>
            <a:endParaRPr lang="en-US" sz="2133" dirty="0">
              <a:cs typeface="Arial"/>
            </a:endParaRPr>
          </a:p>
        </p:txBody>
      </p:sp>
      <p:sp>
        <p:nvSpPr>
          <p:cNvPr id="7" name="Footer Placeholder 6">
            <a:extLst>
              <a:ext uri="{FF2B5EF4-FFF2-40B4-BE49-F238E27FC236}">
                <a16:creationId xmlns:a16="http://schemas.microsoft.com/office/drawing/2014/main" id="{6E1018E3-B11B-4674-BB09-F3066B991B2A}"/>
              </a:ext>
            </a:extLst>
          </p:cNvPr>
          <p:cNvSpPr>
            <a:spLocks noGrp="1"/>
          </p:cNvSpPr>
          <p:nvPr>
            <p:ph type="ftr" sz="quarter" idx="10"/>
          </p:nvPr>
        </p:nvSpPr>
        <p:spPr/>
        <p:txBody>
          <a:bodyPr/>
          <a:lstStyle/>
          <a:p>
            <a:r>
              <a:rPr lang="en-GB" sz="1400" dirty="0"/>
              <a:t>IPC Training for EYES</a:t>
            </a:r>
          </a:p>
        </p:txBody>
      </p:sp>
    </p:spTree>
    <p:extLst>
      <p:ext uri="{BB962C8B-B14F-4D97-AF65-F5344CB8AC3E}">
        <p14:creationId xmlns:p14="http://schemas.microsoft.com/office/powerpoint/2010/main" val="4250780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139DF-3C00-F62E-51DC-04FD818D68D8}"/>
              </a:ext>
            </a:extLst>
          </p:cNvPr>
          <p:cNvSpPr>
            <a:spLocks noGrp="1"/>
          </p:cNvSpPr>
          <p:nvPr>
            <p:ph type="title"/>
          </p:nvPr>
        </p:nvSpPr>
        <p:spPr/>
        <p:txBody>
          <a:bodyPr>
            <a:normAutofit fontScale="90000"/>
          </a:bodyPr>
          <a:lstStyle/>
          <a:p>
            <a:r>
              <a:rPr lang="en-US" dirty="0"/>
              <a:t>Top 5 reasons why EYES contact Health Protection Teams </a:t>
            </a:r>
            <a:endParaRPr lang="en-GB" dirty="0"/>
          </a:p>
        </p:txBody>
      </p:sp>
      <p:sp>
        <p:nvSpPr>
          <p:cNvPr id="3" name="Content Placeholder 2">
            <a:extLst>
              <a:ext uri="{FF2B5EF4-FFF2-40B4-BE49-F238E27FC236}">
                <a16:creationId xmlns:a16="http://schemas.microsoft.com/office/drawing/2014/main" id="{B4F81C64-BD46-803A-105E-EC86D49A209C}"/>
              </a:ext>
            </a:extLst>
          </p:cNvPr>
          <p:cNvSpPr>
            <a:spLocks noGrp="1"/>
          </p:cNvSpPr>
          <p:nvPr>
            <p:ph idx="1"/>
          </p:nvPr>
        </p:nvSpPr>
        <p:spPr/>
        <p:txBody>
          <a:bodyPr/>
          <a:lstStyle/>
          <a:p>
            <a:pPr>
              <a:lnSpc>
                <a:spcPct val="150000"/>
              </a:lnSpc>
            </a:pPr>
            <a:r>
              <a:rPr lang="en-GB" dirty="0"/>
              <a:t>Acute respiratory infections (ARIs)</a:t>
            </a:r>
          </a:p>
          <a:p>
            <a:pPr>
              <a:lnSpc>
                <a:spcPct val="150000"/>
              </a:lnSpc>
            </a:pPr>
            <a:r>
              <a:rPr lang="en-GB" dirty="0"/>
              <a:t>Scarlet Fever</a:t>
            </a:r>
          </a:p>
          <a:p>
            <a:pPr>
              <a:lnSpc>
                <a:spcPct val="150000"/>
              </a:lnSpc>
            </a:pPr>
            <a:r>
              <a:rPr lang="en-GB" dirty="0"/>
              <a:t>Chickenpox</a:t>
            </a:r>
          </a:p>
          <a:p>
            <a:pPr>
              <a:lnSpc>
                <a:spcPct val="150000"/>
              </a:lnSpc>
            </a:pPr>
            <a:r>
              <a:rPr lang="en-GB" dirty="0"/>
              <a:t>Tummy Bugs (Gastrointestinal infections)</a:t>
            </a:r>
          </a:p>
          <a:p>
            <a:pPr>
              <a:lnSpc>
                <a:spcPct val="150000"/>
              </a:lnSpc>
            </a:pPr>
            <a:r>
              <a:rPr lang="en-GB" dirty="0"/>
              <a:t>Hand, Foot and Mouth Disease</a:t>
            </a:r>
          </a:p>
          <a:p>
            <a:endParaRPr lang="en-GB" dirty="0"/>
          </a:p>
        </p:txBody>
      </p:sp>
      <p:sp>
        <p:nvSpPr>
          <p:cNvPr id="4" name="Footer Placeholder 3">
            <a:extLst>
              <a:ext uri="{FF2B5EF4-FFF2-40B4-BE49-F238E27FC236}">
                <a16:creationId xmlns:a16="http://schemas.microsoft.com/office/drawing/2014/main" id="{DCC9517C-A8BD-3D32-FFAA-36D03C0920AF}"/>
              </a:ext>
            </a:extLst>
          </p:cNvPr>
          <p:cNvSpPr>
            <a:spLocks noGrp="1"/>
          </p:cNvSpPr>
          <p:nvPr>
            <p:ph type="ftr" sz="quarter" idx="10"/>
          </p:nvPr>
        </p:nvSpPr>
        <p:spPr/>
        <p:txBody>
          <a:bodyPr/>
          <a:lstStyle/>
          <a:p>
            <a:r>
              <a:rPr lang="en-GB" sz="1400"/>
              <a:t>IPC Training for EYES</a:t>
            </a:r>
          </a:p>
        </p:txBody>
      </p:sp>
    </p:spTree>
    <p:extLst>
      <p:ext uri="{BB962C8B-B14F-4D97-AF65-F5344CB8AC3E}">
        <p14:creationId xmlns:p14="http://schemas.microsoft.com/office/powerpoint/2010/main" val="2058774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30E5B-8FC0-9BF4-07EB-9FABCF30E4FB}"/>
              </a:ext>
            </a:extLst>
          </p:cNvPr>
          <p:cNvSpPr>
            <a:spLocks noGrp="1"/>
          </p:cNvSpPr>
          <p:nvPr>
            <p:ph type="title"/>
          </p:nvPr>
        </p:nvSpPr>
        <p:spPr/>
        <p:txBody>
          <a:bodyPr>
            <a:normAutofit/>
          </a:bodyPr>
          <a:lstStyle/>
          <a:p>
            <a:r>
              <a:rPr lang="en-GB" dirty="0">
                <a:latin typeface="Arial"/>
                <a:cs typeface="Arial"/>
              </a:rPr>
              <a:t>Acute respiratory infections (ARIs)</a:t>
            </a:r>
            <a:endParaRPr lang="en-GB" dirty="0"/>
          </a:p>
        </p:txBody>
      </p:sp>
      <p:sp>
        <p:nvSpPr>
          <p:cNvPr id="3" name="Content Placeholder 2">
            <a:extLst>
              <a:ext uri="{FF2B5EF4-FFF2-40B4-BE49-F238E27FC236}">
                <a16:creationId xmlns:a16="http://schemas.microsoft.com/office/drawing/2014/main" id="{5CB4FF2D-8F63-B7EC-8AA0-6E3CD7524C87}"/>
              </a:ext>
            </a:extLst>
          </p:cNvPr>
          <p:cNvSpPr>
            <a:spLocks noGrp="1"/>
          </p:cNvSpPr>
          <p:nvPr>
            <p:ph idx="1"/>
          </p:nvPr>
        </p:nvSpPr>
        <p:spPr>
          <a:xfrm>
            <a:off x="534737" y="1611540"/>
            <a:ext cx="11123857" cy="4827310"/>
          </a:xfrm>
        </p:spPr>
        <p:txBody>
          <a:bodyPr vert="horz" lIns="91440" tIns="45720" rIns="91440" bIns="45720" rtlCol="0" anchor="t">
            <a:normAutofit/>
          </a:bodyPr>
          <a:lstStyle/>
          <a:p>
            <a:r>
              <a:rPr lang="en-GB" dirty="0">
                <a:effectLst/>
                <a:ea typeface="Calibri" panose="020F0502020204030204" pitchFamily="34" charset="0"/>
              </a:rPr>
              <a:t>Respiratory infections are common, particularly during winter months. </a:t>
            </a:r>
          </a:p>
          <a:p>
            <a:pPr marL="228600" marR="0" lvl="0" indent="-228600" algn="l" defTabSz="914400" rtl="0" eaLnBrk="1" fontAlgn="auto" latinLnBrk="0" hangingPunct="1">
              <a:lnSpc>
                <a:spcPct val="100000"/>
              </a:lnSpc>
              <a:spcBef>
                <a:spcPts val="1000"/>
              </a:spcBef>
              <a:spcAft>
                <a:spcPts val="1800"/>
              </a:spcAft>
              <a:buClr>
                <a:srgbClr val="007C91"/>
              </a:buClr>
              <a:buSzTx/>
              <a:buFont typeface="Arial" panose="020B0604020202020204" pitchFamily="34" charset="0"/>
              <a:buChar char="•"/>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Symptoms can include a runny nose, </a:t>
            </a:r>
            <a:r>
              <a:rPr kumimoji="0" lang="en-GB" sz="2400" b="0" i="0" u="sng" strike="noStrike" kern="1200" cap="none" spc="0" normalizeH="0" baseline="0" noProof="0" dirty="0">
                <a:ln>
                  <a:noFill/>
                </a:ln>
                <a:solidFill>
                  <a:srgbClr val="0563C1"/>
                </a:solidFill>
                <a:effectLst/>
                <a:uLnTx/>
                <a:uFillTx/>
                <a:latin typeface="Arial" panose="020B0604020202020204" pitchFamily="34" charset="0"/>
                <a:ea typeface="Calibri" panose="020F0502020204030204" pitchFamily="34" charset="0"/>
                <a:cs typeface="Arial" panose="020B0604020202020204" pitchFamily="34" charset="0"/>
                <a:hlinkClick r:id="rId3"/>
              </a:rPr>
              <a:t>high temperature</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 congestion, cough and sore throat. </a:t>
            </a:r>
          </a:p>
          <a:p>
            <a:pPr marL="228600" marR="0" lvl="0" indent="-228600" algn="l" defTabSz="914400" rtl="0" eaLnBrk="1" fontAlgn="auto" latinLnBrk="0" hangingPunct="1">
              <a:lnSpc>
                <a:spcPct val="100000"/>
              </a:lnSpc>
              <a:spcBef>
                <a:spcPts val="1000"/>
              </a:spcBef>
              <a:spcAft>
                <a:spcPts val="1800"/>
              </a:spcAft>
              <a:buClr>
                <a:srgbClr val="007C91"/>
              </a:buClr>
              <a:buSzTx/>
              <a:buFont typeface="Arial" panose="020B0604020202020204" pitchFamily="34" charset="0"/>
              <a:buChar char="•"/>
              <a:tabLst/>
              <a:defRPr/>
            </a:pPr>
            <a:r>
              <a:rPr lang="en-GB" dirty="0">
                <a:effectLst/>
                <a:ea typeface="Calibri" panose="020F0502020204030204" pitchFamily="34" charset="0"/>
              </a:rPr>
              <a:t>Symptoms can be caused by several respiratory infections including the common cold, rhinovirus, COVID-19, and flu.</a:t>
            </a:r>
          </a:p>
          <a:p>
            <a:pPr marL="0" marR="0" lvl="0" indent="0" algn="l" defTabSz="914400" rtl="0" eaLnBrk="1" fontAlgn="auto" latinLnBrk="0" hangingPunct="1">
              <a:lnSpc>
                <a:spcPct val="100000"/>
              </a:lnSpc>
              <a:spcBef>
                <a:spcPts val="1000"/>
              </a:spcBef>
              <a:spcAft>
                <a:spcPts val="1800"/>
              </a:spcAft>
              <a:buClr>
                <a:srgbClr val="007C91"/>
              </a:buClr>
              <a:buSzTx/>
              <a:buNone/>
              <a:tabLst/>
              <a:defRPr/>
            </a:pPr>
            <a:r>
              <a:rPr lang="en-GB" dirty="0">
                <a:effectLst/>
                <a:ea typeface="Calibri" panose="020F0502020204030204" pitchFamily="34" charset="0"/>
              </a:rPr>
              <a:t> </a:t>
            </a:r>
            <a:r>
              <a:rPr lang="en-GB" u="sng" dirty="0">
                <a:solidFill>
                  <a:srgbClr val="0563C1"/>
                </a:solidFill>
                <a:effectLst/>
                <a:ea typeface="Calibri" panose="020F0502020204030204" pitchFamily="34" charset="0"/>
                <a:hlinkClick r:id="rId4"/>
              </a:rPr>
              <a:t>Respiratory tract infections (RTIs) - NHS (www.nhs.uk)</a:t>
            </a:r>
            <a:r>
              <a:rPr lang="en-GB" u="sng" dirty="0">
                <a:solidFill>
                  <a:srgbClr val="0563C1"/>
                </a:solidFill>
                <a:effectLst/>
                <a:ea typeface="Calibri" panose="020F0502020204030204" pitchFamily="34" charset="0"/>
              </a:rPr>
              <a:t>, </a:t>
            </a:r>
            <a:r>
              <a:rPr lang="en-GB" u="sng" dirty="0">
                <a:solidFill>
                  <a:srgbClr val="0563C1"/>
                </a:solidFill>
                <a:effectLst/>
                <a:ea typeface="Calibri" panose="020F0502020204030204" pitchFamily="34" charset="0"/>
                <a:hlinkClick r:id="rId5"/>
              </a:rPr>
              <a:t>Flu – NHS.UK</a:t>
            </a:r>
            <a:endParaRPr lang="en-GB" u="sng" dirty="0">
              <a:solidFill>
                <a:srgbClr val="0563C1"/>
              </a:solidFill>
              <a:effectLst/>
              <a:ea typeface="Calibri" panose="020F0502020204030204" pitchFamily="34" charset="0"/>
            </a:endParaRPr>
          </a:p>
          <a:p>
            <a:pPr marL="0" marR="0" lvl="0" indent="0" algn="l" defTabSz="914400" rtl="0" eaLnBrk="1" fontAlgn="auto" latinLnBrk="0" hangingPunct="1">
              <a:lnSpc>
                <a:spcPct val="100000"/>
              </a:lnSpc>
              <a:spcBef>
                <a:spcPts val="1000"/>
              </a:spcBef>
              <a:spcAft>
                <a:spcPts val="1800"/>
              </a:spcAft>
              <a:buClr>
                <a:srgbClr val="007C91"/>
              </a:buClr>
              <a:buSzTx/>
              <a:buNone/>
              <a:tabLst/>
              <a:defRPr/>
            </a:pPr>
            <a:r>
              <a:rPr lang="en-GB" dirty="0">
                <a:effectLst/>
                <a:ea typeface="Calibri" panose="020F0502020204030204" pitchFamily="34" charset="0"/>
              </a:rPr>
              <a:t>For most individuals, these illnesses </a:t>
            </a:r>
            <a:r>
              <a:rPr lang="en-GB" dirty="0">
                <a:ea typeface="Calibri" panose="020F0502020204030204" pitchFamily="34" charset="0"/>
              </a:rPr>
              <a:t>are not serious and most recover quickly</a:t>
            </a:r>
            <a:endParaRPr lang="en-GB" sz="2900" dirty="0"/>
          </a:p>
        </p:txBody>
      </p:sp>
      <p:sp>
        <p:nvSpPr>
          <p:cNvPr id="4" name="Footer Placeholder 3">
            <a:extLst>
              <a:ext uri="{FF2B5EF4-FFF2-40B4-BE49-F238E27FC236}">
                <a16:creationId xmlns:a16="http://schemas.microsoft.com/office/drawing/2014/main" id="{818BFE05-B2AE-9C67-626D-B68FA5589CF7}"/>
              </a:ext>
            </a:extLst>
          </p:cNvPr>
          <p:cNvSpPr>
            <a:spLocks noGrp="1"/>
          </p:cNvSpPr>
          <p:nvPr>
            <p:ph type="ftr" sz="quarter" idx="10"/>
          </p:nvPr>
        </p:nvSpPr>
        <p:spPr/>
        <p:txBody>
          <a:bodyPr/>
          <a:lstStyle/>
          <a:p>
            <a:r>
              <a:rPr lang="en-GB" sz="1400"/>
              <a:t>IPC Training for EYES</a:t>
            </a:r>
          </a:p>
        </p:txBody>
      </p:sp>
    </p:spTree>
    <p:extLst>
      <p:ext uri="{BB962C8B-B14F-4D97-AF65-F5344CB8AC3E}">
        <p14:creationId xmlns:p14="http://schemas.microsoft.com/office/powerpoint/2010/main" val="2538009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044DE-C66F-323E-2D03-93168172D608}"/>
              </a:ext>
            </a:extLst>
          </p:cNvPr>
          <p:cNvSpPr>
            <a:spLocks noGrp="1"/>
          </p:cNvSpPr>
          <p:nvPr>
            <p:ph type="title"/>
          </p:nvPr>
        </p:nvSpPr>
        <p:spPr>
          <a:xfrm>
            <a:off x="523510" y="227824"/>
            <a:ext cx="10515600" cy="972607"/>
          </a:xfrm>
        </p:spPr>
        <p:txBody>
          <a:bodyPr/>
          <a:lstStyle/>
          <a:p>
            <a:r>
              <a:rPr lang="en-GB" dirty="0">
                <a:latin typeface="Arial"/>
                <a:cs typeface="Arial"/>
              </a:rPr>
              <a:t>Managing cases and outbreaks of ARIs</a:t>
            </a:r>
            <a:endParaRPr lang="en-GB" dirty="0"/>
          </a:p>
        </p:txBody>
      </p:sp>
      <p:sp>
        <p:nvSpPr>
          <p:cNvPr id="3" name="Content Placeholder 2">
            <a:extLst>
              <a:ext uri="{FF2B5EF4-FFF2-40B4-BE49-F238E27FC236}">
                <a16:creationId xmlns:a16="http://schemas.microsoft.com/office/drawing/2014/main" id="{4A5B3C9D-4285-7159-EC02-1B96289D311A}"/>
              </a:ext>
            </a:extLst>
          </p:cNvPr>
          <p:cNvSpPr>
            <a:spLocks noGrp="1"/>
          </p:cNvSpPr>
          <p:nvPr>
            <p:ph idx="1"/>
          </p:nvPr>
        </p:nvSpPr>
        <p:spPr>
          <a:xfrm>
            <a:off x="523510" y="1270776"/>
            <a:ext cx="11236690" cy="5359400"/>
          </a:xfrm>
        </p:spPr>
        <p:txBody>
          <a:bodyPr vert="horz" lIns="91440" tIns="45720" rIns="91440" bIns="45720" rtlCol="0" anchor="t">
            <a:normAutofit/>
          </a:bodyPr>
          <a:lstStyle/>
          <a:p>
            <a:r>
              <a:rPr lang="en-GB" b="1" dirty="0">
                <a:effectLst/>
                <a:ea typeface="Calibri" panose="020F0502020204030204" pitchFamily="34" charset="0"/>
              </a:rPr>
              <a:t>Exclusion is recommended - </a:t>
            </a:r>
            <a:r>
              <a:rPr lang="en-GB" dirty="0">
                <a:ea typeface="Calibri" panose="020F0502020204030204" pitchFamily="34" charset="0"/>
              </a:rPr>
              <a:t>E</a:t>
            </a:r>
            <a:r>
              <a:rPr lang="en-GB" dirty="0">
                <a:effectLst/>
                <a:ea typeface="Calibri" panose="020F0502020204030204" pitchFamily="34" charset="0"/>
              </a:rPr>
              <a:t>xclude any affected individual who has a high temperature and are unwell, until they no longer have a high temperature (without taking paracetamol) and are well enough to attend the setting. </a:t>
            </a:r>
          </a:p>
          <a:p>
            <a:pPr lvl="1">
              <a:lnSpc>
                <a:spcPct val="100000"/>
              </a:lnSpc>
            </a:pPr>
            <a:r>
              <a:rPr lang="en-GB" sz="2400" dirty="0">
                <a:effectLst/>
                <a:ea typeface="Calibri" panose="020F0502020204030204" pitchFamily="34" charset="0"/>
              </a:rPr>
              <a:t>Do not exclude individuals with mild symptoms such as a runny nose, sore throat, or mild cough, who are otherwise well.</a:t>
            </a:r>
          </a:p>
          <a:p>
            <a:pPr marL="457200" lvl="1" indent="0">
              <a:lnSpc>
                <a:spcPct val="100000"/>
              </a:lnSpc>
              <a:buNone/>
            </a:pPr>
            <a:endParaRPr lang="en-GB" sz="2400" dirty="0">
              <a:effectLst/>
              <a:ea typeface="Calibri" panose="020F0502020204030204" pitchFamily="34" charset="0"/>
            </a:endParaRPr>
          </a:p>
          <a:p>
            <a:r>
              <a:rPr lang="en-GB" b="1" dirty="0">
                <a:ea typeface="Calibri" panose="020F0502020204030204" pitchFamily="34" charset="0"/>
              </a:rPr>
              <a:t>Promote hand and respiratory hygiene measures</a:t>
            </a:r>
          </a:p>
          <a:p>
            <a:r>
              <a:rPr lang="en-GB" b="1" dirty="0">
                <a:effectLst/>
                <a:ea typeface="Calibri" panose="020F0502020204030204" pitchFamily="34" charset="0"/>
              </a:rPr>
              <a:t>Cleaning and ventilation</a:t>
            </a:r>
          </a:p>
          <a:p>
            <a:r>
              <a:rPr lang="en-GB" b="1" dirty="0">
                <a:latin typeface="Arial"/>
                <a:cs typeface="Arial"/>
              </a:rPr>
              <a:t>Vaccinations (seasonal flu/covid/RSV) </a:t>
            </a:r>
            <a:r>
              <a:rPr lang="en-GB" dirty="0">
                <a:latin typeface="Arial"/>
                <a:cs typeface="Arial"/>
              </a:rPr>
              <a:t>– for eligible children and adults </a:t>
            </a:r>
          </a:p>
          <a:p>
            <a:pPr marL="0" indent="0">
              <a:buNone/>
            </a:pPr>
            <a:endParaRPr lang="en-GB" sz="1400" dirty="0">
              <a:latin typeface="Arial"/>
              <a:cs typeface="Arial"/>
              <a:hlinkClick r:id="rId3"/>
            </a:endParaRPr>
          </a:p>
          <a:p>
            <a:pPr marL="0" indent="0">
              <a:buNone/>
            </a:pPr>
            <a:r>
              <a:rPr lang="en-GB" sz="2000" dirty="0">
                <a:latin typeface="Arial"/>
                <a:cs typeface="Arial"/>
                <a:hlinkClick r:id="rId3"/>
              </a:rPr>
              <a:t>Managing specific infectious diseases: A to Z - GOV.UK (www.gov.uk)</a:t>
            </a:r>
            <a:endParaRPr lang="en-GB" sz="2000" dirty="0"/>
          </a:p>
          <a:p>
            <a:endParaRPr lang="en-GB" dirty="0">
              <a:latin typeface="Arial"/>
              <a:cs typeface="Arial"/>
            </a:endParaRPr>
          </a:p>
          <a:p>
            <a:endParaRPr lang="en-GB" dirty="0">
              <a:latin typeface="Arial"/>
              <a:cs typeface="Arial"/>
            </a:endParaRPr>
          </a:p>
          <a:p>
            <a:endParaRPr lang="en-GB" dirty="0">
              <a:latin typeface="Arial"/>
              <a:cs typeface="Arial"/>
            </a:endParaRPr>
          </a:p>
          <a:p>
            <a:endParaRPr lang="en-GB" dirty="0">
              <a:latin typeface="Arial"/>
              <a:cs typeface="Arial"/>
            </a:endParaRPr>
          </a:p>
        </p:txBody>
      </p:sp>
      <p:sp>
        <p:nvSpPr>
          <p:cNvPr id="4" name="Footer Placeholder 3">
            <a:extLst>
              <a:ext uri="{FF2B5EF4-FFF2-40B4-BE49-F238E27FC236}">
                <a16:creationId xmlns:a16="http://schemas.microsoft.com/office/drawing/2014/main" id="{26698C7A-4E9B-387E-7ED2-7910E2317984}"/>
              </a:ext>
            </a:extLst>
          </p:cNvPr>
          <p:cNvSpPr>
            <a:spLocks noGrp="1"/>
          </p:cNvSpPr>
          <p:nvPr>
            <p:ph type="ftr" sz="quarter" idx="10"/>
          </p:nvPr>
        </p:nvSpPr>
        <p:spPr/>
        <p:txBody>
          <a:bodyPr/>
          <a:lstStyle/>
          <a:p>
            <a:r>
              <a:rPr lang="en-GB" sz="1400" dirty="0"/>
              <a:t>IPC Training for EYES</a:t>
            </a:r>
          </a:p>
        </p:txBody>
      </p:sp>
    </p:spTree>
    <p:extLst>
      <p:ext uri="{BB962C8B-B14F-4D97-AF65-F5344CB8AC3E}">
        <p14:creationId xmlns:p14="http://schemas.microsoft.com/office/powerpoint/2010/main" val="2975797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809B111-5254-A9F7-A84A-9C38E8025DA9}"/>
              </a:ext>
            </a:extLst>
          </p:cNvPr>
          <p:cNvSpPr>
            <a:spLocks noGrp="1"/>
          </p:cNvSpPr>
          <p:nvPr>
            <p:ph type="ftr" sz="quarter" idx="10"/>
          </p:nvPr>
        </p:nvSpPr>
        <p:spPr/>
        <p:txBody>
          <a:bodyPr/>
          <a:lstStyle/>
          <a:p>
            <a:r>
              <a:rPr lang="en-GB" sz="1400" dirty="0"/>
              <a:t>IPC Training for EYES</a:t>
            </a:r>
          </a:p>
        </p:txBody>
      </p:sp>
      <p:sp>
        <p:nvSpPr>
          <p:cNvPr id="5" name="Slide Number Placeholder 4">
            <a:extLst>
              <a:ext uri="{FF2B5EF4-FFF2-40B4-BE49-F238E27FC236}">
                <a16:creationId xmlns:a16="http://schemas.microsoft.com/office/drawing/2014/main" id="{DD81C191-8159-9EB6-0C23-8BDCCA56985D}"/>
              </a:ext>
            </a:extLst>
          </p:cNvPr>
          <p:cNvSpPr>
            <a:spLocks noGrp="1"/>
          </p:cNvSpPr>
          <p:nvPr>
            <p:ph type="sldNum" sz="quarter" idx="11"/>
          </p:nvPr>
        </p:nvSpPr>
        <p:spPr/>
        <p:txBody>
          <a:bodyPr/>
          <a:lstStyle/>
          <a:p>
            <a:fld id="{344369E4-5DE7-46E5-874E-4FD437973785}" type="slidenum">
              <a:rPr lang="en-GB" smtClean="0"/>
              <a:pPr/>
              <a:t>34</a:t>
            </a:fld>
            <a:endParaRPr lang="en-GB" sz="1400" dirty="0"/>
          </a:p>
        </p:txBody>
      </p:sp>
      <p:pic>
        <p:nvPicPr>
          <p:cNvPr id="6" name="Picture 5">
            <a:extLst>
              <a:ext uri="{FF2B5EF4-FFF2-40B4-BE49-F238E27FC236}">
                <a16:creationId xmlns:a16="http://schemas.microsoft.com/office/drawing/2014/main" id="{5C1768BC-0EBE-CB2A-E632-990C65B03500}"/>
              </a:ext>
            </a:extLst>
          </p:cNvPr>
          <p:cNvPicPr>
            <a:picLocks noChangeAspect="1"/>
          </p:cNvPicPr>
          <p:nvPr/>
        </p:nvPicPr>
        <p:blipFill>
          <a:blip r:embed="rId3"/>
          <a:stretch>
            <a:fillRect/>
          </a:stretch>
        </p:blipFill>
        <p:spPr>
          <a:xfrm>
            <a:off x="555181" y="156996"/>
            <a:ext cx="5736762" cy="4073410"/>
          </a:xfrm>
          <a:prstGeom prst="rect">
            <a:avLst/>
          </a:prstGeom>
        </p:spPr>
      </p:pic>
      <p:pic>
        <p:nvPicPr>
          <p:cNvPr id="7" name="Picture 6">
            <a:extLst>
              <a:ext uri="{FF2B5EF4-FFF2-40B4-BE49-F238E27FC236}">
                <a16:creationId xmlns:a16="http://schemas.microsoft.com/office/drawing/2014/main" id="{3F92FBFD-4FEC-EDA6-148A-9A92D1AF7C0C}"/>
              </a:ext>
            </a:extLst>
          </p:cNvPr>
          <p:cNvPicPr>
            <a:picLocks noChangeAspect="1"/>
          </p:cNvPicPr>
          <p:nvPr/>
        </p:nvPicPr>
        <p:blipFill>
          <a:blip r:embed="rId4"/>
          <a:stretch>
            <a:fillRect/>
          </a:stretch>
        </p:blipFill>
        <p:spPr>
          <a:xfrm>
            <a:off x="4838752" y="1519612"/>
            <a:ext cx="7065572" cy="4919238"/>
          </a:xfrm>
          <a:prstGeom prst="rect">
            <a:avLst/>
          </a:prstGeom>
        </p:spPr>
      </p:pic>
      <p:sp>
        <p:nvSpPr>
          <p:cNvPr id="8" name="TextBox 7">
            <a:extLst>
              <a:ext uri="{FF2B5EF4-FFF2-40B4-BE49-F238E27FC236}">
                <a16:creationId xmlns:a16="http://schemas.microsoft.com/office/drawing/2014/main" id="{7EB37812-893A-885A-FFAF-F9E4EBCE6B05}"/>
              </a:ext>
            </a:extLst>
          </p:cNvPr>
          <p:cNvSpPr txBox="1"/>
          <p:nvPr/>
        </p:nvSpPr>
        <p:spPr>
          <a:xfrm>
            <a:off x="555181" y="4567231"/>
            <a:ext cx="1654140" cy="1477328"/>
          </a:xfrm>
          <a:prstGeom prst="rect">
            <a:avLst/>
          </a:prstGeom>
          <a:noFill/>
        </p:spPr>
        <p:txBody>
          <a:bodyPr wrap="square" rtlCol="0">
            <a:spAutoFit/>
          </a:bodyPr>
          <a:lstStyle/>
          <a:p>
            <a:r>
              <a:rPr lang="en-GB" dirty="0">
                <a:hlinkClick r:id="rId5"/>
              </a:rPr>
              <a:t>Caring for Babies and Children with Cough (bristol.ac.uk)</a:t>
            </a:r>
            <a:endParaRPr lang="en-GB" dirty="0"/>
          </a:p>
        </p:txBody>
      </p:sp>
      <p:sp>
        <p:nvSpPr>
          <p:cNvPr id="9" name="TextBox 8">
            <a:extLst>
              <a:ext uri="{FF2B5EF4-FFF2-40B4-BE49-F238E27FC236}">
                <a16:creationId xmlns:a16="http://schemas.microsoft.com/office/drawing/2014/main" id="{400748B4-1969-CB21-B788-AA4C057F45ED}"/>
              </a:ext>
            </a:extLst>
          </p:cNvPr>
          <p:cNvSpPr txBox="1"/>
          <p:nvPr/>
        </p:nvSpPr>
        <p:spPr>
          <a:xfrm>
            <a:off x="2552399" y="4567231"/>
            <a:ext cx="2141913" cy="1477328"/>
          </a:xfrm>
          <a:prstGeom prst="rect">
            <a:avLst/>
          </a:prstGeom>
          <a:noFill/>
        </p:spPr>
        <p:txBody>
          <a:bodyPr wrap="square">
            <a:spAutoFit/>
          </a:bodyPr>
          <a:lstStyle/>
          <a:p>
            <a:r>
              <a:rPr lang="en-GB" dirty="0">
                <a:hlinkClick r:id="rId6"/>
              </a:rPr>
              <a:t>UoB_Childrens-cough_PDF-leaflet_A4.pdf (bpb-eu-w2.wpmucdn.com)</a:t>
            </a:r>
            <a:endParaRPr lang="en-GB" dirty="0"/>
          </a:p>
        </p:txBody>
      </p:sp>
    </p:spTree>
    <p:extLst>
      <p:ext uri="{BB962C8B-B14F-4D97-AF65-F5344CB8AC3E}">
        <p14:creationId xmlns:p14="http://schemas.microsoft.com/office/powerpoint/2010/main" val="2731782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30E5B-8FC0-9BF4-07EB-9FABCF30E4FB}"/>
              </a:ext>
            </a:extLst>
          </p:cNvPr>
          <p:cNvSpPr>
            <a:spLocks noGrp="1"/>
          </p:cNvSpPr>
          <p:nvPr>
            <p:ph type="title"/>
          </p:nvPr>
        </p:nvSpPr>
        <p:spPr/>
        <p:txBody>
          <a:bodyPr>
            <a:normAutofit/>
          </a:bodyPr>
          <a:lstStyle/>
          <a:p>
            <a:r>
              <a:rPr lang="en-GB" dirty="0">
                <a:latin typeface="Arial"/>
                <a:cs typeface="Arial"/>
              </a:rPr>
              <a:t>When to contact </a:t>
            </a:r>
            <a:r>
              <a:rPr lang="en-GB" dirty="0">
                <a:solidFill>
                  <a:srgbClr val="FF0000"/>
                </a:solidFill>
                <a:latin typeface="Arial"/>
                <a:cs typeface="Arial"/>
              </a:rPr>
              <a:t>HPTs</a:t>
            </a:r>
            <a:r>
              <a:rPr lang="en-GB" dirty="0">
                <a:latin typeface="Arial"/>
                <a:cs typeface="Arial"/>
              </a:rPr>
              <a:t>– acute respiratory infections</a:t>
            </a:r>
            <a:endParaRPr lang="en-GB" dirty="0"/>
          </a:p>
        </p:txBody>
      </p:sp>
      <p:sp>
        <p:nvSpPr>
          <p:cNvPr id="3" name="Content Placeholder 2">
            <a:extLst>
              <a:ext uri="{FF2B5EF4-FFF2-40B4-BE49-F238E27FC236}">
                <a16:creationId xmlns:a16="http://schemas.microsoft.com/office/drawing/2014/main" id="{5CB4FF2D-8F63-B7EC-8AA0-6E3CD7524C87}"/>
              </a:ext>
            </a:extLst>
          </p:cNvPr>
          <p:cNvSpPr>
            <a:spLocks noGrp="1"/>
          </p:cNvSpPr>
          <p:nvPr>
            <p:ph idx="1"/>
          </p:nvPr>
        </p:nvSpPr>
        <p:spPr>
          <a:xfrm>
            <a:off x="534071" y="1480912"/>
            <a:ext cx="11123857" cy="4827310"/>
          </a:xfrm>
        </p:spPr>
        <p:txBody>
          <a:bodyPr vert="horz" lIns="91440" tIns="45720" rIns="91440" bIns="45720" rtlCol="0" anchor="t">
            <a:normAutofit/>
          </a:bodyPr>
          <a:lstStyle/>
          <a:p>
            <a:pPr>
              <a:lnSpc>
                <a:spcPct val="150000"/>
              </a:lnSpc>
            </a:pPr>
            <a:r>
              <a:rPr lang="en-GB" dirty="0">
                <a:effectLst/>
                <a:ea typeface="Calibri" panose="020F0502020204030204" pitchFamily="34" charset="0"/>
              </a:rPr>
              <a:t>If you are a setting that is</a:t>
            </a:r>
            <a:r>
              <a:rPr lang="en-GB" u="sng" dirty="0">
                <a:effectLst/>
                <a:ea typeface="Calibri" panose="020F0502020204030204" pitchFamily="34" charset="0"/>
              </a:rPr>
              <a:t> </a:t>
            </a:r>
            <a:r>
              <a:rPr lang="en-GB" b="1" u="sng" dirty="0">
                <a:effectLst/>
                <a:ea typeface="Calibri" panose="020F0502020204030204" pitchFamily="34" charset="0"/>
              </a:rPr>
              <a:t>dedicated</a:t>
            </a:r>
            <a:r>
              <a:rPr lang="en-GB" dirty="0">
                <a:effectLst/>
                <a:ea typeface="Calibri" panose="020F0502020204030204" pitchFamily="34" charset="0"/>
              </a:rPr>
              <a:t> to children who are clinically vulnerable.</a:t>
            </a:r>
          </a:p>
          <a:p>
            <a:pPr>
              <a:lnSpc>
                <a:spcPct val="150000"/>
              </a:lnSpc>
            </a:pPr>
            <a:r>
              <a:rPr lang="en-GB" dirty="0">
                <a:effectLst/>
                <a:ea typeface="Calibri" panose="020F0502020204030204" pitchFamily="34" charset="0"/>
              </a:rPr>
              <a:t>If anyone is </a:t>
            </a:r>
            <a:r>
              <a:rPr lang="en-GB" b="1" dirty="0">
                <a:effectLst/>
                <a:ea typeface="Calibri" panose="020F0502020204030204" pitchFamily="34" charset="0"/>
              </a:rPr>
              <a:t>admitted to hospital</a:t>
            </a:r>
            <a:r>
              <a:rPr lang="en-GB" dirty="0">
                <a:effectLst/>
                <a:ea typeface="Calibri" panose="020F0502020204030204" pitchFamily="34" charset="0"/>
              </a:rPr>
              <a:t> (or there is a death). </a:t>
            </a:r>
          </a:p>
          <a:p>
            <a:pPr>
              <a:lnSpc>
                <a:spcPct val="150000"/>
              </a:lnSpc>
            </a:pPr>
            <a:r>
              <a:rPr lang="en-GB" dirty="0">
                <a:solidFill>
                  <a:srgbClr val="000000"/>
                </a:solidFill>
                <a:effectLst/>
                <a:ea typeface="Calibri" panose="020F0502020204030204" pitchFamily="34" charset="0"/>
              </a:rPr>
              <a:t>If you are still getting </a:t>
            </a:r>
            <a:r>
              <a:rPr lang="en-GB" b="1" dirty="0">
                <a:solidFill>
                  <a:srgbClr val="000000"/>
                </a:solidFill>
                <a:effectLst/>
                <a:ea typeface="Calibri" panose="020F0502020204030204" pitchFamily="34" charset="0"/>
              </a:rPr>
              <a:t>SIGNIFICANT</a:t>
            </a:r>
            <a:r>
              <a:rPr lang="en-GB" dirty="0">
                <a:solidFill>
                  <a:srgbClr val="000000"/>
                </a:solidFill>
                <a:effectLst/>
                <a:ea typeface="Calibri" panose="020F0502020204030204" pitchFamily="34" charset="0"/>
              </a:rPr>
              <a:t> numbers of new cases after </a:t>
            </a:r>
            <a:r>
              <a:rPr lang="en-GB" b="1" dirty="0">
                <a:solidFill>
                  <a:srgbClr val="000000"/>
                </a:solidFill>
                <a:effectLst/>
                <a:ea typeface="Calibri" panose="020F0502020204030204" pitchFamily="34" charset="0"/>
              </a:rPr>
              <a:t>3 WEEKS</a:t>
            </a:r>
            <a:r>
              <a:rPr lang="en-GB" dirty="0">
                <a:solidFill>
                  <a:srgbClr val="000000"/>
                </a:solidFill>
                <a:effectLst/>
                <a:ea typeface="Calibri" panose="020F0502020204030204" pitchFamily="34" charset="0"/>
              </a:rPr>
              <a:t> despite implementing all of the recommendations advised , and you are still concerned about the situation.</a:t>
            </a:r>
            <a:endParaRPr lang="en-GB" dirty="0">
              <a:effectLst/>
              <a:ea typeface="Calibri" panose="020F0502020204030204" pitchFamily="34" charset="0"/>
            </a:endParaRPr>
          </a:p>
          <a:p>
            <a:pPr>
              <a:lnSpc>
                <a:spcPct val="150000"/>
              </a:lnSpc>
            </a:pPr>
            <a:r>
              <a:rPr lang="en-GB" dirty="0">
                <a:solidFill>
                  <a:srgbClr val="000000"/>
                </a:solidFill>
                <a:effectLst/>
                <a:ea typeface="Calibri" panose="020F0502020204030204" pitchFamily="34" charset="0"/>
              </a:rPr>
              <a:t>If you have further issues stopping you from implementing control measures.</a:t>
            </a:r>
            <a:endParaRPr lang="en-GB" dirty="0"/>
          </a:p>
        </p:txBody>
      </p:sp>
      <p:sp>
        <p:nvSpPr>
          <p:cNvPr id="4" name="Footer Placeholder 3">
            <a:extLst>
              <a:ext uri="{FF2B5EF4-FFF2-40B4-BE49-F238E27FC236}">
                <a16:creationId xmlns:a16="http://schemas.microsoft.com/office/drawing/2014/main" id="{818BFE05-B2AE-9C67-626D-B68FA5589CF7}"/>
              </a:ext>
            </a:extLst>
          </p:cNvPr>
          <p:cNvSpPr>
            <a:spLocks noGrp="1"/>
          </p:cNvSpPr>
          <p:nvPr>
            <p:ph type="ftr" sz="quarter" idx="10"/>
          </p:nvPr>
        </p:nvSpPr>
        <p:spPr/>
        <p:txBody>
          <a:bodyPr/>
          <a:lstStyle/>
          <a:p>
            <a:r>
              <a:rPr lang="en-GB" sz="1400"/>
              <a:t>IPC Training for EYES</a:t>
            </a:r>
          </a:p>
        </p:txBody>
      </p:sp>
      <p:pic>
        <p:nvPicPr>
          <p:cNvPr id="6" name="Sec 2- When to call HPT">
            <a:hlinkClick r:id="" action="ppaction://media"/>
            <a:extLst>
              <a:ext uri="{FF2B5EF4-FFF2-40B4-BE49-F238E27FC236}">
                <a16:creationId xmlns:a16="http://schemas.microsoft.com/office/drawing/2014/main" id="{82006BC7-272F-9364-F84A-3B322659F0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4063" y="259319"/>
            <a:ext cx="406400" cy="406400"/>
          </a:xfrm>
          <a:prstGeom prst="rect">
            <a:avLst/>
          </a:prstGeom>
        </p:spPr>
      </p:pic>
    </p:spTree>
    <p:extLst>
      <p:ext uri="{BB962C8B-B14F-4D97-AF65-F5344CB8AC3E}">
        <p14:creationId xmlns:p14="http://schemas.microsoft.com/office/powerpoint/2010/main" val="310927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93C0B-C0FF-412C-A6AF-9C0A2BA5D508}"/>
              </a:ext>
            </a:extLst>
          </p:cNvPr>
          <p:cNvSpPr>
            <a:spLocks noGrp="1"/>
          </p:cNvSpPr>
          <p:nvPr>
            <p:ph type="title"/>
          </p:nvPr>
        </p:nvSpPr>
        <p:spPr/>
        <p:txBody>
          <a:bodyPr/>
          <a:lstStyle/>
          <a:p>
            <a:r>
              <a:rPr lang="en-GB" dirty="0"/>
              <a:t>Scarlet Fever </a:t>
            </a:r>
          </a:p>
        </p:txBody>
      </p:sp>
      <p:sp>
        <p:nvSpPr>
          <p:cNvPr id="3" name="Content Placeholder 2">
            <a:extLst>
              <a:ext uri="{FF2B5EF4-FFF2-40B4-BE49-F238E27FC236}">
                <a16:creationId xmlns:a16="http://schemas.microsoft.com/office/drawing/2014/main" id="{7D8FCA03-4F11-42D8-A060-33041481BA6B}"/>
              </a:ext>
            </a:extLst>
          </p:cNvPr>
          <p:cNvSpPr>
            <a:spLocks noGrp="1"/>
          </p:cNvSpPr>
          <p:nvPr>
            <p:ph sz="half" idx="1"/>
          </p:nvPr>
        </p:nvSpPr>
        <p:spPr>
          <a:xfrm>
            <a:off x="565751" y="1409830"/>
            <a:ext cx="6232148" cy="4846363"/>
          </a:xfrm>
        </p:spPr>
        <p:txBody>
          <a:bodyPr vert="horz" lIns="91440" tIns="45720" rIns="91440" bIns="45720" rtlCol="0" anchor="t">
            <a:normAutofit/>
          </a:bodyPr>
          <a:lstStyle/>
          <a:p>
            <a:pPr marL="0" indent="0">
              <a:buNone/>
            </a:pPr>
            <a:r>
              <a:rPr lang="en-GB" dirty="0">
                <a:latin typeface="Arial"/>
                <a:cs typeface="Arial"/>
              </a:rPr>
              <a:t>Scarlet fever is caused by the Group A streptococcus (GAS) bacteria which also causes other infections like:</a:t>
            </a:r>
          </a:p>
          <a:p>
            <a:pPr>
              <a:lnSpc>
                <a:spcPct val="120000"/>
              </a:lnSpc>
            </a:pPr>
            <a:r>
              <a:rPr lang="en-GB" dirty="0">
                <a:latin typeface="Arial"/>
                <a:cs typeface="Arial"/>
              </a:rPr>
              <a:t>Impetigo</a:t>
            </a:r>
          </a:p>
          <a:p>
            <a:pPr>
              <a:lnSpc>
                <a:spcPct val="120000"/>
              </a:lnSpc>
            </a:pPr>
            <a:r>
              <a:rPr lang="en-GB" dirty="0">
                <a:latin typeface="Arial"/>
                <a:cs typeface="Arial"/>
              </a:rPr>
              <a:t>Cellulitis</a:t>
            </a:r>
          </a:p>
          <a:p>
            <a:pPr>
              <a:lnSpc>
                <a:spcPct val="120000"/>
              </a:lnSpc>
            </a:pPr>
            <a:r>
              <a:rPr lang="en-GB" dirty="0">
                <a:latin typeface="Arial"/>
                <a:cs typeface="Arial"/>
              </a:rPr>
              <a:t>‘Strep’ throat</a:t>
            </a:r>
            <a:endParaRPr lang="en-GB" dirty="0"/>
          </a:p>
          <a:p>
            <a:pPr marL="0" indent="0">
              <a:buNone/>
            </a:pPr>
            <a:endParaRPr lang="en-GB" dirty="0"/>
          </a:p>
        </p:txBody>
      </p:sp>
      <p:pic>
        <p:nvPicPr>
          <p:cNvPr id="1028" name="Picture 4">
            <a:extLst>
              <a:ext uri="{FF2B5EF4-FFF2-40B4-BE49-F238E27FC236}">
                <a16:creationId xmlns:a16="http://schemas.microsoft.com/office/drawing/2014/main" id="{F8965CD8-EDF4-4F3F-BB4A-511531EB4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016129" y="2039295"/>
            <a:ext cx="2415022" cy="17397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91B08C-B7CE-4369-BFAB-4EEE38214A9C}"/>
              </a:ext>
            </a:extLst>
          </p:cNvPr>
          <p:cNvSpPr txBox="1"/>
          <p:nvPr/>
        </p:nvSpPr>
        <p:spPr>
          <a:xfrm>
            <a:off x="7682108" y="1501513"/>
            <a:ext cx="14980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Impetigo</a:t>
            </a:r>
          </a:p>
        </p:txBody>
      </p:sp>
      <p:pic>
        <p:nvPicPr>
          <p:cNvPr id="1030" name="Picture 6">
            <a:extLst>
              <a:ext uri="{FF2B5EF4-FFF2-40B4-BE49-F238E27FC236}">
                <a16:creationId xmlns:a16="http://schemas.microsoft.com/office/drawing/2014/main" id="{6C613F0D-C3F7-42DE-9A20-92B191EBA1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600606" y="2039294"/>
            <a:ext cx="2490400" cy="17397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00D3FD7-18CE-4FFA-9EDF-86E0C6924040}"/>
              </a:ext>
            </a:extLst>
          </p:cNvPr>
          <p:cNvSpPr txBox="1"/>
          <p:nvPr/>
        </p:nvSpPr>
        <p:spPr>
          <a:xfrm>
            <a:off x="9914304" y="1471868"/>
            <a:ext cx="17888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Scarlet fever</a:t>
            </a:r>
          </a:p>
        </p:txBody>
      </p:sp>
      <p:pic>
        <p:nvPicPr>
          <p:cNvPr id="1032" name="Picture 8">
            <a:extLst>
              <a:ext uri="{FF2B5EF4-FFF2-40B4-BE49-F238E27FC236}">
                <a16:creationId xmlns:a16="http://schemas.microsoft.com/office/drawing/2014/main" id="{D4B1DB35-2426-4AF3-A304-2D86006DA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923084" y="4314424"/>
            <a:ext cx="2382881" cy="17397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75F5666-69F2-4CCD-A7B1-06F1D24965E5}"/>
              </a:ext>
            </a:extLst>
          </p:cNvPr>
          <p:cNvSpPr txBox="1"/>
          <p:nvPr/>
        </p:nvSpPr>
        <p:spPr>
          <a:xfrm>
            <a:off x="7280115" y="3988423"/>
            <a:ext cx="248657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a:rPr>
              <a:t>Cellulitis</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9">
            <a:extLst>
              <a:ext uri="{FF2B5EF4-FFF2-40B4-BE49-F238E27FC236}">
                <a16:creationId xmlns:a16="http://schemas.microsoft.com/office/drawing/2014/main" id="{BE9C098A-DC0A-E038-CEC5-838ACF2BD5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31151" y="4314425"/>
            <a:ext cx="2609559" cy="1739705"/>
          </a:xfrm>
          <a:prstGeom prst="rect">
            <a:avLst/>
          </a:prstGeom>
        </p:spPr>
      </p:pic>
      <p:sp>
        <p:nvSpPr>
          <p:cNvPr id="10" name="Footer Placeholder 9">
            <a:extLst>
              <a:ext uri="{FF2B5EF4-FFF2-40B4-BE49-F238E27FC236}">
                <a16:creationId xmlns:a16="http://schemas.microsoft.com/office/drawing/2014/main" id="{90F5A782-B043-0137-6B99-4E56CDBA3D96}"/>
              </a:ext>
            </a:extLst>
          </p:cNvPr>
          <p:cNvSpPr>
            <a:spLocks noGrp="1"/>
          </p:cNvSpPr>
          <p:nvPr>
            <p:ph type="ftr" sz="quarter" idx="10"/>
          </p:nvPr>
        </p:nvSpPr>
        <p:spPr/>
        <p:txBody>
          <a:bodyPr/>
          <a:lstStyle/>
          <a:p>
            <a:r>
              <a:rPr lang="en-GB" sz="1400"/>
              <a:t>IPC Training for EYES</a:t>
            </a:r>
          </a:p>
        </p:txBody>
      </p:sp>
      <p:sp>
        <p:nvSpPr>
          <p:cNvPr id="5" name="TextBox 4">
            <a:extLst>
              <a:ext uri="{FF2B5EF4-FFF2-40B4-BE49-F238E27FC236}">
                <a16:creationId xmlns:a16="http://schemas.microsoft.com/office/drawing/2014/main" id="{475F5666-69F2-4CCD-A7B1-06F1D24965E5}"/>
              </a:ext>
            </a:extLst>
          </p:cNvPr>
          <p:cNvSpPr txBox="1"/>
          <p:nvPr/>
        </p:nvSpPr>
        <p:spPr>
          <a:xfrm>
            <a:off x="9778538" y="3956368"/>
            <a:ext cx="248657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Scarlet fever</a:t>
            </a:r>
          </a:p>
        </p:txBody>
      </p:sp>
    </p:spTree>
    <p:extLst>
      <p:ext uri="{BB962C8B-B14F-4D97-AF65-F5344CB8AC3E}">
        <p14:creationId xmlns:p14="http://schemas.microsoft.com/office/powerpoint/2010/main" val="1180606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19BCDC8-3455-ED93-6F08-7961AFAD319D}"/>
              </a:ext>
            </a:extLst>
          </p:cNvPr>
          <p:cNvSpPr>
            <a:spLocks noGrp="1"/>
          </p:cNvSpPr>
          <p:nvPr>
            <p:ph type="title"/>
          </p:nvPr>
        </p:nvSpPr>
        <p:spPr>
          <a:xfrm>
            <a:off x="471720" y="179415"/>
            <a:ext cx="10515600" cy="972607"/>
          </a:xfrm>
        </p:spPr>
        <p:txBody>
          <a:bodyPr/>
          <a:lstStyle/>
          <a:p>
            <a:r>
              <a:rPr lang="en-US" dirty="0"/>
              <a:t>Group A Streptococcus (GAS)</a:t>
            </a:r>
          </a:p>
        </p:txBody>
      </p:sp>
      <p:sp>
        <p:nvSpPr>
          <p:cNvPr id="3" name="Content Placeholder 2">
            <a:extLst>
              <a:ext uri="{FF2B5EF4-FFF2-40B4-BE49-F238E27FC236}">
                <a16:creationId xmlns:a16="http://schemas.microsoft.com/office/drawing/2014/main" id="{8D70D657-3324-4067-8BA6-CA3367709FB2}"/>
              </a:ext>
            </a:extLst>
          </p:cNvPr>
          <p:cNvSpPr>
            <a:spLocks noGrp="1"/>
          </p:cNvSpPr>
          <p:nvPr>
            <p:ph sz="half" idx="1"/>
          </p:nvPr>
        </p:nvSpPr>
        <p:spPr>
          <a:xfrm>
            <a:off x="838200" y="1825625"/>
            <a:ext cx="5181600" cy="4351338"/>
          </a:xfrm>
        </p:spPr>
        <p:txBody>
          <a:bodyPr>
            <a:normAutofit/>
          </a:bodyPr>
          <a:lstStyle/>
          <a:p>
            <a:r>
              <a:rPr lang="en-GB" dirty="0">
                <a:hlinkClick r:id="rId3"/>
              </a:rPr>
              <a:t>Group A Strep - What you need to know - UK Health Security Agency (blog.gov.uk)</a:t>
            </a:r>
            <a:endParaRPr lang="en-GB" dirty="0"/>
          </a:p>
          <a:p>
            <a:pPr marL="0" indent="0">
              <a:buNone/>
            </a:pPr>
            <a:endParaRPr lang="en-GB" dirty="0"/>
          </a:p>
          <a:p>
            <a:r>
              <a:rPr lang="en-GB" dirty="0"/>
              <a:t>1 in 100 people carry on skin/ throat with no symptoms</a:t>
            </a:r>
          </a:p>
          <a:p>
            <a:pPr marL="0" indent="0">
              <a:buNone/>
            </a:pPr>
            <a:endParaRPr lang="en-GB" dirty="0"/>
          </a:p>
          <a:p>
            <a:r>
              <a:rPr lang="en-GB" dirty="0"/>
              <a:t>Can be treated with antibiotics </a:t>
            </a:r>
            <a:r>
              <a:rPr lang="en-GB" b="1" dirty="0">
                <a:solidFill>
                  <a:srgbClr val="FF0000"/>
                </a:solidFill>
              </a:rPr>
              <a:t>if causing illness</a:t>
            </a:r>
          </a:p>
        </p:txBody>
      </p:sp>
      <p:pic>
        <p:nvPicPr>
          <p:cNvPr id="6" name="Picture 5">
            <a:extLst>
              <a:ext uri="{FF2B5EF4-FFF2-40B4-BE49-F238E27FC236}">
                <a16:creationId xmlns:a16="http://schemas.microsoft.com/office/drawing/2014/main" id="{2E8196B3-FD34-436D-A6A6-1E8A0746E0A7}"/>
              </a:ext>
            </a:extLst>
          </p:cNvPr>
          <p:cNvPicPr>
            <a:picLocks noChangeAspect="1"/>
          </p:cNvPicPr>
          <p:nvPr/>
        </p:nvPicPr>
        <p:blipFill>
          <a:blip r:embed="rId4"/>
          <a:stretch>
            <a:fillRect/>
          </a:stretch>
        </p:blipFill>
        <p:spPr>
          <a:xfrm>
            <a:off x="6172200" y="2356136"/>
            <a:ext cx="5181600" cy="3290316"/>
          </a:xfrm>
          <a:prstGeom prst="rect">
            <a:avLst/>
          </a:prstGeom>
          <a:noFill/>
        </p:spPr>
      </p:pic>
      <p:sp>
        <p:nvSpPr>
          <p:cNvPr id="4" name="Footer Placeholder 3">
            <a:extLst>
              <a:ext uri="{FF2B5EF4-FFF2-40B4-BE49-F238E27FC236}">
                <a16:creationId xmlns:a16="http://schemas.microsoft.com/office/drawing/2014/main" id="{1E501B11-BE67-402A-998A-DCA99B362065}"/>
              </a:ext>
            </a:extLst>
          </p:cNvPr>
          <p:cNvSpPr>
            <a:spLocks noGrp="1"/>
          </p:cNvSpPr>
          <p:nvPr>
            <p:ph type="ftr" sz="quarter" idx="10"/>
          </p:nvPr>
        </p:nvSpPr>
        <p:spPr>
          <a:xfrm>
            <a:off x="838200" y="6438850"/>
            <a:ext cx="10007606" cy="363600"/>
          </a:xfrm>
        </p:spPr>
        <p:txBody>
          <a:bodyPr anchor="ctr">
            <a:normAutofit/>
          </a:bodyPr>
          <a:lstStyle/>
          <a:p>
            <a:pPr>
              <a:spcAft>
                <a:spcPts val="600"/>
              </a:spcAft>
            </a:pPr>
            <a:r>
              <a:rPr lang="en-GB"/>
              <a:t>IPC Training for EYES</a:t>
            </a:r>
          </a:p>
        </p:txBody>
      </p:sp>
    </p:spTree>
    <p:extLst>
      <p:ext uri="{BB962C8B-B14F-4D97-AF65-F5344CB8AC3E}">
        <p14:creationId xmlns:p14="http://schemas.microsoft.com/office/powerpoint/2010/main" val="893461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9E808-1385-1CF8-8749-258C1977DF03}"/>
              </a:ext>
            </a:extLst>
          </p:cNvPr>
          <p:cNvSpPr>
            <a:spLocks noGrp="1"/>
          </p:cNvSpPr>
          <p:nvPr>
            <p:ph type="title"/>
          </p:nvPr>
        </p:nvSpPr>
        <p:spPr>
          <a:xfrm>
            <a:off x="490003" y="374115"/>
            <a:ext cx="10704000" cy="648072"/>
          </a:xfrm>
        </p:spPr>
        <p:txBody>
          <a:bodyPr>
            <a:normAutofit/>
          </a:bodyPr>
          <a:lstStyle/>
          <a:p>
            <a:r>
              <a:rPr lang="en-GB" sz="3600" dirty="0">
                <a:latin typeface="Arial"/>
                <a:ea typeface="ヒラギノ角ゴ Pro W3"/>
              </a:rPr>
              <a:t>Scarlet Fever and Chicken pox together</a:t>
            </a:r>
            <a:endParaRPr lang="en-GB" sz="3600" dirty="0"/>
          </a:p>
        </p:txBody>
      </p:sp>
      <p:sp>
        <p:nvSpPr>
          <p:cNvPr id="3" name="Content Placeholder 2">
            <a:extLst>
              <a:ext uri="{FF2B5EF4-FFF2-40B4-BE49-F238E27FC236}">
                <a16:creationId xmlns:a16="http://schemas.microsoft.com/office/drawing/2014/main" id="{D1FD3DFE-EFE8-8A78-6DEC-F02300F262E2}"/>
              </a:ext>
            </a:extLst>
          </p:cNvPr>
          <p:cNvSpPr>
            <a:spLocks noGrp="1"/>
          </p:cNvSpPr>
          <p:nvPr>
            <p:ph idx="1"/>
          </p:nvPr>
        </p:nvSpPr>
        <p:spPr>
          <a:xfrm>
            <a:off x="427576" y="1132004"/>
            <a:ext cx="11336847" cy="4881745"/>
          </a:xfrm>
        </p:spPr>
        <p:txBody>
          <a:bodyPr vert="horz" lIns="91440" tIns="45720" rIns="91440" bIns="45720" rtlCol="0" anchor="t">
            <a:normAutofit/>
          </a:bodyPr>
          <a:lstStyle/>
          <a:p>
            <a:pPr marL="380990" indent="-380990">
              <a:lnSpc>
                <a:spcPct val="113999"/>
              </a:lnSpc>
            </a:pPr>
            <a:endParaRPr lang="en-GB" sz="2133" dirty="0">
              <a:latin typeface="Arial"/>
              <a:ea typeface="ヒラギノ角ゴ Pro W3"/>
              <a:cs typeface="Arial"/>
            </a:endParaRPr>
          </a:p>
          <a:p>
            <a:pPr marL="380990" indent="-380990">
              <a:lnSpc>
                <a:spcPct val="113999"/>
              </a:lnSpc>
            </a:pPr>
            <a:r>
              <a:rPr lang="en-GB" dirty="0">
                <a:latin typeface="Arial"/>
                <a:ea typeface="ヒラギノ角ゴ Pro W3"/>
                <a:cs typeface="Arial"/>
              </a:rPr>
              <a:t>Children who have had chickenpox recently are more likely to develop more serious infection during an outbreak of scarlet fever and so parents should remain vigilant</a:t>
            </a:r>
          </a:p>
          <a:p>
            <a:pPr marL="380365" indent="-380365">
              <a:lnSpc>
                <a:spcPct val="113999"/>
              </a:lnSpc>
            </a:pPr>
            <a:r>
              <a:rPr lang="en-GB" dirty="0">
                <a:latin typeface="Arial"/>
                <a:ea typeface="ヒラギノ角ゴ Pro W3"/>
                <a:cs typeface="Arial"/>
              </a:rPr>
              <a:t>Individuals should be excluded from setting until at least 24 hours after starting antibiotics. Individuals who do not take antibiotic treatment will be infectious for two to three weeks.</a:t>
            </a:r>
          </a:p>
          <a:p>
            <a:pPr marL="380365" indent="-380365">
              <a:lnSpc>
                <a:spcPct val="113999"/>
              </a:lnSpc>
            </a:pPr>
            <a:r>
              <a:rPr lang="en-GB" dirty="0">
                <a:latin typeface="Arial"/>
                <a:ea typeface="ヒラギノ角ゴ Pro W3"/>
                <a:cs typeface="Arial"/>
              </a:rPr>
              <a:t>Be extra vigilant if there are 2 or more scarlet fever AND 2 or more chicken pox cases </a:t>
            </a:r>
            <a:r>
              <a:rPr lang="en-GB" b="1" dirty="0">
                <a:latin typeface="Arial"/>
                <a:ea typeface="ヒラギノ角ゴ Pro W3"/>
                <a:cs typeface="Arial"/>
              </a:rPr>
              <a:t>in the same group of children </a:t>
            </a:r>
            <a:r>
              <a:rPr lang="en-GB" dirty="0">
                <a:latin typeface="Arial"/>
                <a:ea typeface="ヒラギノ角ゴ Pro W3"/>
                <a:cs typeface="Arial"/>
              </a:rPr>
              <a:t>(e.g. class)</a:t>
            </a:r>
            <a:endParaRPr lang="en-US" dirty="0">
              <a:latin typeface="Arial"/>
              <a:ea typeface="ヒラギノ角ゴ Pro W3"/>
              <a:cs typeface="Arial"/>
            </a:endParaRPr>
          </a:p>
          <a:p>
            <a:pPr marL="228594" indent="-228594">
              <a:lnSpc>
                <a:spcPct val="113999"/>
              </a:lnSpc>
            </a:pPr>
            <a:endParaRPr lang="en-GB" sz="3200" dirty="0">
              <a:latin typeface="Arial"/>
              <a:ea typeface="ヒラギノ角ゴ Pro W3"/>
              <a:cs typeface="Arial"/>
            </a:endParaRPr>
          </a:p>
          <a:p>
            <a:pPr marL="0" indent="0">
              <a:lnSpc>
                <a:spcPct val="113999"/>
              </a:lnSpc>
            </a:pPr>
            <a:endParaRPr lang="en-GB" sz="800" dirty="0">
              <a:cs typeface="Arial"/>
            </a:endParaRPr>
          </a:p>
          <a:p>
            <a:pPr marL="0" indent="0">
              <a:lnSpc>
                <a:spcPct val="113999"/>
              </a:lnSpc>
              <a:buNone/>
            </a:pPr>
            <a:endParaRPr lang="en-GB" dirty="0">
              <a:highlight>
                <a:srgbClr val="FFFF00"/>
              </a:highlight>
              <a:latin typeface="Arial"/>
              <a:ea typeface="ヒラギノ角ゴ Pro W3"/>
              <a:cs typeface="Arial"/>
            </a:endParaRPr>
          </a:p>
          <a:p>
            <a:pPr marL="0" indent="0">
              <a:lnSpc>
                <a:spcPct val="113999"/>
              </a:lnSpc>
              <a:buNone/>
            </a:pPr>
            <a:endParaRPr lang="en-GB" dirty="0">
              <a:highlight>
                <a:srgbClr val="FFFF00"/>
              </a:highlight>
              <a:latin typeface="Arial"/>
              <a:ea typeface="ヒラギノ角ゴ Pro W3"/>
              <a:cs typeface="Arial"/>
            </a:endParaRPr>
          </a:p>
          <a:p>
            <a:pPr marL="5927" indent="-5927">
              <a:lnSpc>
                <a:spcPct val="113999"/>
              </a:lnSpc>
            </a:pPr>
            <a:endParaRPr lang="en-GB" dirty="0">
              <a:latin typeface="Arial"/>
              <a:ea typeface="ヒラギノ角ゴ Pro W3"/>
              <a:cs typeface="Arial"/>
            </a:endParaRPr>
          </a:p>
          <a:p>
            <a:pPr marL="5927" indent="-5927">
              <a:lnSpc>
                <a:spcPct val="113999"/>
              </a:lnSpc>
            </a:pPr>
            <a:endParaRPr lang="en-GB" dirty="0">
              <a:cs typeface="Arial"/>
            </a:endParaRPr>
          </a:p>
          <a:p>
            <a:pPr marL="5927" indent="-5927">
              <a:lnSpc>
                <a:spcPct val="113999"/>
              </a:lnSpc>
            </a:pPr>
            <a:endParaRPr lang="en-US" dirty="0">
              <a:latin typeface="Arial"/>
              <a:ea typeface="ヒラギノ角ゴ Pro W3"/>
              <a:cs typeface="Arial"/>
            </a:endParaRPr>
          </a:p>
        </p:txBody>
      </p:sp>
      <p:sp>
        <p:nvSpPr>
          <p:cNvPr id="8" name="Footer Placeholder 7">
            <a:extLst>
              <a:ext uri="{FF2B5EF4-FFF2-40B4-BE49-F238E27FC236}">
                <a16:creationId xmlns:a16="http://schemas.microsoft.com/office/drawing/2014/main" id="{273CC449-FB7D-47F2-AA65-A19A07834130}"/>
              </a:ext>
            </a:extLst>
          </p:cNvPr>
          <p:cNvSpPr>
            <a:spLocks noGrp="1"/>
          </p:cNvSpPr>
          <p:nvPr>
            <p:ph type="ftr" sz="quarter" idx="10"/>
          </p:nvPr>
        </p:nvSpPr>
        <p:spPr/>
        <p:txBody>
          <a:bodyPr/>
          <a:lstStyle/>
          <a:p>
            <a:r>
              <a:rPr lang="en-GB" sz="1400"/>
              <a:t>IPC Training for EYES</a:t>
            </a:r>
          </a:p>
        </p:txBody>
      </p:sp>
    </p:spTree>
    <p:extLst>
      <p:ext uri="{BB962C8B-B14F-4D97-AF65-F5344CB8AC3E}">
        <p14:creationId xmlns:p14="http://schemas.microsoft.com/office/powerpoint/2010/main" val="1243670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D500-78AB-F02A-C9DA-D4FACC7A11DD}"/>
              </a:ext>
            </a:extLst>
          </p:cNvPr>
          <p:cNvSpPr>
            <a:spLocks noGrp="1"/>
          </p:cNvSpPr>
          <p:nvPr>
            <p:ph type="title"/>
          </p:nvPr>
        </p:nvSpPr>
        <p:spPr>
          <a:xfrm>
            <a:off x="330206" y="293716"/>
            <a:ext cx="10515600" cy="972607"/>
          </a:xfrm>
        </p:spPr>
        <p:txBody>
          <a:bodyPr>
            <a:normAutofit fontScale="90000"/>
          </a:bodyPr>
          <a:lstStyle/>
          <a:p>
            <a:r>
              <a:rPr lang="en-GB">
                <a:latin typeface="Arial"/>
                <a:ea typeface="ヒラギノ角ゴ Pro W3"/>
                <a:cs typeface="Arial"/>
              </a:rPr>
              <a:t>When to call for support- GAS &amp; Chickenpox/ARIs</a:t>
            </a:r>
            <a:endParaRPr lang="en-GB">
              <a:cs typeface="Arial"/>
            </a:endParaRPr>
          </a:p>
        </p:txBody>
      </p:sp>
      <p:sp>
        <p:nvSpPr>
          <p:cNvPr id="8" name="Content Placeholder 2">
            <a:extLst>
              <a:ext uri="{FF2B5EF4-FFF2-40B4-BE49-F238E27FC236}">
                <a16:creationId xmlns:a16="http://schemas.microsoft.com/office/drawing/2014/main" id="{CDD49252-6CF9-32C1-0E48-F79289184F72}"/>
              </a:ext>
            </a:extLst>
          </p:cNvPr>
          <p:cNvSpPr txBox="1">
            <a:spLocks/>
          </p:cNvSpPr>
          <p:nvPr/>
        </p:nvSpPr>
        <p:spPr bwMode="auto">
          <a:xfrm>
            <a:off x="569692" y="1266323"/>
            <a:ext cx="11481989" cy="46928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4763" indent="-4763" algn="l" rtl="0" eaLnBrk="0" fontAlgn="base" hangingPunct="0">
              <a:lnSpc>
                <a:spcPct val="114000"/>
              </a:lnSpc>
              <a:spcBef>
                <a:spcPts val="0"/>
              </a:spcBef>
              <a:spcAft>
                <a:spcPct val="0"/>
              </a:spcAft>
              <a:buFont typeface="Arial" pitchFamily="84" charset="0"/>
              <a:defRPr sz="1800" b="0" kern="1200" baseline="0">
                <a:solidFill>
                  <a:schemeClr val="tx1"/>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3999"/>
              </a:lnSpc>
            </a:pPr>
            <a:endParaRPr lang="en-US" sz="2133" dirty="0">
              <a:latin typeface="Arial"/>
              <a:ea typeface="ヒラギノ角ゴ Pro W3"/>
              <a:cs typeface="Arial"/>
            </a:endParaRPr>
          </a:p>
          <a:p>
            <a:pPr marL="342900" lvl="0" indent="-342900">
              <a:buFont typeface="Arial" panose="020B0604020202020204" pitchFamily="34" charset="0"/>
              <a:buChar char="•"/>
            </a:pPr>
            <a:r>
              <a:rPr lang="en-GB" sz="2200" dirty="0"/>
              <a:t>If anyone is admitted to hospital (or there is a death) due to GAS</a:t>
            </a:r>
          </a:p>
          <a:p>
            <a:pPr marL="342900" lvl="0" indent="-342900">
              <a:buFont typeface="Arial" panose="020B0604020202020204" pitchFamily="34" charset="0"/>
              <a:buChar char="•"/>
            </a:pPr>
            <a:r>
              <a:rPr lang="en-GB" sz="2200" dirty="0"/>
              <a:t>If you are a setting that is</a:t>
            </a:r>
            <a:r>
              <a:rPr lang="en-GB" sz="2200" u="sng" dirty="0"/>
              <a:t> dedicated</a:t>
            </a:r>
            <a:r>
              <a:rPr lang="en-GB" sz="2200" dirty="0"/>
              <a:t> to children who are clinically vulnerable</a:t>
            </a:r>
          </a:p>
          <a:p>
            <a:pPr marL="342900" lvl="0" indent="-342900">
              <a:buFont typeface="Arial" panose="020B0604020202020204" pitchFamily="34" charset="0"/>
              <a:buChar char="•"/>
            </a:pPr>
            <a:r>
              <a:rPr lang="en-GB" sz="2200" dirty="0"/>
              <a:t>If you have chicken pox </a:t>
            </a:r>
            <a:r>
              <a:rPr lang="en-GB" sz="2200" b="1" dirty="0"/>
              <a:t>AND</a:t>
            </a:r>
            <a:r>
              <a:rPr lang="en-GB" sz="2200" dirty="0"/>
              <a:t> GAS circulating in the same class or year group at the same time</a:t>
            </a:r>
          </a:p>
          <a:p>
            <a:pPr marL="342900" lvl="0" indent="-342900">
              <a:buFont typeface="Arial" panose="020B0604020202020204" pitchFamily="34" charset="0"/>
              <a:buChar char="•"/>
            </a:pPr>
            <a:r>
              <a:rPr lang="en-US" sz="2200" dirty="0"/>
              <a:t>If you think you have cases of confirmed flu AND scarlet fever / GAS in the SAME CLASS (not just the same year group). </a:t>
            </a:r>
            <a:endParaRPr lang="en-GB" sz="2200" dirty="0"/>
          </a:p>
          <a:p>
            <a:pPr marL="342900" lvl="0" indent="-342900">
              <a:buFont typeface="Arial" panose="020B0604020202020204" pitchFamily="34" charset="0"/>
              <a:buChar char="•"/>
            </a:pPr>
            <a:r>
              <a:rPr lang="en-GB" sz="2200" dirty="0"/>
              <a:t>If you are still getting </a:t>
            </a:r>
            <a:r>
              <a:rPr lang="en-GB" sz="2200" u="sng" dirty="0"/>
              <a:t>SIGNIFICANT</a:t>
            </a:r>
            <a:r>
              <a:rPr lang="en-GB" sz="2200" dirty="0"/>
              <a:t> numbers of new cases after 3 weeks despite implementing all of the recommendations advised and you are still concerned about the situation  </a:t>
            </a:r>
          </a:p>
          <a:p>
            <a:pPr marL="342900" lvl="0" indent="-342900">
              <a:buFont typeface="Arial" panose="020B0604020202020204" pitchFamily="34" charset="0"/>
              <a:buChar char="•"/>
            </a:pPr>
            <a:r>
              <a:rPr lang="en-GB" sz="2200" dirty="0"/>
              <a:t>If you have further issues that are stopping, you applying the steps mentioned</a:t>
            </a:r>
          </a:p>
          <a:p>
            <a:r>
              <a:rPr lang="en-GB" b="1" dirty="0"/>
              <a:t> </a:t>
            </a:r>
            <a:endParaRPr lang="en-GB" dirty="0"/>
          </a:p>
          <a:p>
            <a:pPr marL="0" indent="0">
              <a:lnSpc>
                <a:spcPct val="113999"/>
              </a:lnSpc>
            </a:pPr>
            <a:endParaRPr lang="en-US" sz="2133" dirty="0">
              <a:latin typeface="Arial"/>
              <a:ea typeface="ヒラギノ角ゴ Pro W3"/>
              <a:cs typeface="Arial"/>
            </a:endParaRPr>
          </a:p>
          <a:p>
            <a:pPr marL="380990" indent="-380990">
              <a:lnSpc>
                <a:spcPct val="113999"/>
              </a:lnSpc>
              <a:buFont typeface="Arial"/>
              <a:buChar char="•"/>
            </a:pPr>
            <a:endParaRPr lang="en-US" sz="2133" dirty="0">
              <a:latin typeface="Arial"/>
              <a:ea typeface="ヒラギノ角ゴ Pro W3"/>
              <a:cs typeface="Arial"/>
            </a:endParaRPr>
          </a:p>
          <a:p>
            <a:pPr marL="0" indent="0">
              <a:lnSpc>
                <a:spcPct val="113999"/>
              </a:lnSpc>
            </a:pPr>
            <a:endParaRPr lang="en-US" sz="2133" dirty="0">
              <a:cs typeface="Arial"/>
            </a:endParaRPr>
          </a:p>
          <a:p>
            <a:pPr marL="5927" indent="-5927">
              <a:lnSpc>
                <a:spcPct val="113999"/>
              </a:lnSpc>
            </a:pPr>
            <a:endParaRPr lang="en-GB" sz="2133" dirty="0">
              <a:cs typeface="Arial"/>
            </a:endParaRPr>
          </a:p>
          <a:p>
            <a:pPr marL="5927" indent="-5927">
              <a:lnSpc>
                <a:spcPct val="113999"/>
              </a:lnSpc>
            </a:pPr>
            <a:endParaRPr lang="en-US" sz="2133" dirty="0">
              <a:cs typeface="Arial"/>
            </a:endParaRPr>
          </a:p>
        </p:txBody>
      </p:sp>
      <p:sp>
        <p:nvSpPr>
          <p:cNvPr id="7" name="Footer Placeholder 6">
            <a:extLst>
              <a:ext uri="{FF2B5EF4-FFF2-40B4-BE49-F238E27FC236}">
                <a16:creationId xmlns:a16="http://schemas.microsoft.com/office/drawing/2014/main" id="{6E1018E3-B11B-4674-BB09-F3066B991B2A}"/>
              </a:ext>
            </a:extLst>
          </p:cNvPr>
          <p:cNvSpPr>
            <a:spLocks noGrp="1"/>
          </p:cNvSpPr>
          <p:nvPr>
            <p:ph type="ftr" sz="quarter" idx="10"/>
          </p:nvPr>
        </p:nvSpPr>
        <p:spPr/>
        <p:txBody>
          <a:bodyPr/>
          <a:lstStyle/>
          <a:p>
            <a:r>
              <a:rPr lang="en-GB" sz="1400"/>
              <a:t>IPC Training for EYES</a:t>
            </a:r>
          </a:p>
        </p:txBody>
      </p:sp>
    </p:spTree>
    <p:extLst>
      <p:ext uri="{BB962C8B-B14F-4D97-AF65-F5344CB8AC3E}">
        <p14:creationId xmlns:p14="http://schemas.microsoft.com/office/powerpoint/2010/main" val="200052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640833-0675-4E03-AE33-B838E054AD16}"/>
              </a:ext>
            </a:extLst>
          </p:cNvPr>
          <p:cNvSpPr>
            <a:spLocks noGrp="1"/>
          </p:cNvSpPr>
          <p:nvPr>
            <p:ph type="ctrTitle"/>
          </p:nvPr>
        </p:nvSpPr>
        <p:spPr>
          <a:xfrm>
            <a:off x="512763" y="2528888"/>
            <a:ext cx="10482262" cy="3169268"/>
          </a:xfrm>
        </p:spPr>
        <p:txBody>
          <a:bodyPr>
            <a:normAutofit/>
          </a:bodyPr>
          <a:lstStyle/>
          <a:p>
            <a:r>
              <a:rPr lang="en-GB" sz="4000" b="1" dirty="0">
                <a:effectLst/>
                <a:latin typeface="Arial" panose="020B0604020202020204" pitchFamily="34" charset="0"/>
                <a:ea typeface="Calibri" panose="020F0502020204030204" pitchFamily="34" charset="0"/>
                <a:cs typeface="Times New Roman" panose="02020603050405020304" pitchFamily="18" charset="0"/>
              </a:rPr>
              <a:t>Section 1</a:t>
            </a:r>
            <a:br>
              <a:rPr lang="en-GB" sz="4000" b="1" dirty="0">
                <a:effectLst/>
                <a:latin typeface="Arial" panose="020B0604020202020204" pitchFamily="34" charset="0"/>
                <a:ea typeface="Calibri" panose="020F0502020204030204" pitchFamily="34" charset="0"/>
                <a:cs typeface="Times New Roman" panose="02020603050405020304" pitchFamily="18" charset="0"/>
              </a:rPr>
            </a:br>
            <a:r>
              <a:rPr lang="en-GB" sz="4000" b="1" dirty="0">
                <a:effectLst/>
                <a:latin typeface="Arial" panose="020B0604020202020204" pitchFamily="34" charset="0"/>
                <a:ea typeface="Calibri" panose="020F0502020204030204" pitchFamily="34" charset="0"/>
                <a:cs typeface="Times New Roman" panose="02020603050405020304" pitchFamily="18" charset="0"/>
              </a:rPr>
              <a:t>Awareness and Management of IPC and Hygiene </a:t>
            </a:r>
            <a:r>
              <a:rPr lang="en-GB" b="1" dirty="0">
                <a:ea typeface="Calibri" panose="020F0502020204030204" pitchFamily="34" charset="0"/>
                <a:cs typeface="Times New Roman" panose="02020603050405020304" pitchFamily="18" charset="0"/>
              </a:rPr>
              <a:t>P</a:t>
            </a:r>
            <a:r>
              <a:rPr lang="en-GB" sz="4000" b="1" dirty="0">
                <a:effectLst/>
                <a:latin typeface="Arial" panose="020B0604020202020204" pitchFamily="34" charset="0"/>
                <a:ea typeface="Calibri" panose="020F0502020204030204" pitchFamily="34" charset="0"/>
                <a:cs typeface="Times New Roman" panose="02020603050405020304" pitchFamily="18" charset="0"/>
              </a:rPr>
              <a:t>ractices</a:t>
            </a:r>
            <a:br>
              <a:rPr lang="en-GB" sz="4000" dirty="0">
                <a:effectLst/>
                <a:latin typeface="Arial" panose="020B0604020202020204" pitchFamily="34" charset="0"/>
                <a:ea typeface="ヒラギノ角ゴ Pro W3"/>
                <a:cs typeface="Times New Roman" panose="02020603050405020304" pitchFamily="18" charset="0"/>
              </a:rPr>
            </a:br>
            <a:endParaRPr lang="en-GB" sz="2400" dirty="0">
              <a:cs typeface="Arial"/>
            </a:endParaRPr>
          </a:p>
        </p:txBody>
      </p:sp>
    </p:spTree>
    <p:extLst>
      <p:ext uri="{BB962C8B-B14F-4D97-AF65-F5344CB8AC3E}">
        <p14:creationId xmlns:p14="http://schemas.microsoft.com/office/powerpoint/2010/main" val="3358629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709A-53D2-C262-C2AE-7CA308FA9249}"/>
              </a:ext>
            </a:extLst>
          </p:cNvPr>
          <p:cNvSpPr>
            <a:spLocks noGrp="1"/>
          </p:cNvSpPr>
          <p:nvPr>
            <p:ph type="title"/>
          </p:nvPr>
        </p:nvSpPr>
        <p:spPr>
          <a:xfrm>
            <a:off x="702644" y="251024"/>
            <a:ext cx="10704000" cy="648072"/>
          </a:xfrm>
        </p:spPr>
        <p:txBody>
          <a:bodyPr/>
          <a:lstStyle/>
          <a:p>
            <a:r>
              <a:rPr lang="en-GB" dirty="0">
                <a:latin typeface="Arial"/>
                <a:ea typeface="ヒラギノ角ゴ Pro W3"/>
                <a:cs typeface="Arial"/>
              </a:rPr>
              <a:t>Tummy bugs (Gastrointestinal infections)</a:t>
            </a:r>
            <a:endParaRPr lang="en-GB" dirty="0"/>
          </a:p>
        </p:txBody>
      </p:sp>
      <p:sp>
        <p:nvSpPr>
          <p:cNvPr id="3" name="Content Placeholder 2">
            <a:extLst>
              <a:ext uri="{FF2B5EF4-FFF2-40B4-BE49-F238E27FC236}">
                <a16:creationId xmlns:a16="http://schemas.microsoft.com/office/drawing/2014/main" id="{9705E39A-5A67-7AFE-5245-4E729785837D}"/>
              </a:ext>
            </a:extLst>
          </p:cNvPr>
          <p:cNvSpPr>
            <a:spLocks noGrp="1"/>
          </p:cNvSpPr>
          <p:nvPr>
            <p:ph idx="1"/>
          </p:nvPr>
        </p:nvSpPr>
        <p:spPr>
          <a:xfrm>
            <a:off x="620632" y="1299133"/>
            <a:ext cx="10704000" cy="4739679"/>
          </a:xfrm>
        </p:spPr>
        <p:txBody>
          <a:bodyPr vert="horz" lIns="91440" tIns="45720" rIns="91440" bIns="45720" rtlCol="0" anchor="t">
            <a:noAutofit/>
          </a:bodyPr>
          <a:lstStyle/>
          <a:p>
            <a:pPr marL="0" indent="0">
              <a:lnSpc>
                <a:spcPct val="113999"/>
              </a:lnSpc>
              <a:buNone/>
            </a:pPr>
            <a:r>
              <a:rPr lang="en-GB" sz="2200" dirty="0">
                <a:latin typeface="Arial"/>
                <a:ea typeface="ヒラギノ角ゴ Pro W3"/>
                <a:cs typeface="Arial"/>
              </a:rPr>
              <a:t>Tummy bugs (GI)  include food poisoning, gastroenteritis and </a:t>
            </a:r>
            <a:r>
              <a:rPr lang="en-GB" sz="2200" b="1" dirty="0">
                <a:latin typeface="Arial"/>
                <a:ea typeface="ヒラギノ角ゴ Pro W3"/>
                <a:cs typeface="Arial"/>
              </a:rPr>
              <a:t>norovirus</a:t>
            </a:r>
            <a:r>
              <a:rPr lang="en-GB" sz="2200" dirty="0">
                <a:latin typeface="Arial"/>
                <a:ea typeface="ヒラギノ角ゴ Pro W3"/>
                <a:cs typeface="Arial"/>
              </a:rPr>
              <a:t>. These infections spread when the germs enter the gut via the mouth. </a:t>
            </a:r>
          </a:p>
          <a:p>
            <a:pPr>
              <a:buNone/>
            </a:pPr>
            <a:r>
              <a:rPr lang="en-GB" sz="2200" b="1" dirty="0">
                <a:latin typeface="Arial"/>
                <a:ea typeface="ヒラギノ角ゴ Pro W3"/>
                <a:cs typeface="Arial"/>
              </a:rPr>
              <a:t>Facts about Norovirus:</a:t>
            </a:r>
            <a:endParaRPr lang="en-GB" sz="2200" dirty="0"/>
          </a:p>
          <a:p>
            <a:pPr>
              <a:lnSpc>
                <a:spcPct val="150000"/>
              </a:lnSpc>
              <a:buFont typeface="Arial"/>
              <a:buChar char="•"/>
            </a:pPr>
            <a:r>
              <a:rPr lang="en-GB" sz="2200" dirty="0">
                <a:latin typeface="Arial"/>
                <a:ea typeface="ヒラギノ角ゴ Pro W3"/>
                <a:cs typeface="Arial"/>
              </a:rPr>
              <a:t>Symptoms start suddenly and include feeling sick, tummy aches, diarrhoea and/or vomiting</a:t>
            </a:r>
            <a:endParaRPr lang="en-GB" sz="2200" dirty="0"/>
          </a:p>
          <a:p>
            <a:pPr>
              <a:lnSpc>
                <a:spcPct val="150000"/>
              </a:lnSpc>
              <a:buFont typeface="Arial"/>
              <a:buChar char="•"/>
            </a:pPr>
            <a:r>
              <a:rPr lang="en-GB" sz="2200" dirty="0">
                <a:latin typeface="Arial"/>
                <a:ea typeface="ヒラギノ角ゴ Pro W3"/>
                <a:cs typeface="Arial"/>
              </a:rPr>
              <a:t>People will be ill from about 12 hours to 3 days. </a:t>
            </a:r>
          </a:p>
          <a:p>
            <a:pPr>
              <a:lnSpc>
                <a:spcPct val="150000"/>
              </a:lnSpc>
              <a:buFont typeface="Arial"/>
              <a:buChar char="•"/>
            </a:pPr>
            <a:r>
              <a:rPr lang="en-GB" sz="2200" dirty="0">
                <a:latin typeface="Arial"/>
                <a:ea typeface="ヒラギノ角ゴ Pro W3"/>
                <a:cs typeface="Arial"/>
              </a:rPr>
              <a:t>You will often find a pattern of cases happening over a few days. </a:t>
            </a:r>
            <a:endParaRPr lang="en-GB" sz="2200" dirty="0"/>
          </a:p>
          <a:p>
            <a:pPr>
              <a:lnSpc>
                <a:spcPct val="150000"/>
              </a:lnSpc>
              <a:buFont typeface="Arial"/>
              <a:buChar char="•"/>
            </a:pPr>
            <a:r>
              <a:rPr lang="en-GB" sz="2200" dirty="0">
                <a:latin typeface="Arial"/>
                <a:ea typeface="ヒラギノ角ゴ Pro W3"/>
                <a:cs typeface="Arial"/>
              </a:rPr>
              <a:t>Children and employees can become ill with norovirus. </a:t>
            </a:r>
          </a:p>
          <a:p>
            <a:pPr>
              <a:lnSpc>
                <a:spcPct val="150000"/>
              </a:lnSpc>
              <a:buFont typeface="Arial"/>
              <a:buChar char="•"/>
            </a:pPr>
            <a:r>
              <a:rPr lang="en-US" sz="2200" dirty="0"/>
              <a:t>A high temperature is not usually a symptom</a:t>
            </a:r>
          </a:p>
          <a:p>
            <a:pPr>
              <a:buFont typeface="Arial"/>
              <a:buChar char="•"/>
            </a:pPr>
            <a:endParaRPr lang="en-GB" sz="2000" dirty="0"/>
          </a:p>
          <a:p>
            <a:pPr marL="0" indent="0">
              <a:lnSpc>
                <a:spcPct val="113999"/>
              </a:lnSpc>
              <a:buNone/>
            </a:pPr>
            <a:endParaRPr lang="en-GB" sz="1200" dirty="0">
              <a:latin typeface="Arial"/>
              <a:ea typeface="ヒラギノ角ゴ Pro W3"/>
              <a:cs typeface="Arial"/>
            </a:endParaRPr>
          </a:p>
          <a:p>
            <a:pPr marL="0" indent="0">
              <a:lnSpc>
                <a:spcPct val="113999"/>
              </a:lnSpc>
              <a:buNone/>
            </a:pPr>
            <a:endParaRPr lang="en-GB" sz="1200" dirty="0">
              <a:latin typeface="Arial"/>
              <a:ea typeface="ヒラギノ角ゴ Pro W3"/>
              <a:cs typeface="Arial"/>
            </a:endParaRPr>
          </a:p>
          <a:p>
            <a:pPr marL="0" indent="0">
              <a:lnSpc>
                <a:spcPct val="113999"/>
              </a:lnSpc>
              <a:buNone/>
            </a:pPr>
            <a:endParaRPr lang="en-GB" sz="1200" dirty="0">
              <a:latin typeface="Arial"/>
              <a:ea typeface="ヒラギノ角ゴ Pro W3"/>
              <a:cs typeface="Arial"/>
            </a:endParaRPr>
          </a:p>
          <a:p>
            <a:pPr marL="0" indent="0">
              <a:lnSpc>
                <a:spcPct val="113999"/>
              </a:lnSpc>
              <a:buNone/>
            </a:pPr>
            <a:endParaRPr lang="en-GB" sz="1200" dirty="0">
              <a:latin typeface="Arial"/>
              <a:ea typeface="ヒラギノ角ゴ Pro W3"/>
            </a:endParaRPr>
          </a:p>
          <a:p>
            <a:pPr marL="227965" indent="-227965">
              <a:lnSpc>
                <a:spcPct val="113999"/>
              </a:lnSpc>
            </a:pPr>
            <a:endParaRPr lang="en-GB" sz="1200" dirty="0">
              <a:latin typeface="Arial"/>
              <a:ea typeface="ヒラギノ角ゴ Pro W3"/>
            </a:endParaRPr>
          </a:p>
          <a:p>
            <a:pPr marL="227965" indent="-227965">
              <a:lnSpc>
                <a:spcPct val="113999"/>
              </a:lnSpc>
            </a:pPr>
            <a:endParaRPr lang="en-GB" sz="1200" dirty="0">
              <a:cs typeface="Arial"/>
            </a:endParaRPr>
          </a:p>
        </p:txBody>
      </p:sp>
      <p:sp>
        <p:nvSpPr>
          <p:cNvPr id="7" name="Footer Placeholder 6">
            <a:extLst>
              <a:ext uri="{FF2B5EF4-FFF2-40B4-BE49-F238E27FC236}">
                <a16:creationId xmlns:a16="http://schemas.microsoft.com/office/drawing/2014/main" id="{2080A613-2401-46FD-B15A-ABDBF828CFB1}"/>
              </a:ext>
            </a:extLst>
          </p:cNvPr>
          <p:cNvSpPr>
            <a:spLocks noGrp="1"/>
          </p:cNvSpPr>
          <p:nvPr>
            <p:ph type="ftr" sz="quarter" idx="10"/>
          </p:nvPr>
        </p:nvSpPr>
        <p:spPr/>
        <p:txBody>
          <a:bodyPr/>
          <a:lstStyle/>
          <a:p>
            <a:r>
              <a:rPr lang="en-GB" sz="1400"/>
              <a:t>IPC Training for EYES</a:t>
            </a:r>
          </a:p>
        </p:txBody>
      </p:sp>
    </p:spTree>
    <p:extLst>
      <p:ext uri="{BB962C8B-B14F-4D97-AF65-F5344CB8AC3E}">
        <p14:creationId xmlns:p14="http://schemas.microsoft.com/office/powerpoint/2010/main" val="3361749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D7AD-57F9-29D1-AA05-7A09A85EAE80}"/>
              </a:ext>
            </a:extLst>
          </p:cNvPr>
          <p:cNvSpPr>
            <a:spLocks noGrp="1"/>
          </p:cNvSpPr>
          <p:nvPr>
            <p:ph type="title"/>
          </p:nvPr>
        </p:nvSpPr>
        <p:spPr/>
        <p:txBody>
          <a:bodyPr/>
          <a:lstStyle/>
          <a:p>
            <a:r>
              <a:rPr lang="en-US">
                <a:latin typeface="Arial"/>
                <a:cs typeface="Arial"/>
              </a:rPr>
              <a:t>Managing cases and outbreaks of GI</a:t>
            </a:r>
          </a:p>
        </p:txBody>
      </p:sp>
      <p:sp>
        <p:nvSpPr>
          <p:cNvPr id="3" name="Content Placeholder 2">
            <a:extLst>
              <a:ext uri="{FF2B5EF4-FFF2-40B4-BE49-F238E27FC236}">
                <a16:creationId xmlns:a16="http://schemas.microsoft.com/office/drawing/2014/main" id="{161C80F6-4BD4-92F9-DFEF-ECB93255503B}"/>
              </a:ext>
            </a:extLst>
          </p:cNvPr>
          <p:cNvSpPr>
            <a:spLocks noGrp="1"/>
          </p:cNvSpPr>
          <p:nvPr>
            <p:ph idx="1"/>
          </p:nvPr>
        </p:nvSpPr>
        <p:spPr>
          <a:xfrm>
            <a:off x="481924" y="1030985"/>
            <a:ext cx="11561981" cy="4796030"/>
          </a:xfrm>
        </p:spPr>
        <p:txBody>
          <a:bodyPr vert="horz" lIns="91440" tIns="45720" rIns="91440" bIns="45720" rtlCol="0" anchor="t">
            <a:normAutofit fontScale="25000" lnSpcReduction="20000"/>
          </a:bodyPr>
          <a:lstStyle/>
          <a:p>
            <a:pPr>
              <a:lnSpc>
                <a:spcPct val="150000"/>
              </a:lnSpc>
            </a:pPr>
            <a:r>
              <a:rPr lang="en-GB" sz="8000" dirty="0">
                <a:latin typeface="Arial"/>
                <a:cs typeface="Arial"/>
              </a:rPr>
              <a:t>Make sure all children and employees that are ill stay away until they have been better for 2 days (48 hours)</a:t>
            </a:r>
          </a:p>
          <a:p>
            <a:pPr>
              <a:lnSpc>
                <a:spcPct val="150000"/>
              </a:lnSpc>
            </a:pPr>
            <a:r>
              <a:rPr lang="en-GB" sz="8000" dirty="0">
                <a:latin typeface="Arial"/>
                <a:cs typeface="Arial"/>
              </a:rPr>
              <a:t>Clean up any sick or poo straight away using a household detergent and single use cloth. Then disinfect with a hypochlorite solution (e.g. Milton).</a:t>
            </a:r>
          </a:p>
          <a:p>
            <a:pPr>
              <a:lnSpc>
                <a:spcPct val="150000"/>
              </a:lnSpc>
            </a:pPr>
            <a:r>
              <a:rPr lang="en-GB" sz="8000" dirty="0">
                <a:latin typeface="Arial"/>
                <a:cs typeface="Arial"/>
              </a:rPr>
              <a:t>Tell parents and visitors about the cases of illness</a:t>
            </a:r>
          </a:p>
          <a:p>
            <a:pPr>
              <a:lnSpc>
                <a:spcPct val="150000"/>
              </a:lnSpc>
            </a:pPr>
            <a:r>
              <a:rPr lang="en-GB" sz="8000" dirty="0">
                <a:latin typeface="Arial"/>
                <a:cs typeface="Arial"/>
              </a:rPr>
              <a:t>Promote and reinforce hand hygiene with all employees</a:t>
            </a:r>
          </a:p>
          <a:p>
            <a:pPr>
              <a:lnSpc>
                <a:spcPct val="150000"/>
              </a:lnSpc>
            </a:pPr>
            <a:r>
              <a:rPr lang="en-GB" sz="8000" dirty="0">
                <a:latin typeface="Arial"/>
                <a:cs typeface="Arial"/>
              </a:rPr>
              <a:t>Cleaning (toilets, frequent touch points, mats etc)! Don’t hoover....</a:t>
            </a:r>
            <a:endParaRPr lang="en-GB" sz="8000" dirty="0"/>
          </a:p>
          <a:p>
            <a:pPr>
              <a:lnSpc>
                <a:spcPct val="150000"/>
              </a:lnSpc>
            </a:pPr>
            <a:r>
              <a:rPr lang="en-GB" sz="8000" dirty="0">
                <a:latin typeface="Arial"/>
                <a:cs typeface="Arial"/>
              </a:rPr>
              <a:t>Until you are free of illness, we recommend you stop messy play, and don’t go on any visits out of your setting</a:t>
            </a:r>
          </a:p>
          <a:p>
            <a:pPr>
              <a:lnSpc>
                <a:spcPct val="150000"/>
              </a:lnSpc>
            </a:pPr>
            <a:r>
              <a:rPr lang="en-GB" sz="8000" dirty="0">
                <a:latin typeface="Arial"/>
                <a:cs typeface="Arial"/>
              </a:rPr>
              <a:t>After 48hrs with no cases, do a full clean of the building and all surfaces.</a:t>
            </a:r>
          </a:p>
          <a:p>
            <a:endParaRPr lang="en-GB" sz="7400" dirty="0"/>
          </a:p>
          <a:p>
            <a:endParaRPr lang="en-GB" dirty="0"/>
          </a:p>
          <a:p>
            <a:endParaRPr lang="en-GB" dirty="0"/>
          </a:p>
          <a:p>
            <a:endParaRPr lang="en-GB" dirty="0"/>
          </a:p>
        </p:txBody>
      </p:sp>
      <p:sp>
        <p:nvSpPr>
          <p:cNvPr id="4" name="Footer Placeholder 3">
            <a:extLst>
              <a:ext uri="{FF2B5EF4-FFF2-40B4-BE49-F238E27FC236}">
                <a16:creationId xmlns:a16="http://schemas.microsoft.com/office/drawing/2014/main" id="{57F01557-18E0-1937-E635-31CB7704BC6F}"/>
              </a:ext>
            </a:extLst>
          </p:cNvPr>
          <p:cNvSpPr>
            <a:spLocks noGrp="1"/>
          </p:cNvSpPr>
          <p:nvPr>
            <p:ph type="ftr" sz="quarter" idx="10"/>
          </p:nvPr>
        </p:nvSpPr>
        <p:spPr/>
        <p:txBody>
          <a:bodyPr/>
          <a:lstStyle/>
          <a:p>
            <a:r>
              <a:rPr lang="en-GB" sz="1400"/>
              <a:t>IPC Training for EYES</a:t>
            </a:r>
          </a:p>
        </p:txBody>
      </p:sp>
    </p:spTree>
    <p:extLst>
      <p:ext uri="{BB962C8B-B14F-4D97-AF65-F5344CB8AC3E}">
        <p14:creationId xmlns:p14="http://schemas.microsoft.com/office/powerpoint/2010/main" val="863765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65DF-EEE0-46B6-0887-CF7B1A267624}"/>
              </a:ext>
            </a:extLst>
          </p:cNvPr>
          <p:cNvSpPr>
            <a:spLocks noGrp="1"/>
          </p:cNvSpPr>
          <p:nvPr>
            <p:ph type="title"/>
          </p:nvPr>
        </p:nvSpPr>
        <p:spPr/>
        <p:txBody>
          <a:bodyPr/>
          <a:lstStyle/>
          <a:p>
            <a:r>
              <a:rPr lang="en-GB"/>
              <a:t>Hand, Foot and Mouth (HFM)</a:t>
            </a:r>
          </a:p>
        </p:txBody>
      </p:sp>
      <p:sp>
        <p:nvSpPr>
          <p:cNvPr id="3" name="Content Placeholder 2">
            <a:extLst>
              <a:ext uri="{FF2B5EF4-FFF2-40B4-BE49-F238E27FC236}">
                <a16:creationId xmlns:a16="http://schemas.microsoft.com/office/drawing/2014/main" id="{FF276E07-1EEF-5FD4-149B-69ADB037E1BD}"/>
              </a:ext>
            </a:extLst>
          </p:cNvPr>
          <p:cNvSpPr>
            <a:spLocks noGrp="1"/>
          </p:cNvSpPr>
          <p:nvPr>
            <p:ph idx="1"/>
          </p:nvPr>
        </p:nvSpPr>
        <p:spPr>
          <a:xfrm>
            <a:off x="567394" y="1339913"/>
            <a:ext cx="11123857" cy="4911046"/>
          </a:xfrm>
        </p:spPr>
        <p:txBody>
          <a:bodyPr>
            <a:normAutofit/>
          </a:bodyPr>
          <a:lstStyle/>
          <a:p>
            <a:r>
              <a:rPr lang="en-GB" sz="2000" dirty="0">
                <a:cs typeface="Times New Roman" panose="02020603050405020304" pitchFamily="18" charset="0"/>
              </a:rPr>
              <a:t>HFM mainly occurs in children under ten years of age, but adult cases are not unusual. </a:t>
            </a:r>
          </a:p>
          <a:p>
            <a:r>
              <a:rPr lang="en-GB" sz="2000" dirty="0">
                <a:cs typeface="Times New Roman" panose="02020603050405020304" pitchFamily="18" charset="0"/>
              </a:rPr>
              <a:t>It is spread by direct contact with nasal and throat secretions or faeces of the infected person</a:t>
            </a:r>
          </a:p>
          <a:p>
            <a:r>
              <a:rPr lang="en-GB" sz="2000" dirty="0">
                <a:cs typeface="Times New Roman" panose="02020603050405020304" pitchFamily="18" charset="0"/>
              </a:rPr>
              <a:t>Exclusion is not required</a:t>
            </a:r>
            <a:endParaRPr lang="en-GB" sz="2000" dirty="0">
              <a:ea typeface="Calibri" panose="020F0502020204030204" pitchFamily="34" charset="0"/>
              <a:cs typeface="Times New Roman" panose="02020603050405020304" pitchFamily="18" charset="0"/>
            </a:endParaRPr>
          </a:p>
          <a:p>
            <a:pPr marL="0" indent="0">
              <a:buNone/>
            </a:pPr>
            <a:endParaRPr lang="en-GB" sz="2000" b="1" dirty="0">
              <a:cs typeface="Times New Roman" panose="02020603050405020304" pitchFamily="18" charset="0"/>
            </a:endParaRPr>
          </a:p>
          <a:p>
            <a:pPr marL="0" indent="0">
              <a:buNone/>
            </a:pPr>
            <a:r>
              <a:rPr lang="en-GB" sz="2000" b="1" dirty="0">
                <a:cs typeface="Times New Roman" panose="02020603050405020304" pitchFamily="18" charset="0"/>
              </a:rPr>
              <a:t>Pregnancy</a:t>
            </a:r>
          </a:p>
          <a:p>
            <a:pPr marL="0" indent="0">
              <a:buNone/>
            </a:pPr>
            <a:r>
              <a:rPr lang="en-US" sz="2000" dirty="0">
                <a:cs typeface="Times New Roman" panose="02020603050405020304" pitchFamily="18" charset="0"/>
              </a:rPr>
              <a:t>It is advised that pregnant women should avoid close contact with a child who has hand, foot and mouth disease.  Pregnant women who develop any symptoms of rashes during pregnancy should seek advice from their general practitioner or midwife.</a:t>
            </a:r>
            <a:endParaRPr lang="en-GB" sz="2000" dirty="0">
              <a:cs typeface="Times New Roman" panose="02020603050405020304" pitchFamily="18" charset="0"/>
            </a:endParaRPr>
          </a:p>
          <a:p>
            <a:pPr marL="0" indent="0">
              <a:buNone/>
            </a:pPr>
            <a:r>
              <a:rPr lang="en-GB" sz="2000" u="sng" dirty="0">
                <a:solidFill>
                  <a:srgbClr val="000000"/>
                </a:solidFill>
                <a:effectLst/>
                <a:latin typeface="Arial" panose="020B0604020202020204" pitchFamily="34" charset="0"/>
                <a:ea typeface="Calibri" panose="020F0502020204030204" pitchFamily="34" charset="0"/>
                <a:hlinkClick r:id="rId3"/>
              </a:rPr>
              <a:t>Managing specific infectious diseases: A to Z - GOV.UK (www.gov.uk)</a:t>
            </a:r>
            <a:r>
              <a:rPr lang="en-GB" sz="2000" dirty="0">
                <a:solidFill>
                  <a:srgbClr val="000000"/>
                </a:solidFill>
                <a:effectLst/>
                <a:latin typeface="Arial" panose="020B0604020202020204" pitchFamily="34" charset="0"/>
                <a:ea typeface="Calibri" panose="020F0502020204030204" pitchFamily="34" charset="0"/>
              </a:rPr>
              <a:t> </a:t>
            </a:r>
          </a:p>
          <a:p>
            <a:pPr marL="0" indent="0">
              <a:buNone/>
            </a:pPr>
            <a:r>
              <a:rPr lang="en-GB" sz="2000" dirty="0">
                <a:hlinkClick r:id="rId4"/>
              </a:rPr>
              <a:t>Hand, foot and mouth disease - NHS (www.nhs.uk)</a:t>
            </a:r>
            <a:endParaRPr lang="en-GB" sz="2000" dirty="0">
              <a:solidFill>
                <a:srgbClr val="000000"/>
              </a:solidFill>
              <a:effectLst/>
              <a:latin typeface="Arial" panose="020B0604020202020204" pitchFamily="34" charset="0"/>
              <a:ea typeface="Calibri" panose="020F0502020204030204" pitchFamily="34" charset="0"/>
            </a:endParaRPr>
          </a:p>
          <a:p>
            <a:endParaRPr lang="en-GB" dirty="0"/>
          </a:p>
        </p:txBody>
      </p:sp>
      <p:sp>
        <p:nvSpPr>
          <p:cNvPr id="4" name="Footer Placeholder 3">
            <a:extLst>
              <a:ext uri="{FF2B5EF4-FFF2-40B4-BE49-F238E27FC236}">
                <a16:creationId xmlns:a16="http://schemas.microsoft.com/office/drawing/2014/main" id="{9F3550E2-A402-85D0-7A72-DF556C551814}"/>
              </a:ext>
            </a:extLst>
          </p:cNvPr>
          <p:cNvSpPr>
            <a:spLocks noGrp="1"/>
          </p:cNvSpPr>
          <p:nvPr>
            <p:ph type="ftr" sz="quarter" idx="10"/>
          </p:nvPr>
        </p:nvSpPr>
        <p:spPr/>
        <p:txBody>
          <a:bodyPr/>
          <a:lstStyle/>
          <a:p>
            <a:r>
              <a:rPr lang="en-GB" sz="1400"/>
              <a:t>IPC Training for EYES</a:t>
            </a:r>
          </a:p>
        </p:txBody>
      </p:sp>
      <p:pic>
        <p:nvPicPr>
          <p:cNvPr id="9" name="Picture 8">
            <a:extLst>
              <a:ext uri="{FF2B5EF4-FFF2-40B4-BE49-F238E27FC236}">
                <a16:creationId xmlns:a16="http://schemas.microsoft.com/office/drawing/2014/main" id="{B35409E1-7F19-A0E7-998E-4100BD213A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6871" y="4422111"/>
            <a:ext cx="2250664" cy="2155444"/>
          </a:xfrm>
          <a:prstGeom prst="rect">
            <a:avLst/>
          </a:prstGeom>
        </p:spPr>
      </p:pic>
    </p:spTree>
    <p:extLst>
      <p:ext uri="{BB962C8B-B14F-4D97-AF65-F5344CB8AC3E}">
        <p14:creationId xmlns:p14="http://schemas.microsoft.com/office/powerpoint/2010/main" val="898738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3F257-4767-4544-AC1C-DC0BD550958A}"/>
              </a:ext>
            </a:extLst>
          </p:cNvPr>
          <p:cNvSpPr>
            <a:spLocks noGrp="1"/>
          </p:cNvSpPr>
          <p:nvPr>
            <p:ph type="title"/>
          </p:nvPr>
        </p:nvSpPr>
        <p:spPr/>
        <p:txBody>
          <a:bodyPr>
            <a:normAutofit/>
          </a:bodyPr>
          <a:lstStyle/>
          <a:p>
            <a:r>
              <a:rPr lang="en-GB" dirty="0"/>
              <a:t>Key Guidance</a:t>
            </a:r>
            <a:endParaRPr lang="en-GB" dirty="0">
              <a:solidFill>
                <a:srgbClr val="FF0000"/>
              </a:solidFill>
            </a:endParaRPr>
          </a:p>
        </p:txBody>
      </p:sp>
      <p:sp>
        <p:nvSpPr>
          <p:cNvPr id="3" name="Content Placeholder 2">
            <a:extLst>
              <a:ext uri="{FF2B5EF4-FFF2-40B4-BE49-F238E27FC236}">
                <a16:creationId xmlns:a16="http://schemas.microsoft.com/office/drawing/2014/main" id="{3556AB00-5B2C-4E9D-B71E-80DBDBAC1455}"/>
              </a:ext>
            </a:extLst>
          </p:cNvPr>
          <p:cNvSpPr>
            <a:spLocks noGrp="1"/>
          </p:cNvSpPr>
          <p:nvPr>
            <p:ph idx="1"/>
          </p:nvPr>
        </p:nvSpPr>
        <p:spPr>
          <a:xfrm>
            <a:off x="615956" y="1152023"/>
            <a:ext cx="10716289" cy="5071517"/>
          </a:xfrm>
        </p:spPr>
        <p:txBody>
          <a:bodyPr vert="horz" lIns="91440" tIns="45720" rIns="91440" bIns="45720" rtlCol="0" anchor="t">
            <a:normAutofit/>
          </a:bodyPr>
          <a:lstStyle/>
          <a:p>
            <a:pPr>
              <a:lnSpc>
                <a:spcPct val="150000"/>
              </a:lnSpc>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Health protection in children and young people settings, including education - GOV.UK</a:t>
            </a:r>
            <a:endParaRPr lang="en-GB" sz="2200" dirty="0">
              <a:latin typeface="Arial"/>
              <a:ea typeface="ヒラギノ角ゴ Pro W3"/>
              <a:cs typeface="Arial"/>
              <a:hlinkClick r:id=""/>
            </a:endParaRPr>
          </a:p>
          <a:p>
            <a:pPr>
              <a:lnSpc>
                <a:spcPct val="113999"/>
              </a:lnSpc>
            </a:pPr>
            <a:r>
              <a:rPr lang="en-GB" sz="2200" dirty="0">
                <a:latin typeface="Arial"/>
                <a:ea typeface="ヒラギノ角ゴ Pro W3"/>
                <a:cs typeface="Arial"/>
                <a:hlinkClick r:id=""/>
              </a:rPr>
              <a:t>Managing specific infectious diseases: A to Z - GOV.UK (www.gov.uk)</a:t>
            </a:r>
            <a:endParaRPr lang="en-GB" sz="2200" dirty="0">
              <a:ea typeface="ヒラギノ角ゴ Pro W3"/>
              <a:cs typeface="Arial"/>
            </a:endParaRPr>
          </a:p>
          <a:p>
            <a:pPr>
              <a:lnSpc>
                <a:spcPct val="113999"/>
              </a:lnSpc>
            </a:pPr>
            <a:r>
              <a:rPr lang="en-GB" sz="2200" dirty="0">
                <a:latin typeface="Arial"/>
                <a:ea typeface="ヒラギノ角ゴ Pro W3"/>
                <a:cs typeface="Arial"/>
                <a:hlinkClick r:id="rId4"/>
              </a:rPr>
              <a:t>People with symptoms of a respiratory infection including COVID-19 - GOV.UK (www.gov.uk)</a:t>
            </a:r>
            <a:endParaRPr lang="en-GB" sz="2200" dirty="0">
              <a:cs typeface="Arial"/>
              <a:hlinkClick r:id="" action="ppaction://noaction"/>
            </a:endParaRPr>
          </a:p>
          <a:p>
            <a:pPr>
              <a:lnSpc>
                <a:spcPct val="113999"/>
              </a:lnSpc>
            </a:pPr>
            <a:r>
              <a:rPr lang="en-GB" sz="2200" dirty="0">
                <a:latin typeface="Arial"/>
                <a:ea typeface="ヒラギノ角ゴ Pro W3"/>
                <a:cs typeface="Arial"/>
                <a:hlinkClick r:id="rId5"/>
              </a:rPr>
              <a:t>Living safely with respiratory infections, including COVID-19 - GOV.UK (www.gov.uk)</a:t>
            </a:r>
            <a:endParaRPr lang="en-GB" sz="2200" dirty="0">
              <a:cs typeface="Arial"/>
              <a:hlinkClick r:id="rId5"/>
            </a:endParaRPr>
          </a:p>
          <a:p>
            <a:pPr>
              <a:lnSpc>
                <a:spcPct val="113999"/>
              </a:lnSpc>
            </a:pPr>
            <a:r>
              <a:rPr lang="en-GB" sz="2200" dirty="0">
                <a:latin typeface="Arial"/>
                <a:ea typeface="ヒラギノ角ゴ Pro W3"/>
                <a:cs typeface="Arial"/>
                <a:hlinkClick r:id="rId6"/>
              </a:rPr>
              <a:t>Emergency planning and response for education, childcare, and children’s social care settings - GOV.UK (www.gov.uk)</a:t>
            </a:r>
            <a:endParaRPr lang="en-GB" sz="2200" dirty="0">
              <a:cs typeface="Arial"/>
              <a:hlinkClick r:id="rId6"/>
            </a:endParaRPr>
          </a:p>
          <a:p>
            <a:pPr marL="0" indent="0">
              <a:buNone/>
            </a:pPr>
            <a:endParaRPr lang="en-GB" sz="2133" dirty="0"/>
          </a:p>
        </p:txBody>
      </p:sp>
      <p:sp>
        <p:nvSpPr>
          <p:cNvPr id="7" name="Footer Placeholder 6">
            <a:extLst>
              <a:ext uri="{FF2B5EF4-FFF2-40B4-BE49-F238E27FC236}">
                <a16:creationId xmlns:a16="http://schemas.microsoft.com/office/drawing/2014/main" id="{B6EC3214-1CB2-44CA-9D22-5EE870DEC5F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7C91"/>
                </a:solidFill>
                <a:effectLst/>
                <a:uLnTx/>
                <a:uFillTx/>
                <a:latin typeface="Arial" panose="020B0604020202020204" pitchFamily="34" charset="0"/>
                <a:ea typeface="+mn-ea"/>
                <a:cs typeface="Arial" panose="020B0604020202020204" pitchFamily="34" charset="0"/>
              </a:rPr>
              <a:t>IPC Training for EYES</a:t>
            </a:r>
          </a:p>
        </p:txBody>
      </p:sp>
    </p:spTree>
    <p:extLst>
      <p:ext uri="{BB962C8B-B14F-4D97-AF65-F5344CB8AC3E}">
        <p14:creationId xmlns:p14="http://schemas.microsoft.com/office/powerpoint/2010/main" val="1366726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B35E7-9EE7-5FCA-1D01-9B908ABCD89E}"/>
              </a:ext>
            </a:extLst>
          </p:cNvPr>
          <p:cNvSpPr>
            <a:spLocks noGrp="1"/>
          </p:cNvSpPr>
          <p:nvPr>
            <p:ph type="title"/>
          </p:nvPr>
        </p:nvSpPr>
        <p:spPr/>
        <p:txBody>
          <a:bodyPr/>
          <a:lstStyle/>
          <a:p>
            <a:r>
              <a:rPr lang="en-GB" dirty="0"/>
              <a:t>Infections in EYES</a:t>
            </a:r>
            <a:endParaRPr lang="en-US" dirty="0"/>
          </a:p>
        </p:txBody>
      </p:sp>
      <p:sp>
        <p:nvSpPr>
          <p:cNvPr id="3" name="Content Placeholder 2">
            <a:extLst>
              <a:ext uri="{FF2B5EF4-FFF2-40B4-BE49-F238E27FC236}">
                <a16:creationId xmlns:a16="http://schemas.microsoft.com/office/drawing/2014/main" id="{8957CA63-7900-9643-C7FF-0F2CA596935B}"/>
              </a:ext>
            </a:extLst>
          </p:cNvPr>
          <p:cNvSpPr>
            <a:spLocks noGrp="1"/>
          </p:cNvSpPr>
          <p:nvPr>
            <p:ph idx="1"/>
          </p:nvPr>
        </p:nvSpPr>
        <p:spPr>
          <a:xfrm>
            <a:off x="615955" y="1435126"/>
            <a:ext cx="11123857" cy="4351338"/>
          </a:xfrm>
        </p:spPr>
        <p:txBody>
          <a:bodyPr>
            <a:normAutofit/>
          </a:bodyPr>
          <a:lstStyle/>
          <a:p>
            <a:pPr algn="l"/>
            <a:r>
              <a:rPr lang="en-US" b="0" i="0" dirty="0">
                <a:solidFill>
                  <a:srgbClr val="0B0C0C"/>
                </a:solidFill>
                <a:effectLst/>
                <a:latin typeface="+mj-lt"/>
              </a:rPr>
              <a:t>Infections are common and for most people the risk of severe disease is low</a:t>
            </a:r>
          </a:p>
          <a:p>
            <a:pPr algn="l"/>
            <a:r>
              <a:rPr lang="en-US" b="0" i="0" dirty="0">
                <a:solidFill>
                  <a:srgbClr val="0B0C0C"/>
                </a:solidFill>
                <a:effectLst/>
                <a:latin typeface="+mj-lt"/>
              </a:rPr>
              <a:t>Infections can be picked up anywhere</a:t>
            </a:r>
          </a:p>
          <a:p>
            <a:pPr algn="l"/>
            <a:r>
              <a:rPr lang="en-US" b="0" i="0" dirty="0">
                <a:solidFill>
                  <a:srgbClr val="0B0C0C"/>
                </a:solidFill>
                <a:effectLst/>
                <a:latin typeface="+mj-lt"/>
              </a:rPr>
              <a:t>Infections are caused by microbes (or germs) such as bacteria, viruses, fungi, and parasites </a:t>
            </a:r>
          </a:p>
          <a:p>
            <a:r>
              <a:rPr lang="en-US" dirty="0">
                <a:solidFill>
                  <a:srgbClr val="0B0C0C"/>
                </a:solidFill>
                <a:latin typeface="+mj-lt"/>
              </a:rPr>
              <a:t>Microbes are everywhere and most do not cause infection and can even be beneficial</a:t>
            </a:r>
          </a:p>
          <a:p>
            <a:pPr algn="l"/>
            <a:r>
              <a:rPr lang="en-US" b="0" i="0" dirty="0">
                <a:solidFill>
                  <a:srgbClr val="0B0C0C"/>
                </a:solidFill>
                <a:effectLst/>
                <a:latin typeface="+mj-lt"/>
              </a:rPr>
              <a:t>However, some microbes can cause infections when they get into the wrong place, which can result in symptoms such as fever and sickness. </a:t>
            </a:r>
          </a:p>
          <a:p>
            <a:r>
              <a:rPr lang="en-US" dirty="0">
                <a:solidFill>
                  <a:srgbClr val="0B0C0C"/>
                </a:solidFill>
                <a:latin typeface="+mj-lt"/>
              </a:rPr>
              <a:t>Disease causing microbes are known as pathogens</a:t>
            </a:r>
          </a:p>
        </p:txBody>
      </p:sp>
      <p:sp>
        <p:nvSpPr>
          <p:cNvPr id="4" name="Footer Placeholder 3">
            <a:extLst>
              <a:ext uri="{FF2B5EF4-FFF2-40B4-BE49-F238E27FC236}">
                <a16:creationId xmlns:a16="http://schemas.microsoft.com/office/drawing/2014/main" id="{ED208D95-D06E-DBF3-BAA1-44C51312A941}"/>
              </a:ext>
            </a:extLst>
          </p:cNvPr>
          <p:cNvSpPr>
            <a:spLocks noGrp="1"/>
          </p:cNvSpPr>
          <p:nvPr>
            <p:ph type="ftr" sz="quarter" idx="10"/>
          </p:nvPr>
        </p:nvSpPr>
        <p:spPr/>
        <p:txBody>
          <a:bodyPr/>
          <a:lstStyle/>
          <a:p>
            <a:r>
              <a:rPr lang="en-GB" sz="1400" dirty="0"/>
              <a:t>IPC Training for EYES</a:t>
            </a:r>
          </a:p>
        </p:txBody>
      </p:sp>
    </p:spTree>
    <p:extLst>
      <p:ext uri="{BB962C8B-B14F-4D97-AF65-F5344CB8AC3E}">
        <p14:creationId xmlns:p14="http://schemas.microsoft.com/office/powerpoint/2010/main" val="1764603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82941-88F1-4349-E4EA-4DEC099EF32D}"/>
              </a:ext>
            </a:extLst>
          </p:cNvPr>
          <p:cNvSpPr>
            <a:spLocks noGrp="1"/>
          </p:cNvSpPr>
          <p:nvPr>
            <p:ph type="title"/>
          </p:nvPr>
        </p:nvSpPr>
        <p:spPr>
          <a:xfrm>
            <a:off x="615956" y="82501"/>
            <a:ext cx="11123856" cy="535410"/>
          </a:xfrm>
        </p:spPr>
        <p:txBody>
          <a:bodyPr>
            <a:normAutofit fontScale="90000"/>
          </a:bodyPr>
          <a:lstStyle/>
          <a:p>
            <a:r>
              <a:rPr kumimoji="0" lang="en-GB" sz="38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How infections spread- The Chain of Infection</a:t>
            </a:r>
            <a:endParaRPr lang="en-GB" dirty="0"/>
          </a:p>
        </p:txBody>
      </p:sp>
      <p:sp>
        <p:nvSpPr>
          <p:cNvPr id="4" name="Slide Number Placeholder 3">
            <a:extLst>
              <a:ext uri="{FF2B5EF4-FFF2-40B4-BE49-F238E27FC236}">
                <a16:creationId xmlns:a16="http://schemas.microsoft.com/office/drawing/2014/main" id="{72CB2082-A2E4-C5B3-5BD5-FD101876CC4F}"/>
              </a:ext>
            </a:extLst>
          </p:cNvPr>
          <p:cNvSpPr>
            <a:spLocks noGrp="1"/>
          </p:cNvSpPr>
          <p:nvPr>
            <p:ph type="sldNum" sz="quarter" idx="11"/>
          </p:nvPr>
        </p:nvSpPr>
        <p:spPr/>
        <p:txBody>
          <a:bodyPr/>
          <a:lstStyle/>
          <a:p>
            <a:fld id="{344369E4-5DE7-46E5-874E-4FD437973785}" type="slidenum">
              <a:rPr lang="en-GB" smtClean="0"/>
              <a:pPr/>
              <a:t>6</a:t>
            </a:fld>
            <a:endParaRPr lang="en-GB" sz="1400" dirty="0"/>
          </a:p>
        </p:txBody>
      </p:sp>
      <p:sp>
        <p:nvSpPr>
          <p:cNvPr id="5" name="Rectangle: Rounded Corners 4">
            <a:extLst>
              <a:ext uri="{FF2B5EF4-FFF2-40B4-BE49-F238E27FC236}">
                <a16:creationId xmlns:a16="http://schemas.microsoft.com/office/drawing/2014/main" id="{14BF127F-1200-D09D-DAD2-43882278F940}"/>
              </a:ext>
              <a:ext uri="{C183D7F6-B498-43B3-948B-1728B52AA6E4}">
                <adec:decorative xmlns:adec="http://schemas.microsoft.com/office/drawing/2017/decorative" val="1"/>
              </a:ext>
            </a:extLst>
          </p:cNvPr>
          <p:cNvSpPr/>
          <p:nvPr/>
        </p:nvSpPr>
        <p:spPr>
          <a:xfrm rot="5400000">
            <a:off x="3100388" y="-1205508"/>
            <a:ext cx="5838825" cy="9840688"/>
          </a:xfrm>
          <a:prstGeom prst="roundRect">
            <a:avLst>
              <a:gd name="adj" fmla="val 2575"/>
            </a:avLst>
          </a:prstGeom>
          <a:noFill/>
          <a:ln w="76200" cap="sq">
            <a:solidFill>
              <a:srgbClr val="2B599E"/>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2">
                  <a:lumMod val="10000"/>
                </a:schemeClr>
              </a:solidFill>
            </a:endParaRPr>
          </a:p>
        </p:txBody>
      </p:sp>
      <p:pic>
        <p:nvPicPr>
          <p:cNvPr id="6" name="Picture 5">
            <a:extLst>
              <a:ext uri="{FF2B5EF4-FFF2-40B4-BE49-F238E27FC236}">
                <a16:creationId xmlns:a16="http://schemas.microsoft.com/office/drawing/2014/main" id="{5838B413-973A-E11C-7C92-32472C3713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039" y="1091911"/>
            <a:ext cx="4351999" cy="4490223"/>
          </a:xfrm>
          <a:prstGeom prst="rect">
            <a:avLst/>
          </a:prstGeom>
        </p:spPr>
      </p:pic>
      <p:sp>
        <p:nvSpPr>
          <p:cNvPr id="8" name="Rectangle: Rounded Corners 7" descr="People at risk from&#10;infection&#10;We are all at risk from&#10;infection, but some are at greater risk:&#10;• People on medication&#10;e.g chemotherapy&#10;• The very young/elderly&#10;• People with underlying diseases e.g HIV/AIDS, diabetes&#10;">
            <a:extLst>
              <a:ext uri="{FF2B5EF4-FFF2-40B4-BE49-F238E27FC236}">
                <a16:creationId xmlns:a16="http://schemas.microsoft.com/office/drawing/2014/main" id="{3C1C6F75-1108-F021-6A5A-8E1FBC75FD29}"/>
              </a:ext>
            </a:extLst>
          </p:cNvPr>
          <p:cNvSpPr/>
          <p:nvPr/>
        </p:nvSpPr>
        <p:spPr>
          <a:xfrm>
            <a:off x="1447800" y="937523"/>
            <a:ext cx="2118267" cy="2285220"/>
          </a:xfrm>
          <a:prstGeom prst="roundRect">
            <a:avLst>
              <a:gd name="adj" fmla="val 5632"/>
            </a:avLst>
          </a:prstGeom>
          <a:noFill/>
          <a:ln w="28575">
            <a:solidFill>
              <a:srgbClr val="2862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2">
                    <a:lumMod val="10000"/>
                  </a:schemeClr>
                </a:solidFill>
                <a:latin typeface="Arial" panose="020B0604020202020204" pitchFamily="34" charset="0"/>
                <a:cs typeface="Arial" panose="020B0604020202020204" pitchFamily="34" charset="0"/>
              </a:rPr>
              <a:t>People at risk from</a:t>
            </a:r>
          </a:p>
          <a:p>
            <a:r>
              <a:rPr lang="en-GB" sz="1200" b="1" dirty="0">
                <a:solidFill>
                  <a:schemeClr val="bg2">
                    <a:lumMod val="10000"/>
                  </a:schemeClr>
                </a:solidFill>
                <a:latin typeface="Arial" panose="020B0604020202020204" pitchFamily="34" charset="0"/>
                <a:cs typeface="Arial" panose="020B0604020202020204" pitchFamily="34" charset="0"/>
              </a:rPr>
              <a:t>infection</a:t>
            </a:r>
          </a:p>
          <a:p>
            <a:r>
              <a:rPr lang="en-GB" sz="1200" dirty="0">
                <a:solidFill>
                  <a:schemeClr val="bg2">
                    <a:lumMod val="10000"/>
                  </a:schemeClr>
                </a:solidFill>
                <a:latin typeface="Arial" panose="020B0604020202020204" pitchFamily="34" charset="0"/>
                <a:cs typeface="Arial" panose="020B0604020202020204" pitchFamily="34" charset="0"/>
              </a:rPr>
              <a:t>We are all at risk from</a:t>
            </a:r>
          </a:p>
          <a:p>
            <a:r>
              <a:rPr lang="en-GB" sz="1200" dirty="0">
                <a:solidFill>
                  <a:schemeClr val="bg2">
                    <a:lumMod val="10000"/>
                  </a:schemeClr>
                </a:solidFill>
                <a:latin typeface="Arial" panose="020B0604020202020204" pitchFamily="34" charset="0"/>
                <a:cs typeface="Arial" panose="020B0604020202020204" pitchFamily="34" charset="0"/>
              </a:rPr>
              <a:t>infection, but some are at greater risk:</a:t>
            </a:r>
          </a:p>
          <a:p>
            <a:r>
              <a:rPr lang="en-GB" sz="1200" dirty="0">
                <a:solidFill>
                  <a:schemeClr val="bg2">
                    <a:lumMod val="10000"/>
                  </a:schemeClr>
                </a:solidFill>
                <a:latin typeface="Arial" panose="020B0604020202020204" pitchFamily="34" charset="0"/>
                <a:cs typeface="Arial" panose="020B0604020202020204" pitchFamily="34" charset="0"/>
              </a:rPr>
              <a:t>• People on medication</a:t>
            </a:r>
          </a:p>
          <a:p>
            <a:r>
              <a:rPr lang="en-GB" sz="1200" dirty="0" err="1">
                <a:solidFill>
                  <a:schemeClr val="bg2">
                    <a:lumMod val="10000"/>
                  </a:schemeClr>
                </a:solidFill>
                <a:latin typeface="Arial" panose="020B0604020202020204" pitchFamily="34" charset="0"/>
                <a:cs typeface="Arial" panose="020B0604020202020204" pitchFamily="34" charset="0"/>
              </a:rPr>
              <a:t>e.g</a:t>
            </a:r>
            <a:r>
              <a:rPr lang="en-GB" sz="1200" dirty="0">
                <a:solidFill>
                  <a:schemeClr val="bg2">
                    <a:lumMod val="10000"/>
                  </a:schemeClr>
                </a:solidFill>
                <a:latin typeface="Arial" panose="020B0604020202020204" pitchFamily="34" charset="0"/>
                <a:cs typeface="Arial" panose="020B0604020202020204" pitchFamily="34" charset="0"/>
              </a:rPr>
              <a:t> chemotherapy</a:t>
            </a:r>
          </a:p>
          <a:p>
            <a:r>
              <a:rPr lang="en-GB" sz="1200" dirty="0">
                <a:solidFill>
                  <a:schemeClr val="bg2">
                    <a:lumMod val="10000"/>
                  </a:schemeClr>
                </a:solidFill>
                <a:latin typeface="Arial" panose="020B0604020202020204" pitchFamily="34" charset="0"/>
                <a:cs typeface="Arial" panose="020B0604020202020204" pitchFamily="34" charset="0"/>
              </a:rPr>
              <a:t>• The very young/elderly</a:t>
            </a:r>
          </a:p>
          <a:p>
            <a:r>
              <a:rPr lang="en-GB" sz="1200" dirty="0">
                <a:solidFill>
                  <a:schemeClr val="bg2">
                    <a:lumMod val="10000"/>
                  </a:schemeClr>
                </a:solidFill>
                <a:latin typeface="Arial" panose="020B0604020202020204" pitchFamily="34" charset="0"/>
                <a:cs typeface="Arial" panose="020B0604020202020204" pitchFamily="34" charset="0"/>
              </a:rPr>
              <a:t>• People with underlying diseases </a:t>
            </a:r>
            <a:r>
              <a:rPr lang="en-GB" sz="1200" dirty="0" err="1">
                <a:solidFill>
                  <a:schemeClr val="bg2">
                    <a:lumMod val="10000"/>
                  </a:schemeClr>
                </a:solidFill>
                <a:latin typeface="Arial" panose="020B0604020202020204" pitchFamily="34" charset="0"/>
                <a:cs typeface="Arial" panose="020B0604020202020204" pitchFamily="34" charset="0"/>
              </a:rPr>
              <a:t>e.g</a:t>
            </a:r>
            <a:r>
              <a:rPr lang="en-GB" sz="1200" dirty="0">
                <a:solidFill>
                  <a:schemeClr val="bg2">
                    <a:lumMod val="10000"/>
                  </a:schemeClr>
                </a:solidFill>
                <a:latin typeface="Arial" panose="020B0604020202020204" pitchFamily="34" charset="0"/>
                <a:cs typeface="Arial" panose="020B0604020202020204" pitchFamily="34" charset="0"/>
              </a:rPr>
              <a:t> HIV/AIDS, diabetes</a:t>
            </a:r>
          </a:p>
        </p:txBody>
      </p:sp>
      <p:cxnSp>
        <p:nvCxnSpPr>
          <p:cNvPr id="9" name="Connector: Elbow 8">
            <a:extLst>
              <a:ext uri="{FF2B5EF4-FFF2-40B4-BE49-F238E27FC236}">
                <a16:creationId xmlns:a16="http://schemas.microsoft.com/office/drawing/2014/main" id="{4062B90D-7778-A8DD-87DE-4747A119AAB6}"/>
              </a:ext>
              <a:ext uri="{C183D7F6-B498-43B3-948B-1728B52AA6E4}">
                <adec:decorative xmlns:adec="http://schemas.microsoft.com/office/drawing/2017/decorative" val="1"/>
              </a:ext>
            </a:extLst>
          </p:cNvPr>
          <p:cNvCxnSpPr>
            <a:cxnSpLocks/>
          </p:cNvCxnSpPr>
          <p:nvPr/>
        </p:nvCxnSpPr>
        <p:spPr>
          <a:xfrm>
            <a:off x="3588379" y="1572320"/>
            <a:ext cx="561370" cy="124457"/>
          </a:xfrm>
          <a:prstGeom prst="bentConnector3">
            <a:avLst>
              <a:gd name="adj1" fmla="val 50000"/>
            </a:avLst>
          </a:prstGeom>
          <a:ln w="19050">
            <a:solidFill>
              <a:srgbClr val="2B599E"/>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descr="Way in for microbes&#10;Harmful microbes need a&#10;way to enter the body before they can cause an infection. This can be&#10;through:&#10;• The food we eat&#10;• Inhalation of aerosols&#10;or droplets&#10;• Open cuts or sores&#10;• Things we put in our&#10;mouths">
            <a:extLst>
              <a:ext uri="{FF2B5EF4-FFF2-40B4-BE49-F238E27FC236}">
                <a16:creationId xmlns:a16="http://schemas.microsoft.com/office/drawing/2014/main" id="{18B893B1-F771-100C-8BDF-A2DA0179F192}"/>
              </a:ext>
            </a:extLst>
          </p:cNvPr>
          <p:cNvSpPr/>
          <p:nvPr/>
        </p:nvSpPr>
        <p:spPr>
          <a:xfrm>
            <a:off x="1611086" y="3899888"/>
            <a:ext cx="1954981" cy="2560567"/>
          </a:xfrm>
          <a:prstGeom prst="roundRect">
            <a:avLst>
              <a:gd name="adj" fmla="val 5632"/>
            </a:avLst>
          </a:prstGeom>
          <a:noFill/>
          <a:ln w="28575">
            <a:solidFill>
              <a:srgbClr val="2862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2">
                    <a:lumMod val="10000"/>
                  </a:schemeClr>
                </a:solidFill>
                <a:latin typeface="Arial" panose="020B0604020202020204" pitchFamily="34" charset="0"/>
                <a:cs typeface="Arial" panose="020B0604020202020204" pitchFamily="34" charset="0"/>
              </a:rPr>
              <a:t>Way in for microbes</a:t>
            </a:r>
          </a:p>
          <a:p>
            <a:r>
              <a:rPr lang="en-GB" sz="1200" dirty="0">
                <a:solidFill>
                  <a:schemeClr val="bg2">
                    <a:lumMod val="10000"/>
                  </a:schemeClr>
                </a:solidFill>
                <a:latin typeface="Arial" panose="020B0604020202020204" pitchFamily="34" charset="0"/>
                <a:cs typeface="Arial" panose="020B0604020202020204" pitchFamily="34" charset="0"/>
              </a:rPr>
              <a:t>Harmful microbes need a</a:t>
            </a:r>
          </a:p>
          <a:p>
            <a:r>
              <a:rPr lang="en-GB" sz="1200" dirty="0">
                <a:solidFill>
                  <a:schemeClr val="bg2">
                    <a:lumMod val="10000"/>
                  </a:schemeClr>
                </a:solidFill>
                <a:latin typeface="Arial" panose="020B0604020202020204" pitchFamily="34" charset="0"/>
                <a:cs typeface="Arial" panose="020B0604020202020204" pitchFamily="34" charset="0"/>
              </a:rPr>
              <a:t>way to enter the body before they can cause an infection. This can be</a:t>
            </a:r>
          </a:p>
          <a:p>
            <a:r>
              <a:rPr lang="en-GB" sz="1200" dirty="0">
                <a:solidFill>
                  <a:schemeClr val="bg2">
                    <a:lumMod val="10000"/>
                  </a:schemeClr>
                </a:solidFill>
                <a:latin typeface="Arial" panose="020B0604020202020204" pitchFamily="34" charset="0"/>
                <a:cs typeface="Arial" panose="020B0604020202020204" pitchFamily="34" charset="0"/>
              </a:rPr>
              <a:t>through:</a:t>
            </a:r>
          </a:p>
          <a:p>
            <a:r>
              <a:rPr lang="en-GB" sz="1200" dirty="0">
                <a:solidFill>
                  <a:schemeClr val="bg2">
                    <a:lumMod val="10000"/>
                  </a:schemeClr>
                </a:solidFill>
                <a:latin typeface="Arial" panose="020B0604020202020204" pitchFamily="34" charset="0"/>
                <a:cs typeface="Arial" panose="020B0604020202020204" pitchFamily="34" charset="0"/>
              </a:rPr>
              <a:t>• The food we eat</a:t>
            </a:r>
          </a:p>
          <a:p>
            <a:r>
              <a:rPr lang="en-GB" sz="1200" dirty="0">
                <a:solidFill>
                  <a:schemeClr val="bg2">
                    <a:lumMod val="10000"/>
                  </a:schemeClr>
                </a:solidFill>
                <a:latin typeface="Arial" panose="020B0604020202020204" pitchFamily="34" charset="0"/>
                <a:cs typeface="Arial" panose="020B0604020202020204" pitchFamily="34" charset="0"/>
              </a:rPr>
              <a:t>• Inhalation of aerosols</a:t>
            </a:r>
          </a:p>
          <a:p>
            <a:r>
              <a:rPr lang="en-GB" sz="1200" dirty="0">
                <a:solidFill>
                  <a:schemeClr val="bg2">
                    <a:lumMod val="10000"/>
                  </a:schemeClr>
                </a:solidFill>
                <a:latin typeface="Arial" panose="020B0604020202020204" pitchFamily="34" charset="0"/>
                <a:cs typeface="Arial" panose="020B0604020202020204" pitchFamily="34" charset="0"/>
              </a:rPr>
              <a:t>or droplets</a:t>
            </a:r>
          </a:p>
          <a:p>
            <a:r>
              <a:rPr lang="en-GB" sz="1200" dirty="0">
                <a:solidFill>
                  <a:schemeClr val="bg2">
                    <a:lumMod val="10000"/>
                  </a:schemeClr>
                </a:solidFill>
                <a:latin typeface="Arial" panose="020B0604020202020204" pitchFamily="34" charset="0"/>
                <a:cs typeface="Arial" panose="020B0604020202020204" pitchFamily="34" charset="0"/>
              </a:rPr>
              <a:t>• Open cuts or sores</a:t>
            </a:r>
          </a:p>
          <a:p>
            <a:r>
              <a:rPr lang="en-GB" sz="1200" dirty="0">
                <a:solidFill>
                  <a:schemeClr val="bg2">
                    <a:lumMod val="10000"/>
                  </a:schemeClr>
                </a:solidFill>
                <a:latin typeface="Arial" panose="020B0604020202020204" pitchFamily="34" charset="0"/>
                <a:cs typeface="Arial" panose="020B0604020202020204" pitchFamily="34" charset="0"/>
              </a:rPr>
              <a:t>• Things we put in our</a:t>
            </a:r>
          </a:p>
          <a:p>
            <a:r>
              <a:rPr lang="en-GB" sz="1200" dirty="0">
                <a:solidFill>
                  <a:schemeClr val="bg2">
                    <a:lumMod val="10000"/>
                  </a:schemeClr>
                </a:solidFill>
                <a:latin typeface="Arial" panose="020B0604020202020204" pitchFamily="34" charset="0"/>
                <a:cs typeface="Arial" panose="020B0604020202020204" pitchFamily="34" charset="0"/>
              </a:rPr>
              <a:t>mouths</a:t>
            </a:r>
          </a:p>
        </p:txBody>
      </p:sp>
      <p:sp>
        <p:nvSpPr>
          <p:cNvPr id="11" name="Rectangle: Rounded Corners 10" descr="Source of infection&#10;Someone or something carrying the harmful microbes that causes the infection. There are many different sources of infection, these can include:&#10;• People already infected&#10;• Pets or animals&#10;• Contaminated food">
            <a:extLst>
              <a:ext uri="{FF2B5EF4-FFF2-40B4-BE49-F238E27FC236}">
                <a16:creationId xmlns:a16="http://schemas.microsoft.com/office/drawing/2014/main" id="{25F42CCE-97A8-C066-F7A1-3F673B982E7B}"/>
              </a:ext>
            </a:extLst>
          </p:cNvPr>
          <p:cNvSpPr/>
          <p:nvPr/>
        </p:nvSpPr>
        <p:spPr>
          <a:xfrm>
            <a:off x="7761412" y="937522"/>
            <a:ext cx="2982788" cy="1604759"/>
          </a:xfrm>
          <a:prstGeom prst="roundRect">
            <a:avLst>
              <a:gd name="adj" fmla="val 5632"/>
            </a:avLst>
          </a:prstGeom>
          <a:noFill/>
          <a:ln w="28575">
            <a:solidFill>
              <a:srgbClr val="2862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2">
                    <a:lumMod val="10000"/>
                  </a:schemeClr>
                </a:solidFill>
                <a:latin typeface="Arial" panose="020B0604020202020204" pitchFamily="34" charset="0"/>
                <a:cs typeface="Arial" panose="020B0604020202020204" pitchFamily="34" charset="0"/>
              </a:rPr>
              <a:t>Source of infection</a:t>
            </a:r>
          </a:p>
          <a:p>
            <a:r>
              <a:rPr lang="en-GB" sz="1200" dirty="0">
                <a:solidFill>
                  <a:schemeClr val="bg2">
                    <a:lumMod val="10000"/>
                  </a:schemeClr>
                </a:solidFill>
                <a:latin typeface="Arial" panose="020B0604020202020204" pitchFamily="34" charset="0"/>
                <a:cs typeface="Arial" panose="020B0604020202020204" pitchFamily="34" charset="0"/>
              </a:rPr>
              <a:t>Someone or something carrying the harmful microbes that causes the infection. There are many different sources of infection, these can include:</a:t>
            </a:r>
          </a:p>
          <a:p>
            <a:r>
              <a:rPr lang="en-GB" sz="1200" dirty="0">
                <a:solidFill>
                  <a:schemeClr val="bg2">
                    <a:lumMod val="10000"/>
                  </a:schemeClr>
                </a:solidFill>
                <a:latin typeface="Arial" panose="020B0604020202020204" pitchFamily="34" charset="0"/>
                <a:cs typeface="Arial" panose="020B0604020202020204" pitchFamily="34" charset="0"/>
              </a:rPr>
              <a:t>• People already infected</a:t>
            </a:r>
          </a:p>
          <a:p>
            <a:r>
              <a:rPr lang="en-GB" sz="1200" dirty="0">
                <a:solidFill>
                  <a:schemeClr val="bg2">
                    <a:lumMod val="10000"/>
                  </a:schemeClr>
                </a:solidFill>
                <a:latin typeface="Arial" panose="020B0604020202020204" pitchFamily="34" charset="0"/>
                <a:cs typeface="Arial" panose="020B0604020202020204" pitchFamily="34" charset="0"/>
              </a:rPr>
              <a:t>• Pets or animals</a:t>
            </a:r>
          </a:p>
          <a:p>
            <a:r>
              <a:rPr lang="en-GB" sz="1200" dirty="0">
                <a:solidFill>
                  <a:schemeClr val="bg2">
                    <a:lumMod val="10000"/>
                  </a:schemeClr>
                </a:solidFill>
                <a:latin typeface="Arial" panose="020B0604020202020204" pitchFamily="34" charset="0"/>
                <a:cs typeface="Arial" panose="020B0604020202020204" pitchFamily="34" charset="0"/>
              </a:rPr>
              <a:t>• Contaminated food</a:t>
            </a:r>
          </a:p>
        </p:txBody>
      </p:sp>
      <p:sp>
        <p:nvSpPr>
          <p:cNvPr id="12" name="Rectangle: Rounded Corners 11" descr="Way out for microbes&#10;Harmful microbes need a way to get out of an infected person or source before they can spread to someone else. Routes include:&#10;• Sneezing, coughing, saliva&#10;• Bodily fluid&#10;• Juices from raw meat and poultry&#10;">
            <a:extLst>
              <a:ext uri="{FF2B5EF4-FFF2-40B4-BE49-F238E27FC236}">
                <a16:creationId xmlns:a16="http://schemas.microsoft.com/office/drawing/2014/main" id="{8EEAD954-BD9C-4E98-6E73-3BC0F79F8B1C}"/>
              </a:ext>
            </a:extLst>
          </p:cNvPr>
          <p:cNvSpPr/>
          <p:nvPr/>
        </p:nvSpPr>
        <p:spPr>
          <a:xfrm>
            <a:off x="7747734" y="2684381"/>
            <a:ext cx="2996465" cy="1729316"/>
          </a:xfrm>
          <a:prstGeom prst="roundRect">
            <a:avLst>
              <a:gd name="adj" fmla="val 5632"/>
            </a:avLst>
          </a:prstGeom>
          <a:noFill/>
          <a:ln w="28575">
            <a:solidFill>
              <a:srgbClr val="2862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2">
                    <a:lumMod val="10000"/>
                  </a:schemeClr>
                </a:solidFill>
                <a:latin typeface="Arial" panose="020B0604020202020204" pitchFamily="34" charset="0"/>
                <a:cs typeface="Arial" panose="020B0604020202020204" pitchFamily="34" charset="0"/>
              </a:rPr>
              <a:t>Way out for microbes</a:t>
            </a:r>
          </a:p>
          <a:p>
            <a:r>
              <a:rPr lang="en-GB" sz="1200" dirty="0">
                <a:solidFill>
                  <a:schemeClr val="bg2">
                    <a:lumMod val="10000"/>
                  </a:schemeClr>
                </a:solidFill>
                <a:latin typeface="Arial" panose="020B0604020202020204" pitchFamily="34" charset="0"/>
                <a:cs typeface="Arial" panose="020B0604020202020204" pitchFamily="34" charset="0"/>
              </a:rPr>
              <a:t>Harmful microbes need a way to get out of an infected person or source before they can spread to someone else. Routes include:</a:t>
            </a:r>
          </a:p>
          <a:p>
            <a:r>
              <a:rPr lang="en-GB" sz="1200" dirty="0">
                <a:solidFill>
                  <a:schemeClr val="bg2">
                    <a:lumMod val="10000"/>
                  </a:schemeClr>
                </a:solidFill>
                <a:latin typeface="Arial" panose="020B0604020202020204" pitchFamily="34" charset="0"/>
                <a:cs typeface="Arial" panose="020B0604020202020204" pitchFamily="34" charset="0"/>
              </a:rPr>
              <a:t>• Sneezing, coughing, saliva</a:t>
            </a:r>
          </a:p>
          <a:p>
            <a:r>
              <a:rPr lang="en-GB" sz="1200" dirty="0">
                <a:solidFill>
                  <a:schemeClr val="bg2">
                    <a:lumMod val="10000"/>
                  </a:schemeClr>
                </a:solidFill>
                <a:latin typeface="Arial" panose="020B0604020202020204" pitchFamily="34" charset="0"/>
                <a:cs typeface="Arial" panose="020B0604020202020204" pitchFamily="34" charset="0"/>
              </a:rPr>
              <a:t>• Bodily fluid</a:t>
            </a:r>
          </a:p>
          <a:p>
            <a:r>
              <a:rPr lang="en-GB" sz="1200" dirty="0">
                <a:solidFill>
                  <a:schemeClr val="bg2">
                    <a:lumMod val="10000"/>
                  </a:schemeClr>
                </a:solidFill>
                <a:latin typeface="Arial" panose="020B0604020202020204" pitchFamily="34" charset="0"/>
                <a:cs typeface="Arial" panose="020B0604020202020204" pitchFamily="34" charset="0"/>
              </a:rPr>
              <a:t>• Juices from raw meat and poultry</a:t>
            </a:r>
          </a:p>
        </p:txBody>
      </p:sp>
      <p:sp>
        <p:nvSpPr>
          <p:cNvPr id="13" name="Rectangle: Rounded Corners 12" descr="Spread of infection&#10;Harmful microbes need a way to be passed from a source to a person. This can be through:&#10;• Direct touch/contact&#10;• Sexual transmission&#10;Harmful microbes are also spread via:&#10;• Hands, hand contact surfaces (e.g. door handles, keyboards, toilets)&#10;• Food contact surfaces&#10;• Air">
            <a:extLst>
              <a:ext uri="{FF2B5EF4-FFF2-40B4-BE49-F238E27FC236}">
                <a16:creationId xmlns:a16="http://schemas.microsoft.com/office/drawing/2014/main" id="{1CBB7231-FCE6-58D0-302B-82A9B8F78C0B}"/>
              </a:ext>
            </a:extLst>
          </p:cNvPr>
          <p:cNvSpPr/>
          <p:nvPr/>
        </p:nvSpPr>
        <p:spPr>
          <a:xfrm>
            <a:off x="7457111" y="4502452"/>
            <a:ext cx="3287088" cy="2055815"/>
          </a:xfrm>
          <a:prstGeom prst="roundRect">
            <a:avLst>
              <a:gd name="adj" fmla="val 5632"/>
            </a:avLst>
          </a:prstGeom>
          <a:noFill/>
          <a:ln w="28575">
            <a:solidFill>
              <a:srgbClr val="2862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bg2">
                    <a:lumMod val="10000"/>
                  </a:schemeClr>
                </a:solidFill>
                <a:latin typeface="Arial" panose="020B0604020202020204" pitchFamily="34" charset="0"/>
                <a:cs typeface="Arial" panose="020B0604020202020204" pitchFamily="34" charset="0"/>
              </a:rPr>
              <a:t>Spread of infection</a:t>
            </a:r>
          </a:p>
          <a:p>
            <a:r>
              <a:rPr lang="en-GB" sz="1200" dirty="0">
                <a:solidFill>
                  <a:schemeClr val="bg2">
                    <a:lumMod val="10000"/>
                  </a:schemeClr>
                </a:solidFill>
                <a:latin typeface="Arial" panose="020B0604020202020204" pitchFamily="34" charset="0"/>
                <a:cs typeface="Arial" panose="020B0604020202020204" pitchFamily="34" charset="0"/>
              </a:rPr>
              <a:t>Harmful microbes need a way to be passed from a source to a person. This can be through:</a:t>
            </a:r>
          </a:p>
          <a:p>
            <a:r>
              <a:rPr lang="en-GB" sz="1200" dirty="0">
                <a:solidFill>
                  <a:schemeClr val="bg2">
                    <a:lumMod val="10000"/>
                  </a:schemeClr>
                </a:solidFill>
                <a:latin typeface="Arial" panose="020B0604020202020204" pitchFamily="34" charset="0"/>
                <a:cs typeface="Arial" panose="020B0604020202020204" pitchFamily="34" charset="0"/>
              </a:rPr>
              <a:t>• Direct touch/contact</a:t>
            </a:r>
          </a:p>
          <a:p>
            <a:r>
              <a:rPr lang="en-GB" sz="1200" dirty="0">
                <a:solidFill>
                  <a:schemeClr val="bg2">
                    <a:lumMod val="10000"/>
                  </a:schemeClr>
                </a:solidFill>
                <a:latin typeface="Arial" panose="020B0604020202020204" pitchFamily="34" charset="0"/>
                <a:cs typeface="Arial" panose="020B0604020202020204" pitchFamily="34" charset="0"/>
              </a:rPr>
              <a:t>• Sexual transmission</a:t>
            </a:r>
          </a:p>
          <a:p>
            <a:r>
              <a:rPr lang="en-GB" sz="1200" dirty="0">
                <a:solidFill>
                  <a:schemeClr val="bg2">
                    <a:lumMod val="10000"/>
                  </a:schemeClr>
                </a:solidFill>
                <a:latin typeface="Arial" panose="020B0604020202020204" pitchFamily="34" charset="0"/>
                <a:cs typeface="Arial" panose="020B0604020202020204" pitchFamily="34" charset="0"/>
              </a:rPr>
              <a:t>Harmful microbes are also spread via:</a:t>
            </a:r>
          </a:p>
          <a:p>
            <a:r>
              <a:rPr lang="en-GB" sz="1200" dirty="0">
                <a:solidFill>
                  <a:schemeClr val="bg2">
                    <a:lumMod val="10000"/>
                  </a:schemeClr>
                </a:solidFill>
                <a:latin typeface="Arial" panose="020B0604020202020204" pitchFamily="34" charset="0"/>
                <a:cs typeface="Arial" panose="020B0604020202020204" pitchFamily="34" charset="0"/>
              </a:rPr>
              <a:t>• Hands, hand contact surfaces (e.g. door handles, keyboards, toilets)</a:t>
            </a:r>
          </a:p>
          <a:p>
            <a:r>
              <a:rPr lang="en-GB" sz="1200" dirty="0">
                <a:solidFill>
                  <a:schemeClr val="bg2">
                    <a:lumMod val="10000"/>
                  </a:schemeClr>
                </a:solidFill>
                <a:latin typeface="Arial" panose="020B0604020202020204" pitchFamily="34" charset="0"/>
                <a:cs typeface="Arial" panose="020B0604020202020204" pitchFamily="34" charset="0"/>
              </a:rPr>
              <a:t>• Food contact surfaces</a:t>
            </a:r>
          </a:p>
          <a:p>
            <a:r>
              <a:rPr lang="en-GB" sz="1200" dirty="0">
                <a:solidFill>
                  <a:schemeClr val="bg2">
                    <a:lumMod val="10000"/>
                  </a:schemeClr>
                </a:solidFill>
                <a:latin typeface="Arial" panose="020B0604020202020204" pitchFamily="34" charset="0"/>
                <a:cs typeface="Arial" panose="020B0604020202020204" pitchFamily="34" charset="0"/>
              </a:rPr>
              <a:t>• Air</a:t>
            </a:r>
          </a:p>
        </p:txBody>
      </p:sp>
      <p:cxnSp>
        <p:nvCxnSpPr>
          <p:cNvPr id="15" name="Connector: Elbow 14">
            <a:extLst>
              <a:ext uri="{FF2B5EF4-FFF2-40B4-BE49-F238E27FC236}">
                <a16:creationId xmlns:a16="http://schemas.microsoft.com/office/drawing/2014/main" id="{CD16EFD4-7FE5-4B17-4D98-24AF5702723D}"/>
              </a:ext>
              <a:ext uri="{C183D7F6-B498-43B3-948B-1728B52AA6E4}">
                <adec:decorative xmlns:adec="http://schemas.microsoft.com/office/drawing/2017/decorative" val="1"/>
              </a:ext>
            </a:extLst>
          </p:cNvPr>
          <p:cNvCxnSpPr>
            <a:cxnSpLocks/>
          </p:cNvCxnSpPr>
          <p:nvPr/>
        </p:nvCxnSpPr>
        <p:spPr>
          <a:xfrm rot="10800000" flipV="1">
            <a:off x="7048349" y="1696777"/>
            <a:ext cx="764936" cy="428978"/>
          </a:xfrm>
          <a:prstGeom prst="bentConnector3">
            <a:avLst>
              <a:gd name="adj1" fmla="val 50000"/>
            </a:avLst>
          </a:prstGeom>
          <a:ln w="19050">
            <a:solidFill>
              <a:srgbClr val="2B599E"/>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21AA981C-73DE-27F1-239E-B93199A1E231}"/>
              </a:ext>
              <a:ext uri="{C183D7F6-B498-43B3-948B-1728B52AA6E4}">
                <adec:decorative xmlns:adec="http://schemas.microsoft.com/office/drawing/2017/decorative" val="1"/>
              </a:ext>
            </a:extLst>
          </p:cNvPr>
          <p:cNvCxnSpPr>
            <a:cxnSpLocks/>
          </p:cNvCxnSpPr>
          <p:nvPr/>
        </p:nvCxnSpPr>
        <p:spPr>
          <a:xfrm rot="10800000" flipV="1">
            <a:off x="7392445" y="3101888"/>
            <a:ext cx="383401" cy="508346"/>
          </a:xfrm>
          <a:prstGeom prst="bentConnector2">
            <a:avLst/>
          </a:prstGeom>
          <a:ln w="19050">
            <a:solidFill>
              <a:srgbClr val="2B599E"/>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924A56A7-6296-7CB0-7379-EE49C0AD02C5}"/>
              </a:ext>
              <a:ext uri="{C183D7F6-B498-43B3-948B-1728B52AA6E4}">
                <adec:decorative xmlns:adec="http://schemas.microsoft.com/office/drawing/2017/decorative" val="1"/>
              </a:ext>
            </a:extLst>
          </p:cNvPr>
          <p:cNvCxnSpPr>
            <a:cxnSpLocks/>
          </p:cNvCxnSpPr>
          <p:nvPr/>
        </p:nvCxnSpPr>
        <p:spPr>
          <a:xfrm rot="10800000" flipV="1">
            <a:off x="6344546" y="5081013"/>
            <a:ext cx="1112565" cy="288320"/>
          </a:xfrm>
          <a:prstGeom prst="bentConnector3">
            <a:avLst>
              <a:gd name="adj1" fmla="val 50000"/>
            </a:avLst>
          </a:prstGeom>
          <a:ln w="19050">
            <a:solidFill>
              <a:srgbClr val="2B599E"/>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E8CDDB17-90C6-D1F6-EACF-1068DD26FC86}"/>
              </a:ext>
              <a:ext uri="{C183D7F6-B498-43B3-948B-1728B52AA6E4}">
                <adec:decorative xmlns:adec="http://schemas.microsoft.com/office/drawing/2017/decorative" val="1"/>
              </a:ext>
            </a:extLst>
          </p:cNvPr>
          <p:cNvCxnSpPr>
            <a:cxnSpLocks/>
          </p:cNvCxnSpPr>
          <p:nvPr/>
        </p:nvCxnSpPr>
        <p:spPr>
          <a:xfrm rot="5400000" flipH="1" flipV="1">
            <a:off x="3088334" y="3399842"/>
            <a:ext cx="213003" cy="787088"/>
          </a:xfrm>
          <a:prstGeom prst="bentConnector2">
            <a:avLst/>
          </a:prstGeom>
          <a:ln w="19050">
            <a:solidFill>
              <a:srgbClr val="2B599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70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3758-10FA-9FCE-9E34-8E65E3EB9E03}"/>
              </a:ext>
            </a:extLst>
          </p:cNvPr>
          <p:cNvSpPr>
            <a:spLocks noGrp="1"/>
          </p:cNvSpPr>
          <p:nvPr>
            <p:ph type="title"/>
          </p:nvPr>
        </p:nvSpPr>
        <p:spPr/>
        <p:txBody>
          <a:bodyPr>
            <a:normAutofit/>
          </a:bodyPr>
          <a:lstStyle/>
          <a:p>
            <a:r>
              <a:rPr lang="en-GB"/>
              <a:t>Common Modes of Transmission for EYES</a:t>
            </a:r>
          </a:p>
        </p:txBody>
      </p:sp>
      <p:graphicFrame>
        <p:nvGraphicFramePr>
          <p:cNvPr id="6" name="Content Placeholder 5">
            <a:extLst>
              <a:ext uri="{FF2B5EF4-FFF2-40B4-BE49-F238E27FC236}">
                <a16:creationId xmlns:a16="http://schemas.microsoft.com/office/drawing/2014/main" id="{6ED54B1C-084B-BF9C-31D9-788EE75D1AD3}"/>
              </a:ext>
            </a:extLst>
          </p:cNvPr>
          <p:cNvGraphicFramePr>
            <a:graphicFrameLocks noGrp="1"/>
          </p:cNvGraphicFramePr>
          <p:nvPr>
            <p:ph idx="1"/>
            <p:extLst>
              <p:ext uri="{D42A27DB-BD31-4B8C-83A1-F6EECF244321}">
                <p14:modId xmlns:p14="http://schemas.microsoft.com/office/powerpoint/2010/main" val="2898717584"/>
              </p:ext>
            </p:extLst>
          </p:nvPr>
        </p:nvGraphicFramePr>
        <p:xfrm>
          <a:off x="688075" y="921298"/>
          <a:ext cx="11123613" cy="501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4E247BB2-2203-1B4C-63EA-5C56A0CC1097}"/>
              </a:ext>
            </a:extLst>
          </p:cNvPr>
          <p:cNvSpPr>
            <a:spLocks noGrp="1"/>
          </p:cNvSpPr>
          <p:nvPr>
            <p:ph type="ftr" sz="quarter" idx="10"/>
          </p:nvPr>
        </p:nvSpPr>
        <p:spPr/>
        <p:txBody>
          <a:bodyPr/>
          <a:lstStyle/>
          <a:p>
            <a:r>
              <a:rPr lang="en-GB" sz="1400"/>
              <a:t>IPC Training for EYES</a:t>
            </a:r>
          </a:p>
        </p:txBody>
      </p:sp>
    </p:spTree>
    <p:extLst>
      <p:ext uri="{BB962C8B-B14F-4D97-AF65-F5344CB8AC3E}">
        <p14:creationId xmlns:p14="http://schemas.microsoft.com/office/powerpoint/2010/main" val="2672051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659A9-05FB-FAB1-A688-9D7599B76ABA}"/>
              </a:ext>
            </a:extLst>
          </p:cNvPr>
          <p:cNvSpPr>
            <a:spLocks noGrp="1"/>
          </p:cNvSpPr>
          <p:nvPr>
            <p:ph type="title"/>
          </p:nvPr>
        </p:nvSpPr>
        <p:spPr>
          <a:xfrm>
            <a:off x="428795" y="39598"/>
            <a:ext cx="11123856" cy="972607"/>
          </a:xfrm>
        </p:spPr>
        <p:txBody>
          <a:bodyPr>
            <a:normAutofit/>
          </a:bodyPr>
          <a:lstStyle/>
          <a:p>
            <a:r>
              <a:rPr lang="en-GB" sz="3600" kern="0" dirty="0">
                <a:ea typeface="+mn-ea"/>
              </a:rPr>
              <a:t>Breaking the Chain of Infection</a:t>
            </a:r>
            <a:endParaRPr lang="en-GB" sz="3600" dirty="0"/>
          </a:p>
        </p:txBody>
      </p:sp>
      <p:sp>
        <p:nvSpPr>
          <p:cNvPr id="3" name="Footer Placeholder 2">
            <a:extLst>
              <a:ext uri="{FF2B5EF4-FFF2-40B4-BE49-F238E27FC236}">
                <a16:creationId xmlns:a16="http://schemas.microsoft.com/office/drawing/2014/main" id="{085C79E2-18F3-1922-492C-5B680952207C}"/>
              </a:ext>
            </a:extLst>
          </p:cNvPr>
          <p:cNvSpPr>
            <a:spLocks noGrp="1"/>
          </p:cNvSpPr>
          <p:nvPr>
            <p:ph type="ftr" sz="quarter" idx="10"/>
          </p:nvPr>
        </p:nvSpPr>
        <p:spPr/>
        <p:txBody>
          <a:bodyPr/>
          <a:lstStyle/>
          <a:p>
            <a:r>
              <a:rPr lang="en-GB" dirty="0"/>
              <a:t>IPC Training for EYES</a:t>
            </a:r>
          </a:p>
        </p:txBody>
      </p:sp>
      <p:sp>
        <p:nvSpPr>
          <p:cNvPr id="4" name="Slide Number Placeholder 3">
            <a:extLst>
              <a:ext uri="{FF2B5EF4-FFF2-40B4-BE49-F238E27FC236}">
                <a16:creationId xmlns:a16="http://schemas.microsoft.com/office/drawing/2014/main" id="{EB7D977E-6EC1-53B8-980B-B18F096A26BA}"/>
              </a:ext>
            </a:extLst>
          </p:cNvPr>
          <p:cNvSpPr>
            <a:spLocks noGrp="1"/>
          </p:cNvSpPr>
          <p:nvPr>
            <p:ph type="sldNum" sz="quarter" idx="11"/>
          </p:nvPr>
        </p:nvSpPr>
        <p:spPr/>
        <p:txBody>
          <a:bodyPr/>
          <a:lstStyle/>
          <a:p>
            <a:fld id="{344369E4-5DE7-46E5-874E-4FD437973785}" type="slidenum">
              <a:rPr lang="en-GB" smtClean="0"/>
              <a:pPr/>
              <a:t>8</a:t>
            </a:fld>
            <a:endParaRPr lang="en-GB" sz="1400" dirty="0"/>
          </a:p>
        </p:txBody>
      </p:sp>
      <p:sp>
        <p:nvSpPr>
          <p:cNvPr id="5" name="Rectangle: Rounded Corners 4">
            <a:extLst>
              <a:ext uri="{FF2B5EF4-FFF2-40B4-BE49-F238E27FC236}">
                <a16:creationId xmlns:a16="http://schemas.microsoft.com/office/drawing/2014/main" id="{2C56BD8E-E442-96BF-A733-EDB050B0F2D0}"/>
              </a:ext>
              <a:ext uri="{C183D7F6-B498-43B3-948B-1728B52AA6E4}">
                <adec:decorative xmlns:adec="http://schemas.microsoft.com/office/drawing/2017/decorative" val="1"/>
              </a:ext>
            </a:extLst>
          </p:cNvPr>
          <p:cNvSpPr/>
          <p:nvPr/>
        </p:nvSpPr>
        <p:spPr>
          <a:xfrm rot="5400000">
            <a:off x="2975968" y="-1166096"/>
            <a:ext cx="5709786" cy="9500106"/>
          </a:xfrm>
          <a:prstGeom prst="roundRect">
            <a:avLst>
              <a:gd name="adj" fmla="val 2575"/>
            </a:avLst>
          </a:prstGeom>
          <a:noFill/>
          <a:ln w="76200" cap="sq" cmpd="sng" algn="ctr">
            <a:solidFill>
              <a:srgbClr val="2B599E"/>
            </a:solidFill>
            <a:prstDash val="solid"/>
            <a:bevel/>
          </a:ln>
          <a:effectLst/>
        </p:spPr>
        <p:txBody>
          <a:bodyPr rtlCol="0" anchor="ctr"/>
          <a:lstStyle/>
          <a:p>
            <a:pPr algn="ctr">
              <a:defRPr/>
            </a:pPr>
            <a:endParaRPr lang="en-GB" kern="0">
              <a:solidFill>
                <a:prstClr val="white"/>
              </a:solidFill>
              <a:latin typeface="Calibri" panose="020F0502020204030204"/>
            </a:endParaRPr>
          </a:p>
        </p:txBody>
      </p:sp>
      <p:pic>
        <p:nvPicPr>
          <p:cNvPr id="6" name="Picture 5">
            <a:extLst>
              <a:ext uri="{FF2B5EF4-FFF2-40B4-BE49-F238E27FC236}">
                <a16:creationId xmlns:a16="http://schemas.microsoft.com/office/drawing/2014/main" id="{D460C5B9-0127-1997-622F-C03973D92E5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943" y="1156089"/>
            <a:ext cx="4456678" cy="4461223"/>
          </a:xfrm>
          <a:prstGeom prst="rect">
            <a:avLst/>
          </a:prstGeom>
        </p:spPr>
      </p:pic>
      <p:sp>
        <p:nvSpPr>
          <p:cNvPr id="7" name="Rectangle: Rounded Corners 6" descr="People at risk from&#10;infection&#10;Everyone:&#10;• Take appropriate vaccinations&#10;High risk people:&#10;• Keep away from people who are infectious&#10;• Take extra care about cleanliness&#10;• Take extra care when cooking and preparing food&#10;">
            <a:extLst>
              <a:ext uri="{FF2B5EF4-FFF2-40B4-BE49-F238E27FC236}">
                <a16:creationId xmlns:a16="http://schemas.microsoft.com/office/drawing/2014/main" id="{964B8CDA-4C9A-F6FB-6C90-7D4F3BB19F9E}"/>
              </a:ext>
            </a:extLst>
          </p:cNvPr>
          <p:cNvSpPr/>
          <p:nvPr/>
        </p:nvSpPr>
        <p:spPr>
          <a:xfrm>
            <a:off x="1338745" y="909109"/>
            <a:ext cx="2024262" cy="2490636"/>
          </a:xfrm>
          <a:prstGeom prst="roundRect">
            <a:avLst>
              <a:gd name="adj" fmla="val 5632"/>
            </a:avLst>
          </a:prstGeom>
          <a:noFill/>
          <a:ln w="28575" cap="flat" cmpd="sng" algn="ctr">
            <a:solidFill>
              <a:srgbClr val="2862A5"/>
            </a:solidFill>
            <a:prstDash val="solid"/>
            <a:miter lim="800000"/>
          </a:ln>
          <a:effectLst/>
        </p:spPr>
        <p:txBody>
          <a:bodyPr rtlCol="0" anchor="ctr"/>
          <a:lstStyle/>
          <a:p>
            <a:pPr>
              <a:defRPr/>
            </a:pPr>
            <a:r>
              <a:rPr lang="en-GB" sz="1400" b="1" kern="0" dirty="0">
                <a:solidFill>
                  <a:prstClr val="black"/>
                </a:solidFill>
                <a:latin typeface="Arial" panose="020B0604020202020204" pitchFamily="34" charset="0"/>
                <a:cs typeface="Arial" panose="020B0604020202020204" pitchFamily="34" charset="0"/>
              </a:rPr>
              <a:t>People at risk from</a:t>
            </a:r>
          </a:p>
          <a:p>
            <a:pPr>
              <a:defRPr/>
            </a:pPr>
            <a:r>
              <a:rPr lang="en-GB" sz="1400" b="1" kern="0" dirty="0">
                <a:solidFill>
                  <a:prstClr val="black"/>
                </a:solidFill>
                <a:latin typeface="Arial" panose="020B0604020202020204" pitchFamily="34" charset="0"/>
                <a:cs typeface="Arial" panose="020B0604020202020204" pitchFamily="34" charset="0"/>
              </a:rPr>
              <a:t>infection</a:t>
            </a:r>
          </a:p>
          <a:p>
            <a:pPr>
              <a:defRPr/>
            </a:pPr>
            <a:r>
              <a:rPr lang="en-GB" sz="1200" kern="0" dirty="0">
                <a:solidFill>
                  <a:prstClr val="black"/>
                </a:solidFill>
                <a:latin typeface="Arial" panose="020B0604020202020204" pitchFamily="34" charset="0"/>
                <a:cs typeface="Arial" panose="020B0604020202020204" pitchFamily="34" charset="0"/>
              </a:rPr>
              <a:t>Everyone:</a:t>
            </a:r>
          </a:p>
          <a:p>
            <a:pPr>
              <a:defRPr/>
            </a:pPr>
            <a:r>
              <a:rPr lang="en-GB" sz="1200" kern="0" dirty="0">
                <a:solidFill>
                  <a:prstClr val="black"/>
                </a:solidFill>
                <a:latin typeface="Arial" panose="020B0604020202020204" pitchFamily="34" charset="0"/>
                <a:cs typeface="Arial" panose="020B0604020202020204" pitchFamily="34" charset="0"/>
              </a:rPr>
              <a:t>• Take appropriate vaccinations</a:t>
            </a:r>
          </a:p>
          <a:p>
            <a:pPr>
              <a:defRPr/>
            </a:pPr>
            <a:r>
              <a:rPr lang="en-GB" sz="1200" kern="0" dirty="0">
                <a:solidFill>
                  <a:prstClr val="black"/>
                </a:solidFill>
                <a:latin typeface="Arial" panose="020B0604020202020204" pitchFamily="34" charset="0"/>
                <a:cs typeface="Arial" panose="020B0604020202020204" pitchFamily="34" charset="0"/>
              </a:rPr>
              <a:t>High risk people:</a:t>
            </a:r>
          </a:p>
          <a:p>
            <a:pPr>
              <a:defRPr/>
            </a:pPr>
            <a:r>
              <a:rPr lang="en-GB" sz="1200" kern="0" dirty="0">
                <a:solidFill>
                  <a:prstClr val="black"/>
                </a:solidFill>
                <a:latin typeface="Arial" panose="020B0604020202020204" pitchFamily="34" charset="0"/>
                <a:cs typeface="Arial" panose="020B0604020202020204" pitchFamily="34" charset="0"/>
              </a:rPr>
              <a:t>• Keep away from people who are infectious</a:t>
            </a:r>
          </a:p>
          <a:p>
            <a:pPr>
              <a:defRPr/>
            </a:pPr>
            <a:r>
              <a:rPr lang="en-GB" sz="1200" kern="0" dirty="0">
                <a:solidFill>
                  <a:prstClr val="black"/>
                </a:solidFill>
                <a:latin typeface="Arial" panose="020B0604020202020204" pitchFamily="34" charset="0"/>
                <a:cs typeface="Arial" panose="020B0604020202020204" pitchFamily="34" charset="0"/>
              </a:rPr>
              <a:t>• Take extra care about cleanliness</a:t>
            </a:r>
          </a:p>
          <a:p>
            <a:pPr>
              <a:defRPr/>
            </a:pPr>
            <a:r>
              <a:rPr lang="en-GB" sz="1200" kern="0" dirty="0">
                <a:solidFill>
                  <a:prstClr val="black"/>
                </a:solidFill>
                <a:latin typeface="Arial" panose="020B0604020202020204" pitchFamily="34" charset="0"/>
                <a:cs typeface="Arial" panose="020B0604020202020204" pitchFamily="34" charset="0"/>
              </a:rPr>
              <a:t>• Take extra care when cooking and preparing food</a:t>
            </a:r>
            <a:endParaRPr lang="en-GB" kern="0" dirty="0">
              <a:solidFill>
                <a:prstClr val="black"/>
              </a:solidFill>
              <a:latin typeface="Arial" panose="020B0604020202020204" pitchFamily="34" charset="0"/>
              <a:cs typeface="Arial" panose="020B0604020202020204" pitchFamily="34" charset="0"/>
            </a:endParaRPr>
          </a:p>
        </p:txBody>
      </p:sp>
      <p:sp>
        <p:nvSpPr>
          <p:cNvPr id="8" name="Rectangle: Rounded Corners 7" descr="Way in for microbes&#10;• Cover cuts and open sores with a water proof dressing&#10;• Cook food properly&#10;• Take care to drink only clean water&#10;">
            <a:extLst>
              <a:ext uri="{FF2B5EF4-FFF2-40B4-BE49-F238E27FC236}">
                <a16:creationId xmlns:a16="http://schemas.microsoft.com/office/drawing/2014/main" id="{938FEA6E-0693-68DF-D97F-56A1F00DB9C7}"/>
              </a:ext>
            </a:extLst>
          </p:cNvPr>
          <p:cNvSpPr/>
          <p:nvPr/>
        </p:nvSpPr>
        <p:spPr>
          <a:xfrm>
            <a:off x="1338746" y="4447193"/>
            <a:ext cx="2093954" cy="1646924"/>
          </a:xfrm>
          <a:prstGeom prst="roundRect">
            <a:avLst>
              <a:gd name="adj" fmla="val 5632"/>
            </a:avLst>
          </a:prstGeom>
          <a:noFill/>
          <a:ln w="28575" cap="flat" cmpd="sng" algn="ctr">
            <a:solidFill>
              <a:srgbClr val="2862A5"/>
            </a:solidFill>
            <a:prstDash val="solid"/>
            <a:miter lim="800000"/>
          </a:ln>
          <a:effectLst/>
        </p:spPr>
        <p:txBody>
          <a:bodyPr rtlCol="0" anchor="ctr"/>
          <a:lstStyle/>
          <a:p>
            <a:pPr>
              <a:defRPr/>
            </a:pPr>
            <a:r>
              <a:rPr lang="en-GB" sz="1400" b="1" kern="0" dirty="0">
                <a:solidFill>
                  <a:prstClr val="black"/>
                </a:solidFill>
                <a:latin typeface="Arial" panose="020B0604020202020204" pitchFamily="34" charset="0"/>
                <a:cs typeface="Arial" panose="020B0604020202020204" pitchFamily="34" charset="0"/>
              </a:rPr>
              <a:t>Way in for microbes</a:t>
            </a:r>
          </a:p>
          <a:p>
            <a:pPr>
              <a:defRPr/>
            </a:pPr>
            <a:r>
              <a:rPr lang="en-GB" sz="1200" kern="0" dirty="0">
                <a:solidFill>
                  <a:prstClr val="black"/>
                </a:solidFill>
                <a:latin typeface="Arial" panose="020B0604020202020204" pitchFamily="34" charset="0"/>
                <a:cs typeface="Arial" panose="020B0604020202020204" pitchFamily="34" charset="0"/>
              </a:rPr>
              <a:t>• Cover cuts and open sores with a waterproof dressing</a:t>
            </a:r>
          </a:p>
          <a:p>
            <a:pPr>
              <a:defRPr/>
            </a:pPr>
            <a:r>
              <a:rPr lang="en-GB" sz="1200" kern="0" dirty="0">
                <a:solidFill>
                  <a:prstClr val="black"/>
                </a:solidFill>
                <a:latin typeface="Arial" panose="020B0604020202020204" pitchFamily="34" charset="0"/>
                <a:cs typeface="Arial" panose="020B0604020202020204" pitchFamily="34" charset="0"/>
              </a:rPr>
              <a:t>• Cook food properly</a:t>
            </a:r>
          </a:p>
          <a:p>
            <a:pPr>
              <a:defRPr/>
            </a:pPr>
            <a:r>
              <a:rPr lang="en-GB" sz="1200" kern="0" dirty="0">
                <a:solidFill>
                  <a:prstClr val="black"/>
                </a:solidFill>
                <a:latin typeface="Arial" panose="020B0604020202020204" pitchFamily="34" charset="0"/>
                <a:cs typeface="Arial" panose="020B0604020202020204" pitchFamily="34" charset="0"/>
              </a:rPr>
              <a:t>• Take care to drink only clean water</a:t>
            </a:r>
            <a:endParaRPr lang="en-GB" kern="0" dirty="0">
              <a:solidFill>
                <a:prstClr val="black"/>
              </a:solidFill>
              <a:latin typeface="Arial" panose="020B0604020202020204" pitchFamily="34" charset="0"/>
              <a:cs typeface="Arial" panose="020B0604020202020204" pitchFamily="34" charset="0"/>
            </a:endParaRPr>
          </a:p>
        </p:txBody>
      </p:sp>
      <p:sp>
        <p:nvSpPr>
          <p:cNvPr id="9" name="Rectangle: Rounded Corners 8" descr="Source of infection&#10;• Isolate infected people&#10;• Take care with raw food&#10;• Wash pets regularly&#10;• Treat pets for pathogens when needed&#10;• Dispose of nappies and soiled clothing appropriately&#10;">
            <a:extLst>
              <a:ext uri="{FF2B5EF4-FFF2-40B4-BE49-F238E27FC236}">
                <a16:creationId xmlns:a16="http://schemas.microsoft.com/office/drawing/2014/main" id="{5F3CEC41-09C5-DE7E-FC79-1AA1C95AD155}"/>
              </a:ext>
            </a:extLst>
          </p:cNvPr>
          <p:cNvSpPr/>
          <p:nvPr/>
        </p:nvSpPr>
        <p:spPr>
          <a:xfrm>
            <a:off x="7839654" y="909109"/>
            <a:ext cx="2494933" cy="1624338"/>
          </a:xfrm>
          <a:prstGeom prst="roundRect">
            <a:avLst>
              <a:gd name="adj" fmla="val 5632"/>
            </a:avLst>
          </a:prstGeom>
          <a:noFill/>
          <a:ln w="28575" cap="flat" cmpd="sng" algn="ctr">
            <a:solidFill>
              <a:srgbClr val="2862A5"/>
            </a:solidFill>
            <a:prstDash val="solid"/>
            <a:miter lim="800000"/>
          </a:ln>
          <a:effectLst/>
        </p:spPr>
        <p:txBody>
          <a:bodyPr rtlCol="0" anchor="ctr"/>
          <a:lstStyle/>
          <a:p>
            <a:pPr>
              <a:defRPr/>
            </a:pPr>
            <a:r>
              <a:rPr lang="en-GB" sz="1400" b="1" kern="0" dirty="0">
                <a:solidFill>
                  <a:prstClr val="black"/>
                </a:solidFill>
                <a:latin typeface="Arial" panose="020B0604020202020204" pitchFamily="34" charset="0"/>
                <a:cs typeface="Arial" panose="020B0604020202020204" pitchFamily="34" charset="0"/>
              </a:rPr>
              <a:t>Source of infection</a:t>
            </a:r>
          </a:p>
          <a:p>
            <a:pPr>
              <a:defRPr/>
            </a:pPr>
            <a:r>
              <a:rPr lang="en-GB" sz="1200" kern="0" dirty="0">
                <a:solidFill>
                  <a:prstClr val="black"/>
                </a:solidFill>
                <a:latin typeface="Arial" panose="020B0604020202020204" pitchFamily="34" charset="0"/>
                <a:cs typeface="Arial" panose="020B0604020202020204" pitchFamily="34" charset="0"/>
              </a:rPr>
              <a:t>• Isolate infected people</a:t>
            </a:r>
          </a:p>
          <a:p>
            <a:pPr>
              <a:defRPr/>
            </a:pPr>
            <a:r>
              <a:rPr lang="en-GB" sz="1200" kern="0" dirty="0">
                <a:solidFill>
                  <a:prstClr val="black"/>
                </a:solidFill>
                <a:latin typeface="Arial" panose="020B0604020202020204" pitchFamily="34" charset="0"/>
                <a:cs typeface="Arial" panose="020B0604020202020204" pitchFamily="34" charset="0"/>
              </a:rPr>
              <a:t>• Take care with raw food</a:t>
            </a:r>
          </a:p>
          <a:p>
            <a:pPr>
              <a:defRPr/>
            </a:pPr>
            <a:r>
              <a:rPr lang="en-GB" sz="1200" kern="0" dirty="0">
                <a:solidFill>
                  <a:prstClr val="black"/>
                </a:solidFill>
                <a:latin typeface="Arial" panose="020B0604020202020204" pitchFamily="34" charset="0"/>
                <a:cs typeface="Arial" panose="020B0604020202020204" pitchFamily="34" charset="0"/>
              </a:rPr>
              <a:t>• Wash pets regularly</a:t>
            </a:r>
          </a:p>
          <a:p>
            <a:pPr>
              <a:defRPr/>
            </a:pPr>
            <a:r>
              <a:rPr lang="en-GB" sz="1200" kern="0" dirty="0">
                <a:solidFill>
                  <a:prstClr val="black"/>
                </a:solidFill>
                <a:latin typeface="Arial" panose="020B0604020202020204" pitchFamily="34" charset="0"/>
                <a:cs typeface="Arial" panose="020B0604020202020204" pitchFamily="34" charset="0"/>
              </a:rPr>
              <a:t>• Treat pets for pathogens when needed</a:t>
            </a:r>
          </a:p>
          <a:p>
            <a:pPr>
              <a:defRPr/>
            </a:pPr>
            <a:r>
              <a:rPr lang="en-GB" sz="1200" kern="0" dirty="0">
                <a:solidFill>
                  <a:prstClr val="black"/>
                </a:solidFill>
                <a:latin typeface="Arial" panose="020B0604020202020204" pitchFamily="34" charset="0"/>
                <a:cs typeface="Arial" panose="020B0604020202020204" pitchFamily="34" charset="0"/>
              </a:rPr>
              <a:t>• Dispose of nappies and soiled clothing appropriately</a:t>
            </a:r>
            <a:endParaRPr lang="en-GB" kern="0" dirty="0">
              <a:solidFill>
                <a:prstClr val="black"/>
              </a:solidFill>
              <a:latin typeface="Arial" panose="020B0604020202020204" pitchFamily="34" charset="0"/>
              <a:cs typeface="Arial" panose="020B0604020202020204" pitchFamily="34" charset="0"/>
            </a:endParaRPr>
          </a:p>
        </p:txBody>
      </p:sp>
      <p:sp>
        <p:nvSpPr>
          <p:cNvPr id="10" name="Rectangle: Rounded Corners 9" descr="Way out for microbes&#10;Prevent any:&#10;• Coughs and sneezes&#10;• Faeces&#10;• Vomit&#10;• Bodily fluid&#10;Getting onto surfaces or hands&#10;">
            <a:extLst>
              <a:ext uri="{FF2B5EF4-FFF2-40B4-BE49-F238E27FC236}">
                <a16:creationId xmlns:a16="http://schemas.microsoft.com/office/drawing/2014/main" id="{000B20A8-DBF3-9A3D-7611-DAD3994F0217}"/>
              </a:ext>
            </a:extLst>
          </p:cNvPr>
          <p:cNvSpPr/>
          <p:nvPr/>
        </p:nvSpPr>
        <p:spPr>
          <a:xfrm>
            <a:off x="7954025" y="2708749"/>
            <a:ext cx="2380562" cy="1750415"/>
          </a:xfrm>
          <a:prstGeom prst="roundRect">
            <a:avLst>
              <a:gd name="adj" fmla="val 5632"/>
            </a:avLst>
          </a:prstGeom>
          <a:noFill/>
          <a:ln w="28575" cap="flat" cmpd="sng" algn="ctr">
            <a:solidFill>
              <a:srgbClr val="2862A5"/>
            </a:solidFill>
            <a:prstDash val="solid"/>
            <a:miter lim="800000"/>
          </a:ln>
          <a:effectLst/>
        </p:spPr>
        <p:txBody>
          <a:bodyPr rtlCol="0" anchor="ctr"/>
          <a:lstStyle/>
          <a:p>
            <a:pPr>
              <a:defRPr/>
            </a:pPr>
            <a:r>
              <a:rPr lang="en-GB" sz="1400" b="1" kern="0" dirty="0">
                <a:solidFill>
                  <a:prstClr val="black"/>
                </a:solidFill>
                <a:latin typeface="Arial" panose="020B0604020202020204" pitchFamily="34" charset="0"/>
                <a:cs typeface="Arial" panose="020B0604020202020204" pitchFamily="34" charset="0"/>
              </a:rPr>
              <a:t>Way out for microbes</a:t>
            </a:r>
          </a:p>
          <a:p>
            <a:pPr>
              <a:defRPr/>
            </a:pPr>
            <a:r>
              <a:rPr lang="en-GB" sz="1200" kern="0" dirty="0">
                <a:solidFill>
                  <a:prstClr val="black"/>
                </a:solidFill>
                <a:latin typeface="Arial" panose="020B0604020202020204" pitchFamily="34" charset="0"/>
                <a:cs typeface="Arial" panose="020B0604020202020204" pitchFamily="34" charset="0"/>
              </a:rPr>
              <a:t>Prevent any:</a:t>
            </a:r>
          </a:p>
          <a:p>
            <a:pPr>
              <a:defRPr/>
            </a:pPr>
            <a:r>
              <a:rPr lang="en-GB" sz="1200" kern="0" dirty="0">
                <a:solidFill>
                  <a:prstClr val="black"/>
                </a:solidFill>
                <a:latin typeface="Arial" panose="020B0604020202020204" pitchFamily="34" charset="0"/>
                <a:cs typeface="Arial" panose="020B0604020202020204" pitchFamily="34" charset="0"/>
              </a:rPr>
              <a:t>• Coughs and sneezes</a:t>
            </a:r>
          </a:p>
          <a:p>
            <a:pPr>
              <a:defRPr/>
            </a:pPr>
            <a:r>
              <a:rPr lang="en-GB" sz="1200" kern="0" dirty="0">
                <a:solidFill>
                  <a:prstClr val="black"/>
                </a:solidFill>
                <a:latin typeface="Arial" panose="020B0604020202020204" pitchFamily="34" charset="0"/>
                <a:cs typeface="Arial" panose="020B0604020202020204" pitchFamily="34" charset="0"/>
              </a:rPr>
              <a:t>• Faeces</a:t>
            </a:r>
          </a:p>
          <a:p>
            <a:pPr>
              <a:defRPr/>
            </a:pPr>
            <a:r>
              <a:rPr lang="en-GB" sz="1200" kern="0" dirty="0">
                <a:solidFill>
                  <a:prstClr val="black"/>
                </a:solidFill>
                <a:latin typeface="Arial" panose="020B0604020202020204" pitchFamily="34" charset="0"/>
                <a:cs typeface="Arial" panose="020B0604020202020204" pitchFamily="34" charset="0"/>
              </a:rPr>
              <a:t>• Vomit</a:t>
            </a:r>
          </a:p>
          <a:p>
            <a:pPr>
              <a:defRPr/>
            </a:pPr>
            <a:r>
              <a:rPr lang="en-GB" sz="1200" kern="0" dirty="0">
                <a:solidFill>
                  <a:prstClr val="black"/>
                </a:solidFill>
                <a:latin typeface="Arial" panose="020B0604020202020204" pitchFamily="34" charset="0"/>
                <a:cs typeface="Arial" panose="020B0604020202020204" pitchFamily="34" charset="0"/>
              </a:rPr>
              <a:t>• Bodily fluid</a:t>
            </a:r>
          </a:p>
          <a:p>
            <a:pPr>
              <a:defRPr/>
            </a:pPr>
            <a:r>
              <a:rPr lang="en-GB" sz="1200" kern="0" dirty="0">
                <a:solidFill>
                  <a:prstClr val="black"/>
                </a:solidFill>
                <a:latin typeface="Arial" panose="020B0604020202020204" pitchFamily="34" charset="0"/>
                <a:cs typeface="Arial" panose="020B0604020202020204" pitchFamily="34" charset="0"/>
              </a:rPr>
              <a:t>Getting onto surfaces or hands</a:t>
            </a:r>
            <a:endParaRPr lang="en-GB" kern="0" dirty="0">
              <a:solidFill>
                <a:prstClr val="black"/>
              </a:solidFill>
              <a:latin typeface="Arial" panose="020B0604020202020204" pitchFamily="34" charset="0"/>
              <a:cs typeface="Arial" panose="020B0604020202020204" pitchFamily="34" charset="0"/>
            </a:endParaRPr>
          </a:p>
        </p:txBody>
      </p:sp>
      <p:sp>
        <p:nvSpPr>
          <p:cNvPr id="11" name="Rectangle: Rounded Corners 10" descr="Spread of infection&#10;• Wash hands thoroughly and regularly&#10;• Cover cuts and open sores&#10;• Take appropriate precautions during&#10;sexual activity">
            <a:extLst>
              <a:ext uri="{FF2B5EF4-FFF2-40B4-BE49-F238E27FC236}">
                <a16:creationId xmlns:a16="http://schemas.microsoft.com/office/drawing/2014/main" id="{72C17FBC-2A4D-89F4-B751-6D4FFD40E5B3}"/>
              </a:ext>
            </a:extLst>
          </p:cNvPr>
          <p:cNvSpPr/>
          <p:nvPr/>
        </p:nvSpPr>
        <p:spPr>
          <a:xfrm>
            <a:off x="7831833" y="4823322"/>
            <a:ext cx="2502754" cy="1483456"/>
          </a:xfrm>
          <a:prstGeom prst="roundRect">
            <a:avLst>
              <a:gd name="adj" fmla="val 5632"/>
            </a:avLst>
          </a:prstGeom>
          <a:noFill/>
          <a:ln w="28575" cap="flat" cmpd="sng" algn="ctr">
            <a:solidFill>
              <a:srgbClr val="2862A5"/>
            </a:solidFill>
            <a:prstDash val="solid"/>
            <a:miter lim="800000"/>
          </a:ln>
          <a:effectLst/>
        </p:spPr>
        <p:txBody>
          <a:bodyPr rtlCol="0" anchor="ctr"/>
          <a:lstStyle/>
          <a:p>
            <a:pPr>
              <a:defRPr/>
            </a:pPr>
            <a:r>
              <a:rPr lang="en-GB" sz="1400" b="1" kern="0" dirty="0">
                <a:solidFill>
                  <a:prstClr val="black"/>
                </a:solidFill>
                <a:latin typeface="Arial" panose="020B0604020202020204" pitchFamily="34" charset="0"/>
                <a:cs typeface="Arial" panose="020B0604020202020204" pitchFamily="34" charset="0"/>
              </a:rPr>
              <a:t>Spread of infection</a:t>
            </a:r>
          </a:p>
          <a:p>
            <a:pPr>
              <a:defRPr/>
            </a:pPr>
            <a:r>
              <a:rPr lang="en-GB" sz="1200" kern="0" dirty="0">
                <a:solidFill>
                  <a:prstClr val="black"/>
                </a:solidFill>
                <a:latin typeface="Arial" panose="020B0604020202020204" pitchFamily="34" charset="0"/>
                <a:cs typeface="Arial" panose="020B0604020202020204" pitchFamily="34" charset="0"/>
              </a:rPr>
              <a:t>• Wash hands thoroughly and regularly</a:t>
            </a:r>
          </a:p>
          <a:p>
            <a:pPr>
              <a:defRPr/>
            </a:pPr>
            <a:r>
              <a:rPr lang="en-GB" sz="1200" kern="0" dirty="0">
                <a:solidFill>
                  <a:prstClr val="black"/>
                </a:solidFill>
                <a:latin typeface="Arial" panose="020B0604020202020204" pitchFamily="34" charset="0"/>
                <a:cs typeface="Arial" panose="020B0604020202020204" pitchFamily="34" charset="0"/>
              </a:rPr>
              <a:t>• Cover cuts and open sores</a:t>
            </a:r>
          </a:p>
          <a:p>
            <a:pPr>
              <a:defRPr/>
            </a:pPr>
            <a:r>
              <a:rPr lang="en-GB" sz="1200" kern="0" dirty="0">
                <a:solidFill>
                  <a:prstClr val="black"/>
                </a:solidFill>
                <a:latin typeface="Arial" panose="020B0604020202020204" pitchFamily="34" charset="0"/>
                <a:cs typeface="Arial" panose="020B0604020202020204" pitchFamily="34" charset="0"/>
              </a:rPr>
              <a:t>• Take appropriate precautions during sexual activity</a:t>
            </a:r>
            <a:endParaRPr lang="en-GB" kern="0" dirty="0">
              <a:solidFill>
                <a:prstClr val="black"/>
              </a:solidFill>
              <a:latin typeface="Arial" panose="020B0604020202020204" pitchFamily="34" charset="0"/>
              <a:cs typeface="Arial" panose="020B0604020202020204" pitchFamily="34" charset="0"/>
            </a:endParaRPr>
          </a:p>
        </p:txBody>
      </p:sp>
      <p:cxnSp>
        <p:nvCxnSpPr>
          <p:cNvPr id="14" name="Connector: Elbow 13">
            <a:extLst>
              <a:ext uri="{FF2B5EF4-FFF2-40B4-BE49-F238E27FC236}">
                <a16:creationId xmlns:a16="http://schemas.microsoft.com/office/drawing/2014/main" id="{6789459B-B13A-5F12-AC6F-B95F243BC4A1}"/>
              </a:ext>
              <a:ext uri="{C183D7F6-B498-43B3-948B-1728B52AA6E4}">
                <adec:decorative xmlns:adec="http://schemas.microsoft.com/office/drawing/2017/decorative" val="1"/>
              </a:ext>
            </a:extLst>
          </p:cNvPr>
          <p:cNvCxnSpPr>
            <a:cxnSpLocks/>
          </p:cNvCxnSpPr>
          <p:nvPr/>
        </p:nvCxnSpPr>
        <p:spPr>
          <a:xfrm rot="10800000" flipV="1">
            <a:off x="7186700" y="1482763"/>
            <a:ext cx="652954" cy="302493"/>
          </a:xfrm>
          <a:prstGeom prst="bentConnector3">
            <a:avLst>
              <a:gd name="adj1" fmla="val 50000"/>
            </a:avLst>
          </a:prstGeom>
          <a:noFill/>
          <a:ln w="19050" cap="flat" cmpd="sng" algn="ctr">
            <a:solidFill>
              <a:srgbClr val="2B599E"/>
            </a:solidFill>
            <a:prstDash val="solid"/>
            <a:miter lim="800000"/>
            <a:tailEnd type="triangle"/>
          </a:ln>
          <a:effectLst/>
        </p:spPr>
      </p:cxnSp>
      <p:cxnSp>
        <p:nvCxnSpPr>
          <p:cNvPr id="16" name="Connector: Elbow 15">
            <a:extLst>
              <a:ext uri="{FF2B5EF4-FFF2-40B4-BE49-F238E27FC236}">
                <a16:creationId xmlns:a16="http://schemas.microsoft.com/office/drawing/2014/main" id="{2450AA1F-32ED-50C2-50E5-0321C170156A}"/>
              </a:ext>
              <a:ext uri="{C183D7F6-B498-43B3-948B-1728B52AA6E4}">
                <adec:decorative xmlns:adec="http://schemas.microsoft.com/office/drawing/2017/decorative" val="1"/>
              </a:ext>
            </a:extLst>
          </p:cNvPr>
          <p:cNvCxnSpPr>
            <a:cxnSpLocks/>
          </p:cNvCxnSpPr>
          <p:nvPr/>
        </p:nvCxnSpPr>
        <p:spPr>
          <a:xfrm rot="10800000" flipV="1">
            <a:off x="7587672" y="3969833"/>
            <a:ext cx="359437" cy="328045"/>
          </a:xfrm>
          <a:prstGeom prst="bentConnector3">
            <a:avLst/>
          </a:prstGeom>
          <a:noFill/>
          <a:ln w="19050" cap="flat" cmpd="sng" algn="ctr">
            <a:solidFill>
              <a:srgbClr val="2B599E"/>
            </a:solidFill>
            <a:prstDash val="solid"/>
            <a:miter lim="800000"/>
            <a:tailEnd type="triangle"/>
          </a:ln>
          <a:effectLst/>
        </p:spPr>
      </p:cxnSp>
      <p:cxnSp>
        <p:nvCxnSpPr>
          <p:cNvPr id="18" name="Connector: Elbow 17">
            <a:extLst>
              <a:ext uri="{FF2B5EF4-FFF2-40B4-BE49-F238E27FC236}">
                <a16:creationId xmlns:a16="http://schemas.microsoft.com/office/drawing/2014/main" id="{C141DA43-BB0F-7B5B-C7F8-D690E1397963}"/>
              </a:ext>
              <a:ext uri="{C183D7F6-B498-43B3-948B-1728B52AA6E4}">
                <adec:decorative xmlns:adec="http://schemas.microsoft.com/office/drawing/2017/decorative" val="1"/>
              </a:ext>
            </a:extLst>
          </p:cNvPr>
          <p:cNvCxnSpPr>
            <a:cxnSpLocks/>
          </p:cNvCxnSpPr>
          <p:nvPr/>
        </p:nvCxnSpPr>
        <p:spPr>
          <a:xfrm rot="10800000">
            <a:off x="6650181" y="5072745"/>
            <a:ext cx="1180663" cy="443128"/>
          </a:xfrm>
          <a:prstGeom prst="bentConnector3">
            <a:avLst>
              <a:gd name="adj1" fmla="val 54610"/>
            </a:avLst>
          </a:prstGeom>
          <a:noFill/>
          <a:ln w="19050" cap="flat" cmpd="sng" algn="ctr">
            <a:solidFill>
              <a:srgbClr val="2B599E"/>
            </a:solidFill>
            <a:prstDash val="solid"/>
            <a:miter lim="800000"/>
            <a:tailEnd type="triangle"/>
          </a:ln>
          <a:effectLst/>
        </p:spPr>
      </p:cxnSp>
      <p:cxnSp>
        <p:nvCxnSpPr>
          <p:cNvPr id="19" name="Connector: Elbow 18">
            <a:extLst>
              <a:ext uri="{FF2B5EF4-FFF2-40B4-BE49-F238E27FC236}">
                <a16:creationId xmlns:a16="http://schemas.microsoft.com/office/drawing/2014/main" id="{8742BDF0-70F1-591B-C4A5-BB44D0718E3D}"/>
              </a:ext>
              <a:ext uri="{C183D7F6-B498-43B3-948B-1728B52AA6E4}">
                <adec:decorative xmlns:adec="http://schemas.microsoft.com/office/drawing/2017/decorative" val="1"/>
              </a:ext>
            </a:extLst>
          </p:cNvPr>
          <p:cNvCxnSpPr>
            <a:cxnSpLocks/>
          </p:cNvCxnSpPr>
          <p:nvPr/>
        </p:nvCxnSpPr>
        <p:spPr>
          <a:xfrm rot="5400000" flipH="1" flipV="1">
            <a:off x="3192889" y="3768762"/>
            <a:ext cx="326324" cy="1012130"/>
          </a:xfrm>
          <a:prstGeom prst="bentConnector2">
            <a:avLst/>
          </a:prstGeom>
          <a:noFill/>
          <a:ln w="19050" cap="flat" cmpd="sng" algn="ctr">
            <a:solidFill>
              <a:srgbClr val="2B599E"/>
            </a:solidFill>
            <a:prstDash val="solid"/>
            <a:miter lim="800000"/>
            <a:tailEnd type="triangle"/>
          </a:ln>
          <a:effectLst/>
        </p:spPr>
      </p:cxnSp>
      <p:cxnSp>
        <p:nvCxnSpPr>
          <p:cNvPr id="20" name="Connector: Elbow 19">
            <a:extLst>
              <a:ext uri="{FF2B5EF4-FFF2-40B4-BE49-F238E27FC236}">
                <a16:creationId xmlns:a16="http://schemas.microsoft.com/office/drawing/2014/main" id="{222D1306-E978-EA4C-3235-EDED6F9BE8AC}"/>
              </a:ext>
              <a:ext uri="{C183D7F6-B498-43B3-948B-1728B52AA6E4}">
                <adec:decorative xmlns:adec="http://schemas.microsoft.com/office/drawing/2017/decorative" val="1"/>
              </a:ext>
            </a:extLst>
          </p:cNvPr>
          <p:cNvCxnSpPr>
            <a:cxnSpLocks/>
          </p:cNvCxnSpPr>
          <p:nvPr/>
        </p:nvCxnSpPr>
        <p:spPr>
          <a:xfrm>
            <a:off x="3392585" y="1251697"/>
            <a:ext cx="1081444" cy="462135"/>
          </a:xfrm>
          <a:prstGeom prst="bentConnector3">
            <a:avLst/>
          </a:prstGeom>
          <a:noFill/>
          <a:ln w="19050" cap="flat" cmpd="sng" algn="ctr">
            <a:solidFill>
              <a:srgbClr val="2B599E"/>
            </a:solidFill>
            <a:prstDash val="solid"/>
            <a:miter lim="800000"/>
            <a:tailEnd type="triangle"/>
          </a:ln>
          <a:effectLst/>
        </p:spPr>
      </p:cxnSp>
    </p:spTree>
    <p:extLst>
      <p:ext uri="{BB962C8B-B14F-4D97-AF65-F5344CB8AC3E}">
        <p14:creationId xmlns:p14="http://schemas.microsoft.com/office/powerpoint/2010/main" val="279399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9C3A3-F4E8-4682-9918-2FEF5F12F254}"/>
              </a:ext>
            </a:extLst>
          </p:cNvPr>
          <p:cNvSpPr>
            <a:spLocks noGrp="1"/>
          </p:cNvSpPr>
          <p:nvPr>
            <p:ph type="title"/>
          </p:nvPr>
        </p:nvSpPr>
        <p:spPr>
          <a:xfrm>
            <a:off x="442687" y="140019"/>
            <a:ext cx="9950768" cy="1065834"/>
          </a:xfrm>
        </p:spPr>
        <p:txBody>
          <a:bodyPr>
            <a:noAutofit/>
          </a:bodyPr>
          <a:lstStyle/>
          <a:p>
            <a:r>
              <a:rPr lang="en-GB" dirty="0">
                <a:latin typeface="Arial"/>
                <a:ea typeface="ヒラギノ角ゴ Pro W3"/>
              </a:rPr>
              <a:t>Five key hygiene and prevention measures</a:t>
            </a:r>
          </a:p>
        </p:txBody>
      </p:sp>
      <p:sp>
        <p:nvSpPr>
          <p:cNvPr id="7" name="TextBox 6">
            <a:extLst>
              <a:ext uri="{FF2B5EF4-FFF2-40B4-BE49-F238E27FC236}">
                <a16:creationId xmlns:a16="http://schemas.microsoft.com/office/drawing/2014/main" id="{153D487B-6C5A-4F1F-B14A-2290C0816477}"/>
              </a:ext>
            </a:extLst>
          </p:cNvPr>
          <p:cNvSpPr txBox="1"/>
          <p:nvPr/>
        </p:nvSpPr>
        <p:spPr>
          <a:xfrm>
            <a:off x="1714708" y="1783000"/>
            <a:ext cx="3671398" cy="95410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GB" sz="2800" b="1" dirty="0">
                <a:solidFill>
                  <a:srgbClr val="FFC000"/>
                </a:solidFill>
              </a:rPr>
              <a:t>Wash your hands!</a:t>
            </a:r>
          </a:p>
          <a:p>
            <a:r>
              <a:rPr lang="en-GB" sz="2800" b="1" dirty="0">
                <a:solidFill>
                  <a:srgbClr val="FFC000"/>
                </a:solidFill>
              </a:rPr>
              <a:t>Catch your coughs!</a:t>
            </a:r>
          </a:p>
        </p:txBody>
      </p:sp>
      <p:sp>
        <p:nvSpPr>
          <p:cNvPr id="8" name="TextBox 7">
            <a:extLst>
              <a:ext uri="{FF2B5EF4-FFF2-40B4-BE49-F238E27FC236}">
                <a16:creationId xmlns:a16="http://schemas.microsoft.com/office/drawing/2014/main" id="{76586A09-5940-4FFF-81C4-667C4EDE229C}"/>
              </a:ext>
            </a:extLst>
          </p:cNvPr>
          <p:cNvSpPr txBox="1"/>
          <p:nvPr/>
        </p:nvSpPr>
        <p:spPr>
          <a:xfrm>
            <a:off x="6364393" y="1497394"/>
            <a:ext cx="2063450" cy="553998"/>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none" lIns="121920" tIns="60960" rIns="121920" bIns="60960" rtlCol="0" anchor="t">
            <a:spAutoFit/>
          </a:bodyPr>
          <a:lstStyle/>
          <a:p>
            <a:r>
              <a:rPr lang="en-GB" sz="2800" b="1" dirty="0">
                <a:solidFill>
                  <a:srgbClr val="00B050"/>
                </a:solidFill>
              </a:rPr>
              <a:t>Ventilation</a:t>
            </a:r>
            <a:endParaRPr lang="en-GB" sz="2800" b="1" dirty="0">
              <a:solidFill>
                <a:srgbClr val="00B050"/>
              </a:solidFill>
              <a:cs typeface="Arial"/>
            </a:endParaRPr>
          </a:p>
        </p:txBody>
      </p:sp>
      <p:sp>
        <p:nvSpPr>
          <p:cNvPr id="9" name="TextBox 8">
            <a:extLst>
              <a:ext uri="{FF2B5EF4-FFF2-40B4-BE49-F238E27FC236}">
                <a16:creationId xmlns:a16="http://schemas.microsoft.com/office/drawing/2014/main" id="{2F8156FC-B94F-43A2-9DF0-D1B8A8CB0F34}"/>
              </a:ext>
            </a:extLst>
          </p:cNvPr>
          <p:cNvSpPr txBox="1"/>
          <p:nvPr/>
        </p:nvSpPr>
        <p:spPr>
          <a:xfrm>
            <a:off x="426566" y="3604428"/>
            <a:ext cx="4231352" cy="55399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lIns="121920" tIns="60960" rIns="121920" bIns="60960" rtlCol="0" anchor="t">
            <a:spAutoFit/>
          </a:bodyPr>
          <a:lstStyle/>
          <a:p>
            <a:r>
              <a:rPr lang="en-GB" sz="2800" b="1" dirty="0">
                <a:solidFill>
                  <a:srgbClr val="FF0000"/>
                </a:solidFill>
              </a:rPr>
              <a:t>Stay at home if unwell  </a:t>
            </a:r>
            <a:endParaRPr lang="en-GB" sz="2800" b="1" dirty="0">
              <a:solidFill>
                <a:srgbClr val="FF0000"/>
              </a:solidFill>
              <a:cs typeface="Arial"/>
            </a:endParaRPr>
          </a:p>
        </p:txBody>
      </p:sp>
      <p:sp>
        <p:nvSpPr>
          <p:cNvPr id="11" name="TextBox 10">
            <a:extLst>
              <a:ext uri="{FF2B5EF4-FFF2-40B4-BE49-F238E27FC236}">
                <a16:creationId xmlns:a16="http://schemas.microsoft.com/office/drawing/2014/main" id="{CA0C8792-DE6C-42E9-97C8-8CD3A2B134B0}"/>
              </a:ext>
            </a:extLst>
          </p:cNvPr>
          <p:cNvSpPr txBox="1"/>
          <p:nvPr/>
        </p:nvSpPr>
        <p:spPr>
          <a:xfrm>
            <a:off x="7004575" y="2052402"/>
            <a:ext cx="5064179"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920" tIns="60960" rIns="121920" bIns="60960" rtlCol="0" anchor="t">
            <a:spAutoFit/>
          </a:bodyPr>
          <a:lstStyle/>
          <a:p>
            <a:r>
              <a:rPr lang="en-GB" sz="2800" b="1" dirty="0">
                <a:solidFill>
                  <a:srgbClr val="0070C0"/>
                </a:solidFill>
                <a:ea typeface="+mn-lt"/>
                <a:cs typeface="+mn-lt"/>
              </a:rPr>
              <a:t>Environmental cleaning</a:t>
            </a:r>
            <a:endParaRPr lang="en-GB" sz="2800" b="1" dirty="0">
              <a:solidFill>
                <a:srgbClr val="0070C0"/>
              </a:solidFill>
              <a:cs typeface="Arial"/>
            </a:endParaRPr>
          </a:p>
        </p:txBody>
      </p:sp>
      <p:sp>
        <p:nvSpPr>
          <p:cNvPr id="12" name="TextBox 11">
            <a:extLst>
              <a:ext uri="{FF2B5EF4-FFF2-40B4-BE49-F238E27FC236}">
                <a16:creationId xmlns:a16="http://schemas.microsoft.com/office/drawing/2014/main" id="{99CA3AD1-2724-4B7C-9CD4-3549D06158CE}"/>
              </a:ext>
            </a:extLst>
          </p:cNvPr>
          <p:cNvSpPr txBox="1"/>
          <p:nvPr/>
        </p:nvSpPr>
        <p:spPr>
          <a:xfrm>
            <a:off x="7601090" y="2647531"/>
            <a:ext cx="2244589" cy="553998"/>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none" lIns="121920" tIns="60960" rIns="121920" bIns="60960" rtlCol="0" anchor="t">
            <a:spAutoFit/>
          </a:bodyPr>
          <a:lstStyle/>
          <a:p>
            <a:r>
              <a:rPr lang="en-GB" sz="2800" b="1" dirty="0">
                <a:solidFill>
                  <a:srgbClr val="7030A0"/>
                </a:solidFill>
              </a:rPr>
              <a:t>Vaccination</a:t>
            </a:r>
            <a:endParaRPr lang="en-GB" sz="2800" b="1" dirty="0">
              <a:solidFill>
                <a:srgbClr val="7030A0"/>
              </a:solidFill>
              <a:cs typeface="Arial"/>
            </a:endParaRPr>
          </a:p>
        </p:txBody>
      </p:sp>
      <p:sp>
        <p:nvSpPr>
          <p:cNvPr id="13" name="TextBox 12">
            <a:extLst>
              <a:ext uri="{FF2B5EF4-FFF2-40B4-BE49-F238E27FC236}">
                <a16:creationId xmlns:a16="http://schemas.microsoft.com/office/drawing/2014/main" id="{5FF60066-733A-4D11-96E8-B2D38F136AFE}"/>
              </a:ext>
            </a:extLst>
          </p:cNvPr>
          <p:cNvSpPr txBox="1"/>
          <p:nvPr/>
        </p:nvSpPr>
        <p:spPr>
          <a:xfrm>
            <a:off x="7877782" y="5078386"/>
            <a:ext cx="4190972" cy="1231106"/>
          </a:xfrm>
          <a:prstGeom prst="rect">
            <a:avLst/>
          </a:prstGeom>
          <a:ln/>
        </p:spPr>
        <p:style>
          <a:lnRef idx="1">
            <a:schemeClr val="accent4"/>
          </a:lnRef>
          <a:fillRef idx="2">
            <a:schemeClr val="accent4"/>
          </a:fillRef>
          <a:effectRef idx="1">
            <a:schemeClr val="accent4"/>
          </a:effectRef>
          <a:fontRef idx="minor">
            <a:schemeClr val="dk1"/>
          </a:fontRef>
        </p:style>
        <p:txBody>
          <a:bodyPr wrap="square" lIns="121920" tIns="60960" rIns="121920" bIns="60960" rtlCol="0" anchor="t">
            <a:spAutoFit/>
          </a:bodyPr>
          <a:lstStyle/>
          <a:p>
            <a:pPr algn="ctr"/>
            <a:r>
              <a:rPr lang="en-GB" sz="2400" b="1" dirty="0"/>
              <a:t>These measures are very effective in preventing the spread of infections </a:t>
            </a:r>
            <a:endParaRPr lang="en-GB" sz="2400" b="1" dirty="0">
              <a:cs typeface="Arial"/>
            </a:endParaRPr>
          </a:p>
        </p:txBody>
      </p:sp>
      <p:sp>
        <p:nvSpPr>
          <p:cNvPr id="4" name="TextBox 3">
            <a:extLst>
              <a:ext uri="{FF2B5EF4-FFF2-40B4-BE49-F238E27FC236}">
                <a16:creationId xmlns:a16="http://schemas.microsoft.com/office/drawing/2014/main" id="{BC8158E7-C4DD-E2AC-78C1-B2572D67C5DE}"/>
              </a:ext>
            </a:extLst>
          </p:cNvPr>
          <p:cNvSpPr txBox="1"/>
          <p:nvPr/>
        </p:nvSpPr>
        <p:spPr>
          <a:xfrm>
            <a:off x="3734924" y="6423065"/>
            <a:ext cx="7618875" cy="41043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GB">
                <a:solidFill>
                  <a:schemeClr val="bg1"/>
                </a:solidFill>
                <a:hlinkClick r:id="rId3">
                  <a:extLst>
                    <a:ext uri="{A12FA001-AC4F-418D-AE19-62706E023703}">
                      <ahyp:hlinkClr xmlns:ahyp="http://schemas.microsoft.com/office/drawing/2018/hyperlinkcolor" val="tx"/>
                    </a:ext>
                  </a:extLst>
                </a:hlinkClick>
              </a:rPr>
              <a:t>Chapter 2: infection prevention and control - GOV.UK (www.gov.uk)</a:t>
            </a:r>
            <a:endParaRPr lang="en-GB">
              <a:solidFill>
                <a:schemeClr val="bg1"/>
              </a:solidFill>
            </a:endParaRPr>
          </a:p>
        </p:txBody>
      </p:sp>
      <p:sp>
        <p:nvSpPr>
          <p:cNvPr id="14" name="Footer Placeholder 13">
            <a:extLst>
              <a:ext uri="{FF2B5EF4-FFF2-40B4-BE49-F238E27FC236}">
                <a16:creationId xmlns:a16="http://schemas.microsoft.com/office/drawing/2014/main" id="{5423EF40-8EE4-45D6-8F33-31E630D3EDD5}"/>
              </a:ext>
            </a:extLst>
          </p:cNvPr>
          <p:cNvSpPr>
            <a:spLocks noGrp="1"/>
          </p:cNvSpPr>
          <p:nvPr>
            <p:ph type="ftr" sz="quarter" idx="10"/>
          </p:nvPr>
        </p:nvSpPr>
        <p:spPr/>
        <p:txBody>
          <a:bodyPr/>
          <a:lstStyle/>
          <a:p>
            <a:r>
              <a:rPr lang="en-GB" sz="1400"/>
              <a:t>IPC Training for EYES</a:t>
            </a:r>
          </a:p>
        </p:txBody>
      </p:sp>
      <p:pic>
        <p:nvPicPr>
          <p:cNvPr id="3" name="Graphic 2" descr="Hand outline">
            <a:extLst>
              <a:ext uri="{FF2B5EF4-FFF2-40B4-BE49-F238E27FC236}">
                <a16:creationId xmlns:a16="http://schemas.microsoft.com/office/drawing/2014/main" id="{82B0765E-32D9-0F1F-8683-A001A59B03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6976" y="1422428"/>
            <a:ext cx="5471996" cy="5471996"/>
          </a:xfrm>
          <a:prstGeom prst="rect">
            <a:avLst/>
          </a:prstGeom>
        </p:spPr>
      </p:pic>
      <p:sp>
        <p:nvSpPr>
          <p:cNvPr id="16" name="Oval 15">
            <a:extLst>
              <a:ext uri="{FF2B5EF4-FFF2-40B4-BE49-F238E27FC236}">
                <a16:creationId xmlns:a16="http://schemas.microsoft.com/office/drawing/2014/main" id="{26D72AB2-92C1-042B-D60A-5A639967DFDF}"/>
              </a:ext>
            </a:extLst>
          </p:cNvPr>
          <p:cNvSpPr/>
          <p:nvPr/>
        </p:nvSpPr>
        <p:spPr>
          <a:xfrm>
            <a:off x="4490608" y="3512454"/>
            <a:ext cx="412595" cy="41043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17" name="Oval 16">
            <a:extLst>
              <a:ext uri="{FF2B5EF4-FFF2-40B4-BE49-F238E27FC236}">
                <a16:creationId xmlns:a16="http://schemas.microsoft.com/office/drawing/2014/main" id="{8818EE6B-F3B1-B783-5C65-13BD76AD4696}"/>
              </a:ext>
            </a:extLst>
          </p:cNvPr>
          <p:cNvSpPr/>
          <p:nvPr/>
        </p:nvSpPr>
        <p:spPr>
          <a:xfrm>
            <a:off x="5319684" y="2285916"/>
            <a:ext cx="412595" cy="41043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18" name="Oval 17">
            <a:extLst>
              <a:ext uri="{FF2B5EF4-FFF2-40B4-BE49-F238E27FC236}">
                <a16:creationId xmlns:a16="http://schemas.microsoft.com/office/drawing/2014/main" id="{66334711-29AB-E487-7A33-2B4DBC265E17}"/>
              </a:ext>
            </a:extLst>
          </p:cNvPr>
          <p:cNvSpPr/>
          <p:nvPr/>
        </p:nvSpPr>
        <p:spPr>
          <a:xfrm>
            <a:off x="5881860" y="1901406"/>
            <a:ext cx="412595" cy="41043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19" name="Oval 18">
            <a:extLst>
              <a:ext uri="{FF2B5EF4-FFF2-40B4-BE49-F238E27FC236}">
                <a16:creationId xmlns:a16="http://schemas.microsoft.com/office/drawing/2014/main" id="{B53C9C0D-7DEA-D66B-BBFD-D7E2EBDFD99A}"/>
              </a:ext>
            </a:extLst>
          </p:cNvPr>
          <p:cNvSpPr/>
          <p:nvPr/>
        </p:nvSpPr>
        <p:spPr>
          <a:xfrm>
            <a:off x="6432209" y="2259384"/>
            <a:ext cx="412595" cy="41043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20" name="Oval 19">
            <a:extLst>
              <a:ext uri="{FF2B5EF4-FFF2-40B4-BE49-F238E27FC236}">
                <a16:creationId xmlns:a16="http://schemas.microsoft.com/office/drawing/2014/main" id="{7EA6E87B-0760-65E1-5241-CB4F0117B780}"/>
              </a:ext>
            </a:extLst>
          </p:cNvPr>
          <p:cNvSpPr/>
          <p:nvPr/>
        </p:nvSpPr>
        <p:spPr>
          <a:xfrm>
            <a:off x="7004575" y="2808362"/>
            <a:ext cx="412595" cy="41043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a:t>
            </a:r>
          </a:p>
        </p:txBody>
      </p:sp>
    </p:spTree>
    <p:extLst>
      <p:ext uri="{BB962C8B-B14F-4D97-AF65-F5344CB8AC3E}">
        <p14:creationId xmlns:p14="http://schemas.microsoft.com/office/powerpoint/2010/main" val="168494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C9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KHSA Presentation template 2.potx" id="{F8D197EE-B3EE-E244-8E5F-4EEADD5DF5A2}" vid="{09195288-6491-D848-A709-2FA78F9C77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7CAFE447EFA04F9EE74704C85DBEE4" ma:contentTypeVersion="0" ma:contentTypeDescription="Create a new document." ma:contentTypeScope="" ma:versionID="055fa8e09c9005e97b1fc7a6e9e2d0c4">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0A97C5-A47D-4E08-8889-7BBB73F5B3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65CEA12-1D5D-44F0-8765-946D8E1D522A}">
  <ds:schemaRefs>
    <ds:schemaRef ds:uri="http://schemas.microsoft.com/sharepoint/v3/contenttype/forms"/>
  </ds:schemaRefs>
</ds:datastoreItem>
</file>

<file path=customXml/itemProps3.xml><?xml version="1.0" encoding="utf-8"?>
<ds:datastoreItem xmlns:ds="http://schemas.openxmlformats.org/officeDocument/2006/customXml" ds:itemID="{7F922E4C-E5F5-4192-9D76-D89F92BBA21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2274</TotalTime>
  <Words>8219</Words>
  <Application>Microsoft Office PowerPoint</Application>
  <PresentationFormat>Widescreen</PresentationFormat>
  <Paragraphs>787</Paragraphs>
  <Slides>43</Slides>
  <Notes>41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Arial,Sans-Serif</vt:lpstr>
      <vt:lpstr>Calibri</vt:lpstr>
      <vt:lpstr>Times New Roman</vt:lpstr>
      <vt:lpstr>ヒラギノ角ゴ Pro W3</vt:lpstr>
      <vt:lpstr>Office Theme</vt:lpstr>
      <vt:lpstr>Infection Prevention and Control Training for  Early Years and other Educational Settings (EYES)  </vt:lpstr>
      <vt:lpstr>Aims of Training</vt:lpstr>
      <vt:lpstr>Completing the Training </vt:lpstr>
      <vt:lpstr>Section 1 Awareness and Management of IPC and Hygiene Practices </vt:lpstr>
      <vt:lpstr>Infections in EYES</vt:lpstr>
      <vt:lpstr>How infections spread- The Chain of Infection</vt:lpstr>
      <vt:lpstr>Common Modes of Transmission for EYES</vt:lpstr>
      <vt:lpstr>Breaking the Chain of Infection</vt:lpstr>
      <vt:lpstr>Five key hygiene and prevention measures</vt:lpstr>
      <vt:lpstr>Staying at home if unwell</vt:lpstr>
      <vt:lpstr>A high temperature!!</vt:lpstr>
      <vt:lpstr>PowerPoint Presentation</vt:lpstr>
      <vt:lpstr>2a. Hand hygiene </vt:lpstr>
      <vt:lpstr>2b. Respiratory and Cough hygiene</vt:lpstr>
      <vt:lpstr>PowerPoint Presentation</vt:lpstr>
      <vt:lpstr>         Cleaning</vt:lpstr>
      <vt:lpstr>Ventilation </vt:lpstr>
      <vt:lpstr> Vaccination</vt:lpstr>
      <vt:lpstr> Vaccination </vt:lpstr>
      <vt:lpstr>How vaccination uptake can be improved</vt:lpstr>
      <vt:lpstr>Additional IPC considerations </vt:lpstr>
      <vt:lpstr>Additional IPC considerations - Personal Protective Equipment (PPE) </vt:lpstr>
      <vt:lpstr>Ways to treat infections</vt:lpstr>
      <vt:lpstr>Antimicrobial Resistance (AMR)</vt:lpstr>
      <vt:lpstr>What can EYES do to prevent AMR</vt:lpstr>
      <vt:lpstr>Section 2 Infectious disease management and recognising when children/young people  need to stay away from their Early Years and Educational Settings (EYES)</vt:lpstr>
      <vt:lpstr>Section 2</vt:lpstr>
      <vt:lpstr>Public health management of diseases</vt:lpstr>
      <vt:lpstr>If you suspect an outbreak or incident</vt:lpstr>
      <vt:lpstr>Who and when to contact?</vt:lpstr>
      <vt:lpstr>Top 5 reasons why EYES contact Health Protection Teams </vt:lpstr>
      <vt:lpstr>Acute respiratory infections (ARIs)</vt:lpstr>
      <vt:lpstr>Managing cases and outbreaks of ARIs</vt:lpstr>
      <vt:lpstr>PowerPoint Presentation</vt:lpstr>
      <vt:lpstr>When to contact HPTs– acute respiratory infections</vt:lpstr>
      <vt:lpstr>Scarlet Fever </vt:lpstr>
      <vt:lpstr>Group A Streptococcus (GAS)</vt:lpstr>
      <vt:lpstr>Scarlet Fever and Chicken pox together</vt:lpstr>
      <vt:lpstr>When to call for support- GAS &amp; Chickenpox/ARIs</vt:lpstr>
      <vt:lpstr>Tummy bugs (Gastrointestinal infections)</vt:lpstr>
      <vt:lpstr>Managing cases and outbreaks of GI</vt:lpstr>
      <vt:lpstr>Hand, Foot and Mouth (HFM)</vt:lpstr>
      <vt:lpstr>Key Guidance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Rita Ochili</cp:lastModifiedBy>
  <cp:revision>5</cp:revision>
  <cp:lastPrinted>2021-08-09T14:01:33Z</cp:lastPrinted>
  <dcterms:created xsi:type="dcterms:W3CDTF">2025-10-22T13:24:45Z</dcterms:created>
  <dcterms:modified xsi:type="dcterms:W3CDTF">2025-11-06T12:25:40Z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0x010100597CAFE447EFA04F9EE74704C85DBEE4</vt:lpwstr>
  </property>
</Properties>
</file>