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2" r:id="rId2"/>
    <p:sldId id="263" r:id="rId3"/>
    <p:sldId id="264" r:id="rId4"/>
    <p:sldId id="26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80B40-710E-4B66-A0B8-99BBB6CBB57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GB"/>
        </a:p>
      </dgm:t>
    </dgm:pt>
    <dgm:pt modelId="{AA2921F2-A7C0-44D8-9D6D-CC31EB862A3D}">
      <dgm:prSet phldrT="[Text]"/>
      <dgm:spPr/>
      <dgm:t>
        <a:bodyPr/>
        <a:lstStyle/>
        <a:p>
          <a:r>
            <a:rPr lang="en-GB" b="1"/>
            <a:t>Direct Contact</a:t>
          </a:r>
        </a:p>
      </dgm:t>
    </dgm:pt>
    <dgm:pt modelId="{0880075E-AE99-4E50-AE0C-7B90A175848A}" type="parTrans" cxnId="{41AB8DFB-BE5D-437D-B987-C7EDEBBB57CA}">
      <dgm:prSet/>
      <dgm:spPr/>
      <dgm:t>
        <a:bodyPr/>
        <a:lstStyle/>
        <a:p>
          <a:endParaRPr lang="en-GB"/>
        </a:p>
      </dgm:t>
    </dgm:pt>
    <dgm:pt modelId="{BC18A744-B789-4A88-8E09-567964A0451B}" type="sibTrans" cxnId="{41AB8DFB-BE5D-437D-B987-C7EDEBBB57CA}">
      <dgm:prSet/>
      <dgm:spPr/>
      <dgm:t>
        <a:bodyPr/>
        <a:lstStyle/>
        <a:p>
          <a:endParaRPr lang="en-GB"/>
        </a:p>
      </dgm:t>
    </dgm:pt>
    <dgm:pt modelId="{D542AAD4-3404-4301-B2F3-4CFD57D14408}">
      <dgm:prSet phldrT="[Text]"/>
      <dgm:spPr/>
      <dgm:t>
        <a:bodyPr/>
        <a:lstStyle/>
        <a:p>
          <a:r>
            <a:rPr lang="en-US" b="0" i="0">
              <a:solidFill>
                <a:srgbClr val="0B0C0C"/>
              </a:solidFill>
              <a:effectLst/>
              <a:latin typeface="+mn-lt"/>
            </a:rPr>
            <a:t>From the infected area/person to another person’s body </a:t>
          </a:r>
          <a:endParaRPr lang="en-GB"/>
        </a:p>
      </dgm:t>
    </dgm:pt>
    <dgm:pt modelId="{37166171-9574-4A22-9750-1F4085C10F43}" type="parTrans" cxnId="{3471BF47-F227-469E-8C48-099B85689F6F}">
      <dgm:prSet/>
      <dgm:spPr/>
      <dgm:t>
        <a:bodyPr/>
        <a:lstStyle/>
        <a:p>
          <a:endParaRPr lang="en-GB"/>
        </a:p>
      </dgm:t>
    </dgm:pt>
    <dgm:pt modelId="{CCDACF33-A422-4408-A4DA-0D9EC9F086B4}" type="sibTrans" cxnId="{3471BF47-F227-469E-8C48-099B85689F6F}">
      <dgm:prSet/>
      <dgm:spPr/>
      <dgm:t>
        <a:bodyPr/>
        <a:lstStyle/>
        <a:p>
          <a:endParaRPr lang="en-GB"/>
        </a:p>
      </dgm:t>
    </dgm:pt>
    <dgm:pt modelId="{59322B50-8B46-41FD-B2B1-3CC40B6B2D8A}">
      <dgm:prSet phldrT="[Text]"/>
      <dgm:spPr/>
      <dgm:t>
        <a:bodyPr/>
        <a:lstStyle/>
        <a:p>
          <a:r>
            <a:rPr lang="en-GB" b="1"/>
            <a:t>Through the air (aerosol)</a:t>
          </a:r>
        </a:p>
      </dgm:t>
    </dgm:pt>
    <dgm:pt modelId="{A2C505D5-9301-42F2-925F-6E574CD1A103}" type="parTrans" cxnId="{67C9C23D-19E2-45F1-9443-00A518FBDEB7}">
      <dgm:prSet/>
      <dgm:spPr/>
      <dgm:t>
        <a:bodyPr/>
        <a:lstStyle/>
        <a:p>
          <a:endParaRPr lang="en-GB"/>
        </a:p>
      </dgm:t>
    </dgm:pt>
    <dgm:pt modelId="{FB7D825D-78C4-4D2F-8E09-8C048022EA71}" type="sibTrans" cxnId="{67C9C23D-19E2-45F1-9443-00A518FBDEB7}">
      <dgm:prSet/>
      <dgm:spPr/>
      <dgm:t>
        <a:bodyPr/>
        <a:lstStyle/>
        <a:p>
          <a:endParaRPr lang="en-GB"/>
        </a:p>
      </dgm:t>
    </dgm:pt>
    <dgm:pt modelId="{B9DE6565-B703-4527-8BCC-6AC16CB7BCA6}">
      <dgm:prSet phldrT="[Text]"/>
      <dgm:spPr/>
      <dgm:t>
        <a:bodyPr/>
        <a:lstStyle/>
        <a:p>
          <a:r>
            <a:rPr lang="en-GB" b="1" dirty="0"/>
            <a:t>Faecal-oral</a:t>
          </a:r>
        </a:p>
      </dgm:t>
    </dgm:pt>
    <dgm:pt modelId="{2F98F4B0-23A6-48C5-90B9-E9065395AE06}" type="parTrans" cxnId="{2158D2B5-384A-416D-B50F-02370797BB11}">
      <dgm:prSet/>
      <dgm:spPr/>
      <dgm:t>
        <a:bodyPr/>
        <a:lstStyle/>
        <a:p>
          <a:endParaRPr lang="en-GB"/>
        </a:p>
      </dgm:t>
    </dgm:pt>
    <dgm:pt modelId="{6385157B-8A27-4680-8AA6-01DB3EF09B0D}" type="sibTrans" cxnId="{2158D2B5-384A-416D-B50F-02370797BB11}">
      <dgm:prSet/>
      <dgm:spPr/>
      <dgm:t>
        <a:bodyPr/>
        <a:lstStyle/>
        <a:p>
          <a:endParaRPr lang="en-GB"/>
        </a:p>
      </dgm:t>
    </dgm:pt>
    <dgm:pt modelId="{54DFE158-D090-40E4-A097-A15E789AE63E}">
      <dgm:prSet phldrT="[Text]"/>
      <dgm:spPr/>
      <dgm:t>
        <a:bodyPr/>
        <a:lstStyle/>
        <a:p>
          <a:r>
            <a:rPr lang="en-US">
              <a:latin typeface="+mn-lt"/>
            </a:rPr>
            <a:t>Gastro-intestinal infections can spread from person to person</a:t>
          </a:r>
          <a:endParaRPr lang="en-GB"/>
        </a:p>
      </dgm:t>
    </dgm:pt>
    <dgm:pt modelId="{A724FDA3-1C23-49C5-9EC6-4E270FEC76BA}" type="parTrans" cxnId="{95D87D25-1BFE-434B-BF11-5E52DF272E66}">
      <dgm:prSet/>
      <dgm:spPr/>
      <dgm:t>
        <a:bodyPr/>
        <a:lstStyle/>
        <a:p>
          <a:endParaRPr lang="en-GB"/>
        </a:p>
      </dgm:t>
    </dgm:pt>
    <dgm:pt modelId="{F45558FA-CC3D-4EA1-BF9D-3143AC3B2307}" type="sibTrans" cxnId="{95D87D25-1BFE-434B-BF11-5E52DF272E66}">
      <dgm:prSet/>
      <dgm:spPr/>
      <dgm:t>
        <a:bodyPr/>
        <a:lstStyle/>
        <a:p>
          <a:endParaRPr lang="en-GB"/>
        </a:p>
      </dgm:t>
    </dgm:pt>
    <dgm:pt modelId="{8DEF3292-F13B-4D42-B2BA-1E609F90967F}">
      <dgm:prSet phldrT="[Text]"/>
      <dgm:spPr/>
      <dgm:t>
        <a:bodyPr/>
        <a:lstStyle/>
        <a:p>
          <a:r>
            <a:rPr lang="en-US" b="0" i="0" dirty="0">
              <a:solidFill>
                <a:srgbClr val="0B0C0C"/>
              </a:solidFill>
              <a:effectLst/>
              <a:latin typeface="+mn-lt"/>
            </a:rPr>
            <a:t>Usually via hands or via contact with a contaminated surface. </a:t>
          </a:r>
          <a:endParaRPr lang="en-GB" dirty="0"/>
        </a:p>
      </dgm:t>
    </dgm:pt>
    <dgm:pt modelId="{62FFD31F-ECB7-4FD4-944C-88A79C8E2112}" type="parTrans" cxnId="{4566F2AE-76B4-45C2-92C8-873A497BCB5D}">
      <dgm:prSet/>
      <dgm:spPr/>
      <dgm:t>
        <a:bodyPr/>
        <a:lstStyle/>
        <a:p>
          <a:endParaRPr lang="en-GB"/>
        </a:p>
      </dgm:t>
    </dgm:pt>
    <dgm:pt modelId="{42210552-FA16-4233-8636-1A4135877968}" type="sibTrans" cxnId="{4566F2AE-76B4-45C2-92C8-873A497BCB5D}">
      <dgm:prSet/>
      <dgm:spPr/>
      <dgm:t>
        <a:bodyPr/>
        <a:lstStyle/>
        <a:p>
          <a:endParaRPr lang="en-GB"/>
        </a:p>
      </dgm:t>
    </dgm:pt>
    <dgm:pt modelId="{EAFFF783-9BB0-413E-A493-A19D8A501DD4}">
      <dgm:prSet phldrT="[Text]"/>
      <dgm:spPr/>
      <dgm:t>
        <a:bodyPr/>
        <a:lstStyle/>
        <a:p>
          <a:r>
            <a:rPr lang="en-US" b="0" i="0">
              <a:solidFill>
                <a:srgbClr val="0B0C0C"/>
              </a:solidFill>
              <a:effectLst/>
              <a:latin typeface="+mn-lt"/>
            </a:rPr>
            <a:t>This is the most common way an infection can spread</a:t>
          </a:r>
          <a:endParaRPr lang="en-GB"/>
        </a:p>
      </dgm:t>
    </dgm:pt>
    <dgm:pt modelId="{84A20266-40B7-4C2D-AD84-918972D14F33}" type="parTrans" cxnId="{F5F26FCC-C83B-4BC4-9876-173F4FD70360}">
      <dgm:prSet/>
      <dgm:spPr/>
      <dgm:t>
        <a:bodyPr/>
        <a:lstStyle/>
        <a:p>
          <a:endParaRPr lang="en-GB"/>
        </a:p>
      </dgm:t>
    </dgm:pt>
    <dgm:pt modelId="{3029D0AB-7A98-40B3-9A36-1ADF1D5BE320}" type="sibTrans" cxnId="{F5F26FCC-C83B-4BC4-9876-173F4FD70360}">
      <dgm:prSet/>
      <dgm:spPr/>
      <dgm:t>
        <a:bodyPr/>
        <a:lstStyle/>
        <a:p>
          <a:endParaRPr lang="en-GB"/>
        </a:p>
      </dgm:t>
    </dgm:pt>
    <dgm:pt modelId="{6824D526-EE36-4874-A7D6-DF70A28AE9F6}">
      <dgm:prSet phldrT="[Text]"/>
      <dgm:spPr/>
      <dgm:t>
        <a:bodyPr/>
        <a:lstStyle/>
        <a:p>
          <a:r>
            <a:rPr lang="en-US" b="0" i="0">
              <a:solidFill>
                <a:srgbClr val="0B0C0C"/>
              </a:solidFill>
              <a:effectLst/>
              <a:latin typeface="+mn-lt"/>
            </a:rPr>
            <a:t>Examples include scabies, headlice, ringworm and impetigo.</a:t>
          </a:r>
          <a:endParaRPr lang="en-GB"/>
        </a:p>
      </dgm:t>
    </dgm:pt>
    <dgm:pt modelId="{55653C09-B736-4553-BC05-CCA8CAF3507D}" type="parTrans" cxnId="{51A01EB7-BBE9-476B-899A-D59536C43ABB}">
      <dgm:prSet/>
      <dgm:spPr/>
      <dgm:t>
        <a:bodyPr/>
        <a:lstStyle/>
        <a:p>
          <a:endParaRPr lang="en-GB"/>
        </a:p>
      </dgm:t>
    </dgm:pt>
    <dgm:pt modelId="{09B90B24-DB19-48E4-AB39-0F1D5C0AB1D4}" type="sibTrans" cxnId="{51A01EB7-BBE9-476B-899A-D59536C43ABB}">
      <dgm:prSet/>
      <dgm:spPr/>
      <dgm:t>
        <a:bodyPr/>
        <a:lstStyle/>
        <a:p>
          <a:endParaRPr lang="en-GB"/>
        </a:p>
      </dgm:t>
    </dgm:pt>
    <dgm:pt modelId="{67A7E705-272D-480A-9A10-A2C68FD088CF}">
      <dgm:prSet/>
      <dgm:spPr/>
      <dgm:t>
        <a:bodyPr/>
        <a:lstStyle/>
        <a:p>
          <a:r>
            <a:rPr lang="en-US" b="0" i="0" dirty="0">
              <a:solidFill>
                <a:srgbClr val="0B0C0C"/>
              </a:solidFill>
              <a:effectLst/>
              <a:latin typeface="+mn-lt"/>
            </a:rPr>
            <a:t>Aerosols can contaminate hands, cups, toys, or other items and spread to those who may use or touch them.</a:t>
          </a:r>
        </a:p>
      </dgm:t>
    </dgm:pt>
    <dgm:pt modelId="{700A6ABE-0AE8-4CEC-9563-979BEFD71617}" type="parTrans" cxnId="{355562F8-F989-426B-9F7D-92EEC23971FC}">
      <dgm:prSet/>
      <dgm:spPr/>
      <dgm:t>
        <a:bodyPr/>
        <a:lstStyle/>
        <a:p>
          <a:endParaRPr lang="en-GB"/>
        </a:p>
      </dgm:t>
    </dgm:pt>
    <dgm:pt modelId="{F53ACCC0-B005-4FD1-8FE9-90EF903EED3C}" type="sibTrans" cxnId="{355562F8-F989-426B-9F7D-92EEC23971FC}">
      <dgm:prSet/>
      <dgm:spPr/>
      <dgm:t>
        <a:bodyPr/>
        <a:lstStyle/>
        <a:p>
          <a:endParaRPr lang="en-GB"/>
        </a:p>
      </dgm:t>
    </dgm:pt>
    <dgm:pt modelId="{0C9FA272-61B8-42E4-99C6-D5D4ADA4157F}">
      <dgm:prSet/>
      <dgm:spPr/>
      <dgm:t>
        <a:bodyPr/>
        <a:lstStyle/>
        <a:p>
          <a:r>
            <a:rPr lang="en-US" b="0" i="0">
              <a:solidFill>
                <a:srgbClr val="0B0C0C"/>
              </a:solidFill>
              <a:effectLst/>
              <a:latin typeface="+mn-lt"/>
            </a:rPr>
            <a:t>Examples include common cold, COVID-19, influenza, and whooping cough.</a:t>
          </a:r>
          <a:endParaRPr lang="en-GB">
            <a:latin typeface="+mn-lt"/>
          </a:endParaRPr>
        </a:p>
      </dgm:t>
    </dgm:pt>
    <dgm:pt modelId="{385C79A6-0731-4E37-BC67-FE826D78B4D6}" type="parTrans" cxnId="{A2BAB163-467A-49CC-B6FF-9E93929E22DC}">
      <dgm:prSet/>
      <dgm:spPr/>
      <dgm:t>
        <a:bodyPr/>
        <a:lstStyle/>
        <a:p>
          <a:endParaRPr lang="en-GB"/>
        </a:p>
      </dgm:t>
    </dgm:pt>
    <dgm:pt modelId="{58841F6A-09DD-4BF2-BABA-D947F123F1E2}" type="sibTrans" cxnId="{A2BAB163-467A-49CC-B6FF-9E93929E22DC}">
      <dgm:prSet/>
      <dgm:spPr/>
      <dgm:t>
        <a:bodyPr/>
        <a:lstStyle/>
        <a:p>
          <a:endParaRPr lang="en-GB"/>
        </a:p>
      </dgm:t>
    </dgm:pt>
    <dgm:pt modelId="{DDACF87C-6823-46A3-A6AE-DDC2A53B0810}">
      <dgm:prSet phldrT="[Text]"/>
      <dgm:spPr/>
      <dgm:t>
        <a:bodyPr/>
        <a:lstStyle/>
        <a:p>
          <a:r>
            <a:rPr lang="en-US" b="0" i="0">
              <a:solidFill>
                <a:srgbClr val="0B0C0C"/>
              </a:solidFill>
              <a:effectLst/>
              <a:latin typeface="+mn-lt"/>
            </a:rPr>
            <a:t>From the infected person to another person</a:t>
          </a:r>
          <a:endParaRPr lang="en-GB"/>
        </a:p>
      </dgm:t>
    </dgm:pt>
    <dgm:pt modelId="{D655A326-5E93-433C-92EB-1716883F6223}" type="parTrans" cxnId="{871E22EC-739A-46EE-BED9-C3A796BEC35A}">
      <dgm:prSet/>
      <dgm:spPr/>
      <dgm:t>
        <a:bodyPr/>
        <a:lstStyle/>
        <a:p>
          <a:endParaRPr lang="en-GB"/>
        </a:p>
      </dgm:t>
    </dgm:pt>
    <dgm:pt modelId="{F31E62FD-D0F2-4DB6-B188-061AA4A6CA0D}" type="sibTrans" cxnId="{871E22EC-739A-46EE-BED9-C3A796BEC35A}">
      <dgm:prSet/>
      <dgm:spPr/>
      <dgm:t>
        <a:bodyPr/>
        <a:lstStyle/>
        <a:p>
          <a:endParaRPr lang="en-GB"/>
        </a:p>
      </dgm:t>
    </dgm:pt>
    <dgm:pt modelId="{A821B420-E855-4E12-A75C-51100B1449DB}">
      <dgm:prSet phldrT="[Text]"/>
      <dgm:spPr/>
      <dgm:t>
        <a:bodyPr/>
        <a:lstStyle/>
        <a:p>
          <a:r>
            <a:rPr lang="en-US" b="0" i="0">
              <a:solidFill>
                <a:srgbClr val="0B0C0C"/>
              </a:solidFill>
              <a:effectLst/>
              <a:latin typeface="+mn-lt"/>
            </a:rPr>
            <a:t>Can spread without necessarily having close contact  </a:t>
          </a:r>
          <a:endParaRPr lang="en-GB"/>
        </a:p>
      </dgm:t>
    </dgm:pt>
    <dgm:pt modelId="{B7519713-0D61-4C2A-B8C7-EF39CD83F8E7}" type="parTrans" cxnId="{E0F144DC-E036-4019-8411-DB9C96898701}">
      <dgm:prSet/>
      <dgm:spPr/>
      <dgm:t>
        <a:bodyPr/>
        <a:lstStyle/>
        <a:p>
          <a:endParaRPr lang="en-GB"/>
        </a:p>
      </dgm:t>
    </dgm:pt>
    <dgm:pt modelId="{CBF5FD14-AA4C-4A52-ACD5-F4548DDDECE6}" type="sibTrans" cxnId="{E0F144DC-E036-4019-8411-DB9C96898701}">
      <dgm:prSet/>
      <dgm:spPr/>
      <dgm:t>
        <a:bodyPr/>
        <a:lstStyle/>
        <a:p>
          <a:endParaRPr lang="en-GB"/>
        </a:p>
      </dgm:t>
    </dgm:pt>
    <dgm:pt modelId="{AA94879A-AD8D-44C4-801C-4B4B844268A4}">
      <dgm:prSet/>
      <dgm:spPr/>
      <dgm:t>
        <a:bodyPr/>
        <a:lstStyle/>
        <a:p>
          <a:r>
            <a:rPr lang="en-US">
              <a:latin typeface="+mn-lt"/>
            </a:rPr>
            <a:t>Examples include norovirus and E.coli </a:t>
          </a:r>
        </a:p>
      </dgm:t>
    </dgm:pt>
    <dgm:pt modelId="{FF85E08D-5FFB-4172-956C-D5865B950AC7}" type="parTrans" cxnId="{AE65C5F6-9985-46ED-AFD3-120A8CD9049B}">
      <dgm:prSet/>
      <dgm:spPr/>
      <dgm:t>
        <a:bodyPr/>
        <a:lstStyle/>
        <a:p>
          <a:endParaRPr lang="en-GB"/>
        </a:p>
      </dgm:t>
    </dgm:pt>
    <dgm:pt modelId="{04068823-BB72-4467-84D0-F1E3995FE1B8}" type="sibTrans" cxnId="{AE65C5F6-9985-46ED-AFD3-120A8CD9049B}">
      <dgm:prSet/>
      <dgm:spPr/>
      <dgm:t>
        <a:bodyPr/>
        <a:lstStyle/>
        <a:p>
          <a:endParaRPr lang="en-GB"/>
        </a:p>
      </dgm:t>
    </dgm:pt>
    <dgm:pt modelId="{45CDEF4D-08F2-496F-80C5-AAE0718B9BFC}">
      <dgm:prSet phldrT="[Text]"/>
      <dgm:spPr/>
      <dgm:t>
        <a:bodyPr/>
        <a:lstStyle/>
        <a:p>
          <a:r>
            <a:rPr lang="en-US" dirty="0">
              <a:latin typeface="+mn-lt"/>
            </a:rPr>
            <a:t>When infected </a:t>
          </a:r>
          <a:r>
            <a:rPr lang="en-US" dirty="0" err="1">
              <a:latin typeface="+mn-lt"/>
            </a:rPr>
            <a:t>faeces</a:t>
          </a:r>
          <a:r>
            <a:rPr lang="en-US" dirty="0">
              <a:latin typeface="+mn-lt"/>
            </a:rPr>
            <a:t> (poo) or vomit are transferred to the mouth either directly or from contaminated food, water, or objects such as toys, door handles or toilet flush handles. </a:t>
          </a:r>
          <a:endParaRPr lang="en-GB" dirty="0"/>
        </a:p>
      </dgm:t>
    </dgm:pt>
    <dgm:pt modelId="{82738595-EB76-4232-96FA-222F3C710CCD}" type="parTrans" cxnId="{892CC895-5586-412D-AF4C-BB1ABA201322}">
      <dgm:prSet/>
      <dgm:spPr/>
      <dgm:t>
        <a:bodyPr/>
        <a:lstStyle/>
        <a:p>
          <a:endParaRPr lang="en-GB"/>
        </a:p>
      </dgm:t>
    </dgm:pt>
    <dgm:pt modelId="{85233527-B45E-44DF-813E-EA8DF635102B}" type="sibTrans" cxnId="{892CC895-5586-412D-AF4C-BB1ABA201322}">
      <dgm:prSet/>
      <dgm:spPr/>
      <dgm:t>
        <a:bodyPr/>
        <a:lstStyle/>
        <a:p>
          <a:endParaRPr lang="en-GB"/>
        </a:p>
      </dgm:t>
    </dgm:pt>
    <dgm:pt modelId="{6535FE14-8AC0-433D-BFC3-79AF1C700EE3}">
      <dgm:prSet phldrT="[Text]"/>
      <dgm:spPr/>
      <dgm:t>
        <a:bodyPr/>
        <a:lstStyle/>
        <a:p>
          <a:r>
            <a:rPr lang="en-US" b="0" i="0" dirty="0">
              <a:solidFill>
                <a:srgbClr val="0B0C0C"/>
              </a:solidFill>
              <a:effectLst/>
              <a:latin typeface="+mn-lt"/>
            </a:rPr>
            <a:t>Usually via sneezing, coughing, singing, and talking</a:t>
          </a:r>
          <a:endParaRPr lang="en-GB" dirty="0"/>
        </a:p>
      </dgm:t>
    </dgm:pt>
    <dgm:pt modelId="{3FF16EEF-7EBF-4461-B747-2F4755FA2A03}" type="parTrans" cxnId="{19EDD522-564C-4636-9061-2A2E0EB9CFA6}">
      <dgm:prSet/>
      <dgm:spPr/>
      <dgm:t>
        <a:bodyPr/>
        <a:lstStyle/>
        <a:p>
          <a:endParaRPr lang="en-GB"/>
        </a:p>
      </dgm:t>
    </dgm:pt>
    <dgm:pt modelId="{305EB1DF-8D7A-49E4-8B79-4AD77932B62A}" type="sibTrans" cxnId="{19EDD522-564C-4636-9061-2A2E0EB9CFA6}">
      <dgm:prSet/>
      <dgm:spPr/>
      <dgm:t>
        <a:bodyPr/>
        <a:lstStyle/>
        <a:p>
          <a:endParaRPr lang="en-GB"/>
        </a:p>
      </dgm:t>
    </dgm:pt>
    <dgm:pt modelId="{35DD1B75-5CCB-4A6C-BE31-EE8FBF72C88D}">
      <dgm:prSet phldrT="[Text]"/>
      <dgm:spPr/>
      <dgm:t>
        <a:bodyPr/>
        <a:lstStyle/>
        <a:p>
          <a:endParaRPr lang="en-GB"/>
        </a:p>
      </dgm:t>
    </dgm:pt>
    <dgm:pt modelId="{3D4571CF-5725-4A5A-B826-1944BA0AA1C0}" type="parTrans" cxnId="{E2310B75-0040-4D50-A3C1-899A5255FA50}">
      <dgm:prSet/>
      <dgm:spPr/>
      <dgm:t>
        <a:bodyPr/>
        <a:lstStyle/>
        <a:p>
          <a:endParaRPr lang="en-GB"/>
        </a:p>
      </dgm:t>
    </dgm:pt>
    <dgm:pt modelId="{ABC398CE-91F1-4C13-B093-320F95A93D74}" type="sibTrans" cxnId="{E2310B75-0040-4D50-A3C1-899A5255FA50}">
      <dgm:prSet/>
      <dgm:spPr/>
      <dgm:t>
        <a:bodyPr/>
        <a:lstStyle/>
        <a:p>
          <a:endParaRPr lang="en-GB"/>
        </a:p>
      </dgm:t>
    </dgm:pt>
    <dgm:pt modelId="{4A26A921-C8CC-4983-A4CD-55E8FB58022E}">
      <dgm:prSet phldrT="[Text]"/>
      <dgm:spPr/>
      <dgm:t>
        <a:bodyPr/>
        <a:lstStyle/>
        <a:p>
          <a:endParaRPr lang="en-GB"/>
        </a:p>
      </dgm:t>
    </dgm:pt>
    <dgm:pt modelId="{0EB6C5CF-F490-4499-8386-C4284DE5B524}" type="parTrans" cxnId="{1FD854CB-8FC6-4C9E-83FB-53846BAA4B6B}">
      <dgm:prSet/>
      <dgm:spPr/>
      <dgm:t>
        <a:bodyPr/>
        <a:lstStyle/>
        <a:p>
          <a:endParaRPr lang="en-GB"/>
        </a:p>
      </dgm:t>
    </dgm:pt>
    <dgm:pt modelId="{72C62714-4392-4902-B98C-5D74AD9E0EC5}" type="sibTrans" cxnId="{1FD854CB-8FC6-4C9E-83FB-53846BAA4B6B}">
      <dgm:prSet/>
      <dgm:spPr/>
      <dgm:t>
        <a:bodyPr/>
        <a:lstStyle/>
        <a:p>
          <a:endParaRPr lang="en-GB"/>
        </a:p>
      </dgm:t>
    </dgm:pt>
    <dgm:pt modelId="{46529457-BEC8-428D-961C-F6FB048BFC8F}">
      <dgm:prSet phldrT="[Text]"/>
      <dgm:spPr/>
      <dgm:t>
        <a:bodyPr/>
        <a:lstStyle/>
        <a:p>
          <a:endParaRPr lang="en-GB" dirty="0"/>
        </a:p>
      </dgm:t>
    </dgm:pt>
    <dgm:pt modelId="{FFA93910-6D12-4602-B055-837174AD34BC}" type="parTrans" cxnId="{E7A1C236-C203-4796-AC73-E3B23F20B510}">
      <dgm:prSet/>
      <dgm:spPr/>
      <dgm:t>
        <a:bodyPr/>
        <a:lstStyle/>
        <a:p>
          <a:endParaRPr lang="en-GB"/>
        </a:p>
      </dgm:t>
    </dgm:pt>
    <dgm:pt modelId="{DA0C8E78-9B4A-4829-A0E9-84243FC394D7}" type="sibTrans" cxnId="{E7A1C236-C203-4796-AC73-E3B23F20B510}">
      <dgm:prSet/>
      <dgm:spPr/>
      <dgm:t>
        <a:bodyPr/>
        <a:lstStyle/>
        <a:p>
          <a:endParaRPr lang="en-GB"/>
        </a:p>
      </dgm:t>
    </dgm:pt>
    <dgm:pt modelId="{F5657139-91A1-45C5-9C48-361DD3020B5B}">
      <dgm:prSet phldrT="[Text]"/>
      <dgm:spPr/>
      <dgm:t>
        <a:bodyPr/>
        <a:lstStyle/>
        <a:p>
          <a:endParaRPr lang="en-GB"/>
        </a:p>
      </dgm:t>
    </dgm:pt>
    <dgm:pt modelId="{029D34C8-38D7-45D5-A7E5-14165FAAA4E4}" type="parTrans" cxnId="{6CE41DBB-44EF-4C0E-BEF4-6284A8B136C4}">
      <dgm:prSet/>
      <dgm:spPr/>
      <dgm:t>
        <a:bodyPr/>
        <a:lstStyle/>
        <a:p>
          <a:endParaRPr lang="en-GB"/>
        </a:p>
      </dgm:t>
    </dgm:pt>
    <dgm:pt modelId="{C5BEEEB4-EE65-4D2D-A1DD-AC0AD87903FF}" type="sibTrans" cxnId="{6CE41DBB-44EF-4C0E-BEF4-6284A8B136C4}">
      <dgm:prSet/>
      <dgm:spPr/>
      <dgm:t>
        <a:bodyPr/>
        <a:lstStyle/>
        <a:p>
          <a:endParaRPr lang="en-GB"/>
        </a:p>
      </dgm:t>
    </dgm:pt>
    <dgm:pt modelId="{7D2F477C-656B-494F-90F0-FF7063B086FC}">
      <dgm:prSet phldrT="[Text]"/>
      <dgm:spPr/>
      <dgm:t>
        <a:bodyPr/>
        <a:lstStyle/>
        <a:p>
          <a:endParaRPr lang="en-GB"/>
        </a:p>
      </dgm:t>
    </dgm:pt>
    <dgm:pt modelId="{CA5E9EF2-EFD2-4E64-BC6F-7FA170FA3B0B}" type="parTrans" cxnId="{C3B297EB-FC18-4578-BE8D-A9C247693D23}">
      <dgm:prSet/>
      <dgm:spPr/>
      <dgm:t>
        <a:bodyPr/>
        <a:lstStyle/>
        <a:p>
          <a:endParaRPr lang="en-GB"/>
        </a:p>
      </dgm:t>
    </dgm:pt>
    <dgm:pt modelId="{BFB33457-418D-4AF7-AD62-E6161709C0D0}" type="sibTrans" cxnId="{C3B297EB-FC18-4578-BE8D-A9C247693D23}">
      <dgm:prSet/>
      <dgm:spPr/>
      <dgm:t>
        <a:bodyPr/>
        <a:lstStyle/>
        <a:p>
          <a:endParaRPr lang="en-GB"/>
        </a:p>
      </dgm:t>
    </dgm:pt>
    <dgm:pt modelId="{513A5917-8994-41FA-964D-C0FAB8FD9628}" type="pres">
      <dgm:prSet presAssocID="{8FD80B40-710E-4B66-A0B8-99BBB6CBB57D}" presName="Name0" presStyleCnt="0">
        <dgm:presLayoutVars>
          <dgm:dir/>
          <dgm:animLvl val="lvl"/>
          <dgm:resizeHandles val="exact"/>
        </dgm:presLayoutVars>
      </dgm:prSet>
      <dgm:spPr/>
    </dgm:pt>
    <dgm:pt modelId="{6E14CC57-D7E9-47B3-80CB-A2280071C6FC}" type="pres">
      <dgm:prSet presAssocID="{AA2921F2-A7C0-44D8-9D6D-CC31EB862A3D}" presName="composite" presStyleCnt="0"/>
      <dgm:spPr/>
    </dgm:pt>
    <dgm:pt modelId="{E0D6AD10-D4AE-441E-8515-06048785C537}" type="pres">
      <dgm:prSet presAssocID="{AA2921F2-A7C0-44D8-9D6D-CC31EB862A3D}" presName="parTx" presStyleLbl="alignNode1" presStyleIdx="0" presStyleCnt="3">
        <dgm:presLayoutVars>
          <dgm:chMax val="0"/>
          <dgm:chPref val="0"/>
          <dgm:bulletEnabled val="1"/>
        </dgm:presLayoutVars>
      </dgm:prSet>
      <dgm:spPr/>
    </dgm:pt>
    <dgm:pt modelId="{DE8FE50B-FB6E-47E1-9165-006F1E5A507D}" type="pres">
      <dgm:prSet presAssocID="{AA2921F2-A7C0-44D8-9D6D-CC31EB862A3D}" presName="desTx" presStyleLbl="alignAccFollowNode1" presStyleIdx="0" presStyleCnt="3">
        <dgm:presLayoutVars>
          <dgm:bulletEnabled val="1"/>
        </dgm:presLayoutVars>
      </dgm:prSet>
      <dgm:spPr/>
    </dgm:pt>
    <dgm:pt modelId="{093A7A5D-85F7-40C5-9400-E8846CCDBA2A}" type="pres">
      <dgm:prSet presAssocID="{BC18A744-B789-4A88-8E09-567964A0451B}" presName="space" presStyleCnt="0"/>
      <dgm:spPr/>
    </dgm:pt>
    <dgm:pt modelId="{45FCAF6D-5BC6-47CF-95B3-7068E88AE4F6}" type="pres">
      <dgm:prSet presAssocID="{59322B50-8B46-41FD-B2B1-3CC40B6B2D8A}" presName="composite" presStyleCnt="0"/>
      <dgm:spPr/>
    </dgm:pt>
    <dgm:pt modelId="{33595A60-66DB-4741-A8F3-141B6DD05C82}" type="pres">
      <dgm:prSet presAssocID="{59322B50-8B46-41FD-B2B1-3CC40B6B2D8A}" presName="parTx" presStyleLbl="alignNode1" presStyleIdx="1" presStyleCnt="3">
        <dgm:presLayoutVars>
          <dgm:chMax val="0"/>
          <dgm:chPref val="0"/>
          <dgm:bulletEnabled val="1"/>
        </dgm:presLayoutVars>
      </dgm:prSet>
      <dgm:spPr/>
    </dgm:pt>
    <dgm:pt modelId="{3D66F821-D697-470A-853B-941AED464788}" type="pres">
      <dgm:prSet presAssocID="{59322B50-8B46-41FD-B2B1-3CC40B6B2D8A}" presName="desTx" presStyleLbl="alignAccFollowNode1" presStyleIdx="1" presStyleCnt="3">
        <dgm:presLayoutVars>
          <dgm:bulletEnabled val="1"/>
        </dgm:presLayoutVars>
      </dgm:prSet>
      <dgm:spPr/>
    </dgm:pt>
    <dgm:pt modelId="{9078AC03-CDCA-40F8-8614-FF7D91AB6DD6}" type="pres">
      <dgm:prSet presAssocID="{FB7D825D-78C4-4D2F-8E09-8C048022EA71}" presName="space" presStyleCnt="0"/>
      <dgm:spPr/>
    </dgm:pt>
    <dgm:pt modelId="{5BC9B8BB-12EF-41D6-B287-458DF1FC035A}" type="pres">
      <dgm:prSet presAssocID="{B9DE6565-B703-4527-8BCC-6AC16CB7BCA6}" presName="composite" presStyleCnt="0"/>
      <dgm:spPr/>
    </dgm:pt>
    <dgm:pt modelId="{3FC64D72-CE24-4025-956C-3DDAD5FE42A8}" type="pres">
      <dgm:prSet presAssocID="{B9DE6565-B703-4527-8BCC-6AC16CB7BCA6}" presName="parTx" presStyleLbl="alignNode1" presStyleIdx="2" presStyleCnt="3">
        <dgm:presLayoutVars>
          <dgm:chMax val="0"/>
          <dgm:chPref val="0"/>
          <dgm:bulletEnabled val="1"/>
        </dgm:presLayoutVars>
      </dgm:prSet>
      <dgm:spPr/>
    </dgm:pt>
    <dgm:pt modelId="{56B70D94-6BC8-46D0-9D41-D36E7D980188}" type="pres">
      <dgm:prSet presAssocID="{B9DE6565-B703-4527-8BCC-6AC16CB7BCA6}" presName="desTx" presStyleLbl="alignAccFollowNode1" presStyleIdx="2" presStyleCnt="3">
        <dgm:presLayoutVars>
          <dgm:bulletEnabled val="1"/>
        </dgm:presLayoutVars>
      </dgm:prSet>
      <dgm:spPr/>
    </dgm:pt>
  </dgm:ptLst>
  <dgm:cxnLst>
    <dgm:cxn modelId="{1478680F-DBC7-4D70-B385-15DFB7F1787D}" type="presOf" srcId="{D542AAD4-3404-4301-B2F3-4CFD57D14408}" destId="{DE8FE50B-FB6E-47E1-9165-006F1E5A507D}" srcOrd="0" destOrd="0" presId="urn:microsoft.com/office/officeart/2005/8/layout/hList1"/>
    <dgm:cxn modelId="{AF7F5319-26E5-4415-82E6-49161C9471E4}" type="presOf" srcId="{35DD1B75-5CCB-4A6C-BE31-EE8FBF72C88D}" destId="{DE8FE50B-FB6E-47E1-9165-006F1E5A507D}" srcOrd="0" destOrd="1" presId="urn:microsoft.com/office/officeart/2005/8/layout/hList1"/>
    <dgm:cxn modelId="{A4C79719-4C8E-434D-89A5-18A7F9AAAEE7}" type="presOf" srcId="{6824D526-EE36-4874-A7D6-DF70A28AE9F6}" destId="{DE8FE50B-FB6E-47E1-9165-006F1E5A507D}" srcOrd="0" destOrd="6" presId="urn:microsoft.com/office/officeart/2005/8/layout/hList1"/>
    <dgm:cxn modelId="{19EDD522-564C-4636-9061-2A2E0EB9CFA6}" srcId="{59322B50-8B46-41FD-B2B1-3CC40B6B2D8A}" destId="{6535FE14-8AC0-433D-BFC3-79AF1C700EE3}" srcOrd="1" destOrd="0" parTransId="{3FF16EEF-7EBF-4461-B747-2F4755FA2A03}" sibTransId="{305EB1DF-8D7A-49E4-8B79-4AD77932B62A}"/>
    <dgm:cxn modelId="{95D87D25-1BFE-434B-BF11-5E52DF272E66}" srcId="{B9DE6565-B703-4527-8BCC-6AC16CB7BCA6}" destId="{54DFE158-D090-40E4-A097-A15E789AE63E}" srcOrd="0" destOrd="0" parTransId="{A724FDA3-1C23-49C5-9EC6-4E270FEC76BA}" sibTransId="{F45558FA-CC3D-4EA1-BF9D-3143AC3B2307}"/>
    <dgm:cxn modelId="{720FE033-BC2B-401A-A782-8790406B08E4}" type="presOf" srcId="{0C9FA272-61B8-42E4-99C6-D5D4ADA4157F}" destId="{3D66F821-D697-470A-853B-941AED464788}" srcOrd="0" destOrd="4" presId="urn:microsoft.com/office/officeart/2005/8/layout/hList1"/>
    <dgm:cxn modelId="{E7A1C236-C203-4796-AC73-E3B23F20B510}" srcId="{AA2921F2-A7C0-44D8-9D6D-CC31EB862A3D}" destId="{46529457-BEC8-428D-961C-F6FB048BFC8F}" srcOrd="3" destOrd="0" parTransId="{FFA93910-6D12-4602-B055-837174AD34BC}" sibTransId="{DA0C8E78-9B4A-4829-A0E9-84243FC394D7}"/>
    <dgm:cxn modelId="{67C9C23D-19E2-45F1-9443-00A518FBDEB7}" srcId="{8FD80B40-710E-4B66-A0B8-99BBB6CBB57D}" destId="{59322B50-8B46-41FD-B2B1-3CC40B6B2D8A}" srcOrd="1" destOrd="0" parTransId="{A2C505D5-9301-42F2-925F-6E574CD1A103}" sibTransId="{FB7D825D-78C4-4D2F-8E09-8C048022EA71}"/>
    <dgm:cxn modelId="{A2BAB163-467A-49CC-B6FF-9E93929E22DC}" srcId="{59322B50-8B46-41FD-B2B1-3CC40B6B2D8A}" destId="{0C9FA272-61B8-42E4-99C6-D5D4ADA4157F}" srcOrd="4" destOrd="0" parTransId="{385C79A6-0731-4E37-BC67-FE826D78B4D6}" sibTransId="{58841F6A-09DD-4BF2-BABA-D947F123F1E2}"/>
    <dgm:cxn modelId="{86F46747-3577-417C-92AE-0DA8A5914005}" type="presOf" srcId="{46529457-BEC8-428D-961C-F6FB048BFC8F}" destId="{DE8FE50B-FB6E-47E1-9165-006F1E5A507D}" srcOrd="0" destOrd="3" presId="urn:microsoft.com/office/officeart/2005/8/layout/hList1"/>
    <dgm:cxn modelId="{3471BF47-F227-469E-8C48-099B85689F6F}" srcId="{AA2921F2-A7C0-44D8-9D6D-CC31EB862A3D}" destId="{D542AAD4-3404-4301-B2F3-4CFD57D14408}" srcOrd="0" destOrd="0" parTransId="{37166171-9574-4A22-9750-1F4085C10F43}" sibTransId="{CCDACF33-A422-4408-A4DA-0D9EC9F086B4}"/>
    <dgm:cxn modelId="{9FE23568-4402-413A-833D-D762472B5411}" type="presOf" srcId="{4A26A921-C8CC-4983-A4CD-55E8FB58022E}" destId="{DE8FE50B-FB6E-47E1-9165-006F1E5A507D}" srcOrd="0" destOrd="5" presId="urn:microsoft.com/office/officeart/2005/8/layout/hList1"/>
    <dgm:cxn modelId="{B4CB396A-D0F6-42CC-8F5E-15B2338C908C}" type="presOf" srcId="{A821B420-E855-4E12-A75C-51100B1449DB}" destId="{3D66F821-D697-470A-853B-941AED464788}" srcOrd="0" destOrd="2" presId="urn:microsoft.com/office/officeart/2005/8/layout/hList1"/>
    <dgm:cxn modelId="{4727456E-0143-4018-922D-8128C12E3053}" type="presOf" srcId="{AA94879A-AD8D-44C4-801C-4B4B844268A4}" destId="{56B70D94-6BC8-46D0-9D41-D36E7D980188}" srcOrd="0" destOrd="4" presId="urn:microsoft.com/office/officeart/2005/8/layout/hList1"/>
    <dgm:cxn modelId="{E2310B75-0040-4D50-A3C1-899A5255FA50}" srcId="{AA2921F2-A7C0-44D8-9D6D-CC31EB862A3D}" destId="{35DD1B75-5CCB-4A6C-BE31-EE8FBF72C88D}" srcOrd="1" destOrd="0" parTransId="{3D4571CF-5725-4A5A-B826-1944BA0AA1C0}" sibTransId="{ABC398CE-91F1-4C13-B093-320F95A93D74}"/>
    <dgm:cxn modelId="{57F91682-472E-4279-9950-1445ECB18A96}" type="presOf" srcId="{F5657139-91A1-45C5-9C48-361DD3020B5B}" destId="{56B70D94-6BC8-46D0-9D41-D36E7D980188}" srcOrd="0" destOrd="1" presId="urn:microsoft.com/office/officeart/2005/8/layout/hList1"/>
    <dgm:cxn modelId="{69742C92-A7C1-4D76-BCE0-CBA5B0A189A8}" type="presOf" srcId="{B9DE6565-B703-4527-8BCC-6AC16CB7BCA6}" destId="{3FC64D72-CE24-4025-956C-3DDAD5FE42A8}" srcOrd="0" destOrd="0" presId="urn:microsoft.com/office/officeart/2005/8/layout/hList1"/>
    <dgm:cxn modelId="{476E5D92-37DF-4C93-975F-F5525846C5A4}" type="presOf" srcId="{DDACF87C-6823-46A3-A6AE-DDC2A53B0810}" destId="{3D66F821-D697-470A-853B-941AED464788}" srcOrd="0" destOrd="0" presId="urn:microsoft.com/office/officeart/2005/8/layout/hList1"/>
    <dgm:cxn modelId="{892CC895-5586-412D-AF4C-BB1ABA201322}" srcId="{B9DE6565-B703-4527-8BCC-6AC16CB7BCA6}" destId="{45CDEF4D-08F2-496F-80C5-AAE0718B9BFC}" srcOrd="2" destOrd="0" parTransId="{82738595-EB76-4232-96FA-222F3C710CCD}" sibTransId="{85233527-B45E-44DF-813E-EA8DF635102B}"/>
    <dgm:cxn modelId="{D1B626A7-4A10-4E5D-BB88-3AABE57E9BFC}" type="presOf" srcId="{6535FE14-8AC0-433D-BFC3-79AF1C700EE3}" destId="{3D66F821-D697-470A-853B-941AED464788}" srcOrd="0" destOrd="1" presId="urn:microsoft.com/office/officeart/2005/8/layout/hList1"/>
    <dgm:cxn modelId="{4566F2AE-76B4-45C2-92C8-873A497BCB5D}" srcId="{AA2921F2-A7C0-44D8-9D6D-CC31EB862A3D}" destId="{8DEF3292-F13B-4D42-B2BA-1E609F90967F}" srcOrd="2" destOrd="0" parTransId="{62FFD31F-ECB7-4FD4-944C-88A79C8E2112}" sibTransId="{42210552-FA16-4233-8636-1A4135877968}"/>
    <dgm:cxn modelId="{2158D2B5-384A-416D-B50F-02370797BB11}" srcId="{8FD80B40-710E-4B66-A0B8-99BBB6CBB57D}" destId="{B9DE6565-B703-4527-8BCC-6AC16CB7BCA6}" srcOrd="2" destOrd="0" parTransId="{2F98F4B0-23A6-48C5-90B9-E9065395AE06}" sibTransId="{6385157B-8A27-4680-8AA6-01DB3EF09B0D}"/>
    <dgm:cxn modelId="{51A01EB7-BBE9-476B-899A-D59536C43ABB}" srcId="{AA2921F2-A7C0-44D8-9D6D-CC31EB862A3D}" destId="{6824D526-EE36-4874-A7D6-DF70A28AE9F6}" srcOrd="6" destOrd="0" parTransId="{55653C09-B736-4553-BC05-CCA8CAF3507D}" sibTransId="{09B90B24-DB19-48E4-AB39-0F1D5C0AB1D4}"/>
    <dgm:cxn modelId="{B4D76DB8-AEF8-4AEA-B13E-382E8D2A3D7B}" type="presOf" srcId="{7D2F477C-656B-494F-90F0-FF7063B086FC}" destId="{56B70D94-6BC8-46D0-9D41-D36E7D980188}" srcOrd="0" destOrd="3" presId="urn:microsoft.com/office/officeart/2005/8/layout/hList1"/>
    <dgm:cxn modelId="{6CE41DBB-44EF-4C0E-BEF4-6284A8B136C4}" srcId="{B9DE6565-B703-4527-8BCC-6AC16CB7BCA6}" destId="{F5657139-91A1-45C5-9C48-361DD3020B5B}" srcOrd="1" destOrd="0" parTransId="{029D34C8-38D7-45D5-A7E5-14165FAAA4E4}" sibTransId="{C5BEEEB4-EE65-4D2D-A1DD-AC0AD87903FF}"/>
    <dgm:cxn modelId="{1FD854CB-8FC6-4C9E-83FB-53846BAA4B6B}" srcId="{AA2921F2-A7C0-44D8-9D6D-CC31EB862A3D}" destId="{4A26A921-C8CC-4983-A4CD-55E8FB58022E}" srcOrd="5" destOrd="0" parTransId="{0EB6C5CF-F490-4499-8386-C4284DE5B524}" sibTransId="{72C62714-4392-4902-B98C-5D74AD9E0EC5}"/>
    <dgm:cxn modelId="{F5F26FCC-C83B-4BC4-9876-173F4FD70360}" srcId="{AA2921F2-A7C0-44D8-9D6D-CC31EB862A3D}" destId="{EAFFF783-9BB0-413E-A493-A19D8A501DD4}" srcOrd="4" destOrd="0" parTransId="{84A20266-40B7-4C2D-AD84-918972D14F33}" sibTransId="{3029D0AB-7A98-40B3-9A36-1ADF1D5BE320}"/>
    <dgm:cxn modelId="{0961F7D4-3DC0-49AF-AE9C-96E16207BF35}" type="presOf" srcId="{59322B50-8B46-41FD-B2B1-3CC40B6B2D8A}" destId="{33595A60-66DB-4741-A8F3-141B6DD05C82}" srcOrd="0" destOrd="0" presId="urn:microsoft.com/office/officeart/2005/8/layout/hList1"/>
    <dgm:cxn modelId="{B7C973D7-FB85-49F5-83E3-B72713136EDE}" type="presOf" srcId="{54DFE158-D090-40E4-A097-A15E789AE63E}" destId="{56B70D94-6BC8-46D0-9D41-D36E7D980188}" srcOrd="0" destOrd="0" presId="urn:microsoft.com/office/officeart/2005/8/layout/hList1"/>
    <dgm:cxn modelId="{ADBE38D9-39AB-48C8-AB63-B070817B048C}" type="presOf" srcId="{AA2921F2-A7C0-44D8-9D6D-CC31EB862A3D}" destId="{E0D6AD10-D4AE-441E-8515-06048785C537}" srcOrd="0" destOrd="0" presId="urn:microsoft.com/office/officeart/2005/8/layout/hList1"/>
    <dgm:cxn modelId="{E0F144DC-E036-4019-8411-DB9C96898701}" srcId="{59322B50-8B46-41FD-B2B1-3CC40B6B2D8A}" destId="{A821B420-E855-4E12-A75C-51100B1449DB}" srcOrd="2" destOrd="0" parTransId="{B7519713-0D61-4C2A-B8C7-EF39CD83F8E7}" sibTransId="{CBF5FD14-AA4C-4A52-ACD5-F4548DDDECE6}"/>
    <dgm:cxn modelId="{151D22DD-4D7B-4401-975E-770C88D99395}" type="presOf" srcId="{45CDEF4D-08F2-496F-80C5-AAE0718B9BFC}" destId="{56B70D94-6BC8-46D0-9D41-D36E7D980188}" srcOrd="0" destOrd="2" presId="urn:microsoft.com/office/officeart/2005/8/layout/hList1"/>
    <dgm:cxn modelId="{B43DD4E6-48FE-467F-A768-7B2B273FDBBC}" type="presOf" srcId="{8DEF3292-F13B-4D42-B2BA-1E609F90967F}" destId="{DE8FE50B-FB6E-47E1-9165-006F1E5A507D}" srcOrd="0" destOrd="2" presId="urn:microsoft.com/office/officeart/2005/8/layout/hList1"/>
    <dgm:cxn modelId="{C3B297EB-FC18-4578-BE8D-A9C247693D23}" srcId="{B9DE6565-B703-4527-8BCC-6AC16CB7BCA6}" destId="{7D2F477C-656B-494F-90F0-FF7063B086FC}" srcOrd="3" destOrd="0" parTransId="{CA5E9EF2-EFD2-4E64-BC6F-7FA170FA3B0B}" sibTransId="{BFB33457-418D-4AF7-AD62-E6161709C0D0}"/>
    <dgm:cxn modelId="{C5F1BDEB-FACE-4B45-9D77-2B777BDAA2BB}" type="presOf" srcId="{67A7E705-272D-480A-9A10-A2C68FD088CF}" destId="{3D66F821-D697-470A-853B-941AED464788}" srcOrd="0" destOrd="3" presId="urn:microsoft.com/office/officeart/2005/8/layout/hList1"/>
    <dgm:cxn modelId="{871E22EC-739A-46EE-BED9-C3A796BEC35A}" srcId="{59322B50-8B46-41FD-B2B1-3CC40B6B2D8A}" destId="{DDACF87C-6823-46A3-A6AE-DDC2A53B0810}" srcOrd="0" destOrd="0" parTransId="{D655A326-5E93-433C-92EB-1716883F6223}" sibTransId="{F31E62FD-D0F2-4DB6-B188-061AA4A6CA0D}"/>
    <dgm:cxn modelId="{AE65C5F6-9985-46ED-AFD3-120A8CD9049B}" srcId="{B9DE6565-B703-4527-8BCC-6AC16CB7BCA6}" destId="{AA94879A-AD8D-44C4-801C-4B4B844268A4}" srcOrd="4" destOrd="0" parTransId="{FF85E08D-5FFB-4172-956C-D5865B950AC7}" sibTransId="{04068823-BB72-4467-84D0-F1E3995FE1B8}"/>
    <dgm:cxn modelId="{895205F8-D193-4742-AEAD-A16476907525}" type="presOf" srcId="{8FD80B40-710E-4B66-A0B8-99BBB6CBB57D}" destId="{513A5917-8994-41FA-964D-C0FAB8FD9628}" srcOrd="0" destOrd="0" presId="urn:microsoft.com/office/officeart/2005/8/layout/hList1"/>
    <dgm:cxn modelId="{355562F8-F989-426B-9F7D-92EEC23971FC}" srcId="{59322B50-8B46-41FD-B2B1-3CC40B6B2D8A}" destId="{67A7E705-272D-480A-9A10-A2C68FD088CF}" srcOrd="3" destOrd="0" parTransId="{700A6ABE-0AE8-4CEC-9563-979BEFD71617}" sibTransId="{F53ACCC0-B005-4FD1-8FE9-90EF903EED3C}"/>
    <dgm:cxn modelId="{41AB8DFB-BE5D-437D-B987-C7EDEBBB57CA}" srcId="{8FD80B40-710E-4B66-A0B8-99BBB6CBB57D}" destId="{AA2921F2-A7C0-44D8-9D6D-CC31EB862A3D}" srcOrd="0" destOrd="0" parTransId="{0880075E-AE99-4E50-AE0C-7B90A175848A}" sibTransId="{BC18A744-B789-4A88-8E09-567964A0451B}"/>
    <dgm:cxn modelId="{CC2678FF-555F-4AAA-BF59-543902541ACF}" type="presOf" srcId="{EAFFF783-9BB0-413E-A493-A19D8A501DD4}" destId="{DE8FE50B-FB6E-47E1-9165-006F1E5A507D}" srcOrd="0" destOrd="4" presId="urn:microsoft.com/office/officeart/2005/8/layout/hList1"/>
    <dgm:cxn modelId="{65FF9CFE-4A54-4209-99B7-8AE9EC58ECC1}" type="presParOf" srcId="{513A5917-8994-41FA-964D-C0FAB8FD9628}" destId="{6E14CC57-D7E9-47B3-80CB-A2280071C6FC}" srcOrd="0" destOrd="0" presId="urn:microsoft.com/office/officeart/2005/8/layout/hList1"/>
    <dgm:cxn modelId="{0BAE0CE9-5CE4-481E-B98F-735FA76CC820}" type="presParOf" srcId="{6E14CC57-D7E9-47B3-80CB-A2280071C6FC}" destId="{E0D6AD10-D4AE-441E-8515-06048785C537}" srcOrd="0" destOrd="0" presId="urn:microsoft.com/office/officeart/2005/8/layout/hList1"/>
    <dgm:cxn modelId="{747A8C25-F1E6-4DB0-BF69-4F00914CEB22}" type="presParOf" srcId="{6E14CC57-D7E9-47B3-80CB-A2280071C6FC}" destId="{DE8FE50B-FB6E-47E1-9165-006F1E5A507D}" srcOrd="1" destOrd="0" presId="urn:microsoft.com/office/officeart/2005/8/layout/hList1"/>
    <dgm:cxn modelId="{D16EE82B-B7E7-48B8-B425-8683FB1EEDA9}" type="presParOf" srcId="{513A5917-8994-41FA-964D-C0FAB8FD9628}" destId="{093A7A5D-85F7-40C5-9400-E8846CCDBA2A}" srcOrd="1" destOrd="0" presId="urn:microsoft.com/office/officeart/2005/8/layout/hList1"/>
    <dgm:cxn modelId="{468C270A-4403-49AE-BF34-99BB7ACE5402}" type="presParOf" srcId="{513A5917-8994-41FA-964D-C0FAB8FD9628}" destId="{45FCAF6D-5BC6-47CF-95B3-7068E88AE4F6}" srcOrd="2" destOrd="0" presId="urn:microsoft.com/office/officeart/2005/8/layout/hList1"/>
    <dgm:cxn modelId="{B51C0974-7024-43C7-A324-3084C4394730}" type="presParOf" srcId="{45FCAF6D-5BC6-47CF-95B3-7068E88AE4F6}" destId="{33595A60-66DB-4741-A8F3-141B6DD05C82}" srcOrd="0" destOrd="0" presId="urn:microsoft.com/office/officeart/2005/8/layout/hList1"/>
    <dgm:cxn modelId="{9CB3EA3A-2493-407D-BDEE-8A4BF0785407}" type="presParOf" srcId="{45FCAF6D-5BC6-47CF-95B3-7068E88AE4F6}" destId="{3D66F821-D697-470A-853B-941AED464788}" srcOrd="1" destOrd="0" presId="urn:microsoft.com/office/officeart/2005/8/layout/hList1"/>
    <dgm:cxn modelId="{79DF7A0E-49B7-4807-B85C-8E6077B644B9}" type="presParOf" srcId="{513A5917-8994-41FA-964D-C0FAB8FD9628}" destId="{9078AC03-CDCA-40F8-8614-FF7D91AB6DD6}" srcOrd="3" destOrd="0" presId="urn:microsoft.com/office/officeart/2005/8/layout/hList1"/>
    <dgm:cxn modelId="{81A5214B-7959-41A1-8AE9-17C2B818F52F}" type="presParOf" srcId="{513A5917-8994-41FA-964D-C0FAB8FD9628}" destId="{5BC9B8BB-12EF-41D6-B287-458DF1FC035A}" srcOrd="4" destOrd="0" presId="urn:microsoft.com/office/officeart/2005/8/layout/hList1"/>
    <dgm:cxn modelId="{CCADF7C8-A997-4A8E-B3C8-ED5CB757326C}" type="presParOf" srcId="{5BC9B8BB-12EF-41D6-B287-458DF1FC035A}" destId="{3FC64D72-CE24-4025-956C-3DDAD5FE42A8}" srcOrd="0" destOrd="0" presId="urn:microsoft.com/office/officeart/2005/8/layout/hList1"/>
    <dgm:cxn modelId="{EBB6A372-0CC5-4AC1-BE6A-5A69A066C501}" type="presParOf" srcId="{5BC9B8BB-12EF-41D6-B287-458DF1FC035A}" destId="{56B70D94-6BC8-46D0-9D41-D36E7D98018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6AD10-D4AE-441E-8515-06048785C537}">
      <dsp:nvSpPr>
        <dsp:cNvPr id="0" name=""/>
        <dsp:cNvSpPr/>
      </dsp:nvSpPr>
      <dsp:spPr>
        <a:xfrm>
          <a:off x="3476" y="261293"/>
          <a:ext cx="3389225" cy="518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Direct Contact</a:t>
          </a:r>
        </a:p>
      </dsp:txBody>
      <dsp:txXfrm>
        <a:off x="3476" y="261293"/>
        <a:ext cx="3389225" cy="518400"/>
      </dsp:txXfrm>
    </dsp:sp>
    <dsp:sp modelId="{DE8FE50B-FB6E-47E1-9165-006F1E5A507D}">
      <dsp:nvSpPr>
        <dsp:cNvPr id="0" name=""/>
        <dsp:cNvSpPr/>
      </dsp:nvSpPr>
      <dsp:spPr>
        <a:xfrm>
          <a:off x="3476" y="779693"/>
          <a:ext cx="3389225" cy="397441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a:solidFill>
                <a:srgbClr val="0B0C0C"/>
              </a:solidFill>
              <a:effectLst/>
              <a:latin typeface="+mn-lt"/>
            </a:rPr>
            <a:t>From the infected area/person to another person’s body </a:t>
          </a:r>
          <a:endParaRPr lang="en-GB" sz="1800" kern="1200"/>
        </a:p>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US" sz="1800" b="0" i="0" kern="1200" dirty="0">
              <a:solidFill>
                <a:srgbClr val="0B0C0C"/>
              </a:solidFill>
              <a:effectLst/>
              <a:latin typeface="+mn-lt"/>
            </a:rPr>
            <a:t>Usually via hands or via contact with a contaminated surface. </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n-US" sz="1800" b="0" i="0" kern="1200">
              <a:solidFill>
                <a:srgbClr val="0B0C0C"/>
              </a:solidFill>
              <a:effectLst/>
              <a:latin typeface="+mn-lt"/>
            </a:rPr>
            <a:t>This is the most common way an infection can spread</a:t>
          </a:r>
          <a:endParaRPr lang="en-GB" sz="1800" kern="1200"/>
        </a:p>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US" sz="1800" b="0" i="0" kern="1200">
              <a:solidFill>
                <a:srgbClr val="0B0C0C"/>
              </a:solidFill>
              <a:effectLst/>
              <a:latin typeface="+mn-lt"/>
            </a:rPr>
            <a:t>Examples include scabies, headlice, ringworm and impetigo.</a:t>
          </a:r>
          <a:endParaRPr lang="en-GB" sz="1800" kern="1200"/>
        </a:p>
      </dsp:txBody>
      <dsp:txXfrm>
        <a:off x="3476" y="779693"/>
        <a:ext cx="3389225" cy="3974416"/>
      </dsp:txXfrm>
    </dsp:sp>
    <dsp:sp modelId="{33595A60-66DB-4741-A8F3-141B6DD05C82}">
      <dsp:nvSpPr>
        <dsp:cNvPr id="0" name=""/>
        <dsp:cNvSpPr/>
      </dsp:nvSpPr>
      <dsp:spPr>
        <a:xfrm>
          <a:off x="3867193" y="261293"/>
          <a:ext cx="3389225" cy="5184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a:t>Through the air (aerosol)</a:t>
          </a:r>
        </a:p>
      </dsp:txBody>
      <dsp:txXfrm>
        <a:off x="3867193" y="261293"/>
        <a:ext cx="3389225" cy="518400"/>
      </dsp:txXfrm>
    </dsp:sp>
    <dsp:sp modelId="{3D66F821-D697-470A-853B-941AED464788}">
      <dsp:nvSpPr>
        <dsp:cNvPr id="0" name=""/>
        <dsp:cNvSpPr/>
      </dsp:nvSpPr>
      <dsp:spPr>
        <a:xfrm>
          <a:off x="3867193" y="779693"/>
          <a:ext cx="3389225" cy="3974416"/>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a:solidFill>
                <a:srgbClr val="0B0C0C"/>
              </a:solidFill>
              <a:effectLst/>
              <a:latin typeface="+mn-lt"/>
            </a:rPr>
            <a:t>From the infected person to another person</a:t>
          </a:r>
          <a:endParaRPr lang="en-GB" sz="1800" kern="1200"/>
        </a:p>
        <a:p>
          <a:pPr marL="171450" lvl="1" indent="-171450" algn="l" defTabSz="800100">
            <a:lnSpc>
              <a:spcPct val="90000"/>
            </a:lnSpc>
            <a:spcBef>
              <a:spcPct val="0"/>
            </a:spcBef>
            <a:spcAft>
              <a:spcPct val="15000"/>
            </a:spcAft>
            <a:buChar char="•"/>
          </a:pPr>
          <a:r>
            <a:rPr lang="en-US" sz="1800" b="0" i="0" kern="1200" dirty="0">
              <a:solidFill>
                <a:srgbClr val="0B0C0C"/>
              </a:solidFill>
              <a:effectLst/>
              <a:latin typeface="+mn-lt"/>
            </a:rPr>
            <a:t>Usually via sneezing, coughing, singing, and talking</a:t>
          </a:r>
          <a:endParaRPr lang="en-GB" sz="1800" kern="1200" dirty="0"/>
        </a:p>
        <a:p>
          <a:pPr marL="171450" lvl="1" indent="-171450" algn="l" defTabSz="800100">
            <a:lnSpc>
              <a:spcPct val="90000"/>
            </a:lnSpc>
            <a:spcBef>
              <a:spcPct val="0"/>
            </a:spcBef>
            <a:spcAft>
              <a:spcPct val="15000"/>
            </a:spcAft>
            <a:buChar char="•"/>
          </a:pPr>
          <a:r>
            <a:rPr lang="en-US" sz="1800" b="0" i="0" kern="1200">
              <a:solidFill>
                <a:srgbClr val="0B0C0C"/>
              </a:solidFill>
              <a:effectLst/>
              <a:latin typeface="+mn-lt"/>
            </a:rPr>
            <a:t>Can spread without necessarily having close contact  </a:t>
          </a:r>
          <a:endParaRPr lang="en-GB" sz="1800" kern="1200"/>
        </a:p>
        <a:p>
          <a:pPr marL="171450" lvl="1" indent="-171450" algn="l" defTabSz="800100">
            <a:lnSpc>
              <a:spcPct val="90000"/>
            </a:lnSpc>
            <a:spcBef>
              <a:spcPct val="0"/>
            </a:spcBef>
            <a:spcAft>
              <a:spcPct val="15000"/>
            </a:spcAft>
            <a:buChar char="•"/>
          </a:pPr>
          <a:r>
            <a:rPr lang="en-US" sz="1800" b="0" i="0" kern="1200" dirty="0">
              <a:solidFill>
                <a:srgbClr val="0B0C0C"/>
              </a:solidFill>
              <a:effectLst/>
              <a:latin typeface="+mn-lt"/>
            </a:rPr>
            <a:t>Aerosols can contaminate hands, cups, toys, or other items and spread to those who may use or touch them.</a:t>
          </a:r>
        </a:p>
        <a:p>
          <a:pPr marL="171450" lvl="1" indent="-171450" algn="l" defTabSz="800100">
            <a:lnSpc>
              <a:spcPct val="90000"/>
            </a:lnSpc>
            <a:spcBef>
              <a:spcPct val="0"/>
            </a:spcBef>
            <a:spcAft>
              <a:spcPct val="15000"/>
            </a:spcAft>
            <a:buChar char="•"/>
          </a:pPr>
          <a:r>
            <a:rPr lang="en-US" sz="1800" b="0" i="0" kern="1200">
              <a:solidFill>
                <a:srgbClr val="0B0C0C"/>
              </a:solidFill>
              <a:effectLst/>
              <a:latin typeface="+mn-lt"/>
            </a:rPr>
            <a:t>Examples include common cold, COVID-19, influenza, and whooping cough.</a:t>
          </a:r>
          <a:endParaRPr lang="en-GB" sz="1800" kern="1200">
            <a:latin typeface="+mn-lt"/>
          </a:endParaRPr>
        </a:p>
      </dsp:txBody>
      <dsp:txXfrm>
        <a:off x="3867193" y="779693"/>
        <a:ext cx="3389225" cy="3974416"/>
      </dsp:txXfrm>
    </dsp:sp>
    <dsp:sp modelId="{3FC64D72-CE24-4025-956C-3DDAD5FE42A8}">
      <dsp:nvSpPr>
        <dsp:cNvPr id="0" name=""/>
        <dsp:cNvSpPr/>
      </dsp:nvSpPr>
      <dsp:spPr>
        <a:xfrm>
          <a:off x="7730911" y="261293"/>
          <a:ext cx="3389225" cy="518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t>Faecal-oral</a:t>
          </a:r>
        </a:p>
      </dsp:txBody>
      <dsp:txXfrm>
        <a:off x="7730911" y="261293"/>
        <a:ext cx="3389225" cy="518400"/>
      </dsp:txXfrm>
    </dsp:sp>
    <dsp:sp modelId="{56B70D94-6BC8-46D0-9D41-D36E7D980188}">
      <dsp:nvSpPr>
        <dsp:cNvPr id="0" name=""/>
        <dsp:cNvSpPr/>
      </dsp:nvSpPr>
      <dsp:spPr>
        <a:xfrm>
          <a:off x="7730911" y="779693"/>
          <a:ext cx="3389225" cy="397441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mn-lt"/>
            </a:rPr>
            <a:t>Gastro-intestinal infections can spread from person to person</a:t>
          </a:r>
          <a:endParaRPr lang="en-GB" sz="1800" kern="1200"/>
        </a:p>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US" sz="1800" kern="1200" dirty="0">
              <a:latin typeface="+mn-lt"/>
            </a:rPr>
            <a:t>When infected </a:t>
          </a:r>
          <a:r>
            <a:rPr lang="en-US" sz="1800" kern="1200" dirty="0" err="1">
              <a:latin typeface="+mn-lt"/>
            </a:rPr>
            <a:t>faeces</a:t>
          </a:r>
          <a:r>
            <a:rPr lang="en-US" sz="1800" kern="1200" dirty="0">
              <a:latin typeface="+mn-lt"/>
            </a:rPr>
            <a:t> (poo) or vomit are transferred to the mouth either directly or from contaminated food, water, or objects such as toys, door handles or toilet flush handles. </a:t>
          </a:r>
          <a:endParaRPr lang="en-GB" sz="1800" kern="1200" dirty="0"/>
        </a:p>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US" sz="1800" kern="1200">
              <a:latin typeface="+mn-lt"/>
            </a:rPr>
            <a:t>Examples include norovirus and E.coli </a:t>
          </a:r>
        </a:p>
      </dsp:txBody>
      <dsp:txXfrm>
        <a:off x="7730911" y="779693"/>
        <a:ext cx="3389225" cy="39744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F8B90-C3CC-472A-917A-E94E5E48CDB2}"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EEAF9-07D6-4DCD-A7C5-11BF31632521}" type="slidenum">
              <a:rPr lang="en-GB" smtClean="0"/>
              <a:t>‹#›</a:t>
            </a:fld>
            <a:endParaRPr lang="en-GB"/>
          </a:p>
        </p:txBody>
      </p:sp>
    </p:spTree>
    <p:extLst>
      <p:ext uri="{BB962C8B-B14F-4D97-AF65-F5344CB8AC3E}">
        <p14:creationId xmlns:p14="http://schemas.microsoft.com/office/powerpoint/2010/main" val="159579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B0C0C"/>
                </a:solidFill>
                <a:effectLst/>
                <a:latin typeface="+mj-lt"/>
              </a:rPr>
              <a:t>Presenter notes</a:t>
            </a:r>
            <a:r>
              <a:rPr lang="en-US" b="0" i="0" dirty="0">
                <a:solidFill>
                  <a:srgbClr val="0B0C0C"/>
                </a:solidFill>
                <a:effectLst/>
                <a:latin typeface="+mj-lt"/>
              </a:rPr>
              <a:t>: </a:t>
            </a:r>
          </a:p>
          <a:p>
            <a:pPr algn="l"/>
            <a:r>
              <a:rPr lang="en-US" b="0" i="0" dirty="0">
                <a:solidFill>
                  <a:srgbClr val="0B0C0C"/>
                </a:solidFill>
                <a:effectLst/>
                <a:latin typeface="+mj-lt"/>
              </a:rPr>
              <a:t>Infections are really common, and for most people the risk of complications or severe disease really quite low. </a:t>
            </a:r>
          </a:p>
          <a:p>
            <a:pPr algn="l"/>
            <a:endParaRPr lang="en-US" b="0" i="0" dirty="0">
              <a:solidFill>
                <a:srgbClr val="0B0C0C"/>
              </a:solidFill>
              <a:effectLst/>
              <a:latin typeface="+mj-lt"/>
            </a:endParaRPr>
          </a:p>
          <a:p>
            <a:pPr algn="l"/>
            <a:r>
              <a:rPr lang="en-US" b="0" i="0" dirty="0">
                <a:solidFill>
                  <a:srgbClr val="0B0C0C"/>
                </a:solidFill>
                <a:effectLst/>
                <a:latin typeface="+mj-lt"/>
              </a:rPr>
              <a:t>Infections can be picked up anywhere, at home or in the wider community so are often  brought into EYES or picked up and spread within the EYES setting itself</a:t>
            </a:r>
          </a:p>
          <a:p>
            <a:pPr algn="l"/>
            <a:endParaRPr lang="en-US" b="0" i="0" dirty="0">
              <a:solidFill>
                <a:srgbClr val="0B0C0C"/>
              </a:solidFill>
              <a:effectLst/>
              <a:latin typeface="+mj-lt"/>
            </a:endParaRPr>
          </a:p>
          <a:p>
            <a:pPr algn="l"/>
            <a:r>
              <a:rPr lang="en-US" b="0" i="0" dirty="0">
                <a:solidFill>
                  <a:srgbClr val="0B0C0C"/>
                </a:solidFill>
                <a:effectLst/>
                <a:latin typeface="+mj-lt"/>
              </a:rPr>
              <a:t>Infections are caused by microbes (or germs) such as bacteria, viruses, fungi, and parasites </a:t>
            </a:r>
          </a:p>
          <a:p>
            <a:pPr algn="l"/>
            <a:endParaRPr lang="en-US" b="0" i="0" dirty="0">
              <a:solidFill>
                <a:srgbClr val="0B0C0C"/>
              </a:solidFill>
              <a:effectLst/>
              <a:latin typeface="+mj-lt"/>
            </a:endParaRPr>
          </a:p>
          <a:p>
            <a:r>
              <a:rPr lang="en-US" dirty="0">
                <a:solidFill>
                  <a:srgbClr val="0B0C0C"/>
                </a:solidFill>
                <a:latin typeface="+mj-lt"/>
              </a:rPr>
              <a:t>Microbes are everywhere, the live on our skin and in the environment and most do not cause infection and can even be beneficial . </a:t>
            </a:r>
            <a:r>
              <a:rPr lang="en-GB" sz="1800" dirty="0">
                <a:effectLst/>
                <a:latin typeface="Arial" panose="020B0604020202020204" pitchFamily="34" charset="0"/>
                <a:ea typeface="Yu Gothic" panose="020B0400000000000000" pitchFamily="34" charset="-128"/>
              </a:rPr>
              <a:t>Ba</a:t>
            </a:r>
            <a:r>
              <a:rPr lang="en-GB" sz="1800" dirty="0">
                <a:solidFill>
                  <a:srgbClr val="000000"/>
                </a:solidFill>
                <a:effectLst/>
                <a:latin typeface="Arial" panose="020B0604020202020204" pitchFamily="34" charset="0"/>
                <a:ea typeface="Yu Gothic" panose="020B0400000000000000" pitchFamily="34" charset="-128"/>
              </a:rPr>
              <a:t>cteria on our skin, in our airways, and in our digestive system are the first line of defence against microbes that can cause infection.</a:t>
            </a:r>
            <a:endParaRPr lang="en-US" dirty="0">
              <a:solidFill>
                <a:srgbClr val="0B0C0C"/>
              </a:solidFill>
              <a:latin typeface="+mj-lt"/>
            </a:endParaRPr>
          </a:p>
          <a:p>
            <a:endParaRPr lang="en-US" dirty="0">
              <a:solidFill>
                <a:srgbClr val="0B0C0C"/>
              </a:solidFill>
              <a:latin typeface="+mj-lt"/>
            </a:endParaRPr>
          </a:p>
          <a:p>
            <a:pPr algn="l"/>
            <a:r>
              <a:rPr lang="en-US" b="0" i="0" dirty="0">
                <a:solidFill>
                  <a:srgbClr val="0B0C0C"/>
                </a:solidFill>
                <a:effectLst/>
                <a:latin typeface="+mj-lt"/>
              </a:rPr>
              <a:t>However, some microbes/germs can cause infections when they get into the wrong place, which can result in symptoms such as fever and sickness. </a:t>
            </a:r>
          </a:p>
          <a:p>
            <a:endParaRPr lang="en-US" dirty="0">
              <a:solidFill>
                <a:srgbClr val="0B0C0C"/>
              </a:solidFill>
              <a:latin typeface="+mj-lt"/>
            </a:endParaRPr>
          </a:p>
          <a:p>
            <a:r>
              <a:rPr lang="en-US" dirty="0">
                <a:solidFill>
                  <a:srgbClr val="0B0C0C"/>
                </a:solidFill>
                <a:latin typeface="+mj-lt"/>
              </a:rPr>
              <a:t>Disease causing microbes are known as pathogens</a:t>
            </a: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a:t>
            </a:fld>
            <a:endParaRPr lang="en-US"/>
          </a:p>
        </p:txBody>
      </p:sp>
    </p:spTree>
    <p:extLst>
      <p:ext uri="{BB962C8B-B14F-4D97-AF65-F5344CB8AC3E}">
        <p14:creationId xmlns:p14="http://schemas.microsoft.com/office/powerpoint/2010/main" val="291770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Presenter notes: </a:t>
            </a:r>
          </a:p>
          <a:p>
            <a:pPr marL="0" indent="0">
              <a:buFont typeface="Arial" panose="020B0604020202020204" pitchFamily="34" charset="0"/>
              <a:buNone/>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chain of infection helps us to understand how infections spread. Each chain in the infection has to come together for an infection to occur; by understanding this chain, we can then look for opportunities to break the chain, which in turn can help prevent infections from spreading to others. The chain of infection can be broken at any link, and the more links that can be broken, then less chance there is of an infection happening.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There are 5 links to this chain of infection and we will discuss each one in turn.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The source of infection is where the  harmful microbe is, this can be people who are already infected (and we don’t always know if someone is infected), pets and animals and also contaminated food or contaminated surfaces.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The second link is way out for microbes: this means that the harmful microbe has to have a way of getting out of an infected person or other source before it can spreads to someone else. Ways this can happen is by sneezing, coughing, bodily fluids, or juices from raw meat and poultry.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The 3</a:t>
            </a:r>
            <a:r>
              <a:rPr lang="en-GB" sz="1200" baseline="30000" dirty="0">
                <a:effectLst/>
                <a:latin typeface="Arial" panose="020B0604020202020204" pitchFamily="34" charset="0"/>
                <a:cs typeface="Times New Roman" panose="02020603050405020304" pitchFamily="18" charset="0"/>
              </a:rPr>
              <a:t>rd</a:t>
            </a:r>
            <a:r>
              <a:rPr lang="en-GB" sz="1200" dirty="0">
                <a:effectLst/>
                <a:latin typeface="Arial" panose="020B0604020202020204" pitchFamily="34" charset="0"/>
                <a:cs typeface="Times New Roman" panose="02020603050405020304" pitchFamily="18" charset="0"/>
              </a:rPr>
              <a:t> link is spread of infection. This is the easiest link to break. There are many key hygiene measures that we can do to ensure infections do not spread to others, which we will explain later on. There are many ways that harmful microbes can spread, direct contact, through the air and through indirect contact with surfaces or the environment.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The 4</a:t>
            </a:r>
            <a:r>
              <a:rPr lang="en-GB" sz="1200" baseline="30000" dirty="0">
                <a:effectLst/>
                <a:latin typeface="Arial" panose="020B0604020202020204" pitchFamily="34" charset="0"/>
                <a:cs typeface="Times New Roman" panose="02020603050405020304" pitchFamily="18" charset="0"/>
              </a:rPr>
              <a:t>th</a:t>
            </a:r>
            <a:r>
              <a:rPr lang="en-GB" sz="1200" dirty="0">
                <a:effectLst/>
                <a:latin typeface="Arial" panose="020B0604020202020204" pitchFamily="34" charset="0"/>
                <a:cs typeface="Times New Roman" panose="02020603050405020304" pitchFamily="18" charset="0"/>
              </a:rPr>
              <a:t> link is way in for microbes, so just like the way out link, harmful microbes need a way of getting into a person’s body, which can be through the food we eat, inhaling infections that spread though the air, through open cuts and  sores and through things that we put in our mouths (usually via our hands).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The last link in the chain is people at risks of infection. This is probably the one link that we have little control over. Everyone is at risk of infection but there will be some people who are at higher risk than others, such as people who are taking medications for example chemotherapy which weakens their immune system. , the very young and the elderly and people who have underlying health conditions. We see many grandparents now taking on the role of helping with child care, who may have underlying health conditions, therefore it is even more important that we consider this population when considering risks in EYES. </a:t>
            </a:r>
          </a:p>
          <a:p>
            <a:pPr marL="0" indent="0">
              <a:buFont typeface="Arial" panose="020B0604020202020204" pitchFamily="34" charset="0"/>
              <a:buNone/>
            </a:pPr>
            <a:endParaRPr lang="en-GB" sz="1200" dirty="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GB" sz="1200" dirty="0">
                <a:effectLst/>
                <a:latin typeface="Arial" panose="020B0604020202020204" pitchFamily="34" charset="0"/>
                <a:cs typeface="Times New Roman" panose="02020603050405020304" pitchFamily="18" charset="0"/>
              </a:rPr>
              <a:t>Now we understand the chain of infection, we can go into more details on the common modes of infection transmission</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a:p>
        </p:txBody>
      </p:sp>
    </p:spTree>
    <p:extLst>
      <p:ext uri="{BB962C8B-B14F-4D97-AF65-F5344CB8AC3E}">
        <p14:creationId xmlns:p14="http://schemas.microsoft.com/office/powerpoint/2010/main" val="112350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notes</a:t>
            </a:r>
            <a:r>
              <a:rPr lang="en-GB"/>
              <a:t>: </a:t>
            </a:r>
          </a:p>
          <a:p>
            <a:endParaRPr lang="en-GB"/>
          </a:p>
          <a:p>
            <a:r>
              <a:rPr lang="en-GB"/>
              <a:t>The 3 main transmission routs that are seen in EYES include direct contact, through the air and faecal oral transmission. </a:t>
            </a:r>
          </a:p>
          <a:p>
            <a:endParaRPr lang="en-GB"/>
          </a:p>
          <a:p>
            <a:r>
              <a:rPr lang="en-GB"/>
              <a:t>Direct contact is the most common way infections can spread from one person to another, usually by hands touching an infected person or a contaminated surface. </a:t>
            </a:r>
            <a:r>
              <a:rPr lang="en-US" sz="1200" b="0" i="0">
                <a:solidFill>
                  <a:srgbClr val="0B0C0C"/>
                </a:solidFill>
                <a:effectLst/>
                <a:latin typeface="+mn-lt"/>
              </a:rPr>
              <a:t>Examples of infections of the skin, mouth and eye that are spread in this way are scabies, headlice, ringworm and impetigo. </a:t>
            </a:r>
          </a:p>
          <a:p>
            <a:endParaRPr lang="en-US" sz="1200" b="0" i="0">
              <a:solidFill>
                <a:srgbClr val="0B0C0C"/>
              </a:solidFill>
              <a:effectLst/>
              <a:latin typeface="+mn-lt"/>
            </a:endParaRPr>
          </a:p>
          <a:p>
            <a:r>
              <a:rPr lang="en-US" sz="1200" b="0" i="0">
                <a:solidFill>
                  <a:srgbClr val="0B0C0C"/>
                </a:solidFill>
                <a:effectLst/>
                <a:latin typeface="+mn-lt"/>
              </a:rPr>
              <a:t>Through the air is a new terminology (it used to be called airborne or respiratory droplets, this is no longer used as the distinction between the two are not clearly distinguishable, so are now under the umbrella of through the air). Infection that spread through the air spread easily between people. Sneezing, coughing, singing, and talking may spread from an infected person to someone close by</a:t>
            </a:r>
          </a:p>
          <a:p>
            <a:endParaRPr lang="en-US" sz="1200" b="0" i="0">
              <a:solidFill>
                <a:srgbClr val="0B0C0C"/>
              </a:solidFill>
              <a:effectLst/>
              <a:latin typeface="+mn-lt"/>
            </a:endParaRPr>
          </a:p>
          <a:p>
            <a:r>
              <a:rPr lang="en-US" sz="1200" b="0" i="0">
                <a:solidFill>
                  <a:srgbClr val="0B0C0C"/>
                </a:solidFill>
                <a:effectLst/>
                <a:latin typeface="+mn-lt"/>
              </a:rPr>
              <a:t>Infections that spread through the air can also spread without necessarily having close contact with another person. When infected, a person's mouth or nose may also contaminate hands, cups, toys, or other items and spread to those who may use or touch them, particularly if they then touch their nose or mouth. </a:t>
            </a:r>
          </a:p>
          <a:p>
            <a:endParaRPr lang="en-US" sz="1200" b="0" i="0">
              <a:solidFill>
                <a:srgbClr val="0B0C0C"/>
              </a:solidFill>
              <a:effectLst/>
              <a:latin typeface="+mn-lt"/>
            </a:endParaRPr>
          </a:p>
          <a:p>
            <a:r>
              <a:rPr lang="en-US" sz="1200" b="0" i="0">
                <a:solidFill>
                  <a:srgbClr val="0B0C0C"/>
                </a:solidFill>
                <a:effectLst/>
                <a:latin typeface="+mn-lt"/>
              </a:rPr>
              <a:t>Examples of infections that are spread in this way are the common cold, COVID-19, influenza, and whooping cough </a:t>
            </a:r>
          </a:p>
          <a:p>
            <a:endParaRPr lang="en-US" sz="1200" b="0" i="0">
              <a:solidFill>
                <a:srgbClr val="0B0C0C"/>
              </a:solidFill>
              <a:effectLst/>
              <a:latin typeface="+mn-lt"/>
            </a:endParaRPr>
          </a:p>
          <a:p>
            <a:pPr marL="0" indent="0">
              <a:buNone/>
            </a:pPr>
            <a:r>
              <a:rPr lang="en-US" sz="1200" b="0" i="0">
                <a:solidFill>
                  <a:srgbClr val="0B0C0C"/>
                </a:solidFill>
                <a:effectLst/>
                <a:latin typeface="+mn-lt"/>
              </a:rPr>
              <a:t>And lastly </a:t>
            </a:r>
            <a:r>
              <a:rPr lang="en-GB" sz="2600" b="0">
                <a:latin typeface="+mn-lt"/>
              </a:rPr>
              <a:t>Faecal-oral mode of transmission. This is when </a:t>
            </a:r>
            <a:r>
              <a:rPr lang="en-US" sz="2600" b="0">
                <a:latin typeface="+mn-lt"/>
              </a:rPr>
              <a:t>g</a:t>
            </a:r>
            <a:r>
              <a:rPr lang="en-US" sz="2600">
                <a:latin typeface="+mn-lt"/>
              </a:rPr>
              <a:t>astro-intestinal infections spread from person to person when infected </a:t>
            </a:r>
            <a:r>
              <a:rPr lang="en-US" sz="2600" err="1">
                <a:latin typeface="+mn-lt"/>
              </a:rPr>
              <a:t>faeces</a:t>
            </a:r>
            <a:r>
              <a:rPr lang="en-US" sz="2600">
                <a:latin typeface="+mn-lt"/>
              </a:rPr>
              <a:t> or vomit are transferred to the mouth either directly from hands or from contaminated food, water, or objects such as toys, door handles or toilet flush handles. Examples of infections spread in this way include hepatitis A, Shiga Toxin-producing Escherichia Coli (STEC), and norovirus</a:t>
            </a:r>
          </a:p>
          <a:p>
            <a:endParaRPr lang="en-US" sz="1200" b="0" i="0">
              <a:solidFill>
                <a:srgbClr val="0B0C0C"/>
              </a:solidFill>
              <a:effectLst/>
              <a:latin typeface="+mn-lt"/>
            </a:endParaRPr>
          </a:p>
          <a:p>
            <a:endParaRPr lang="en-US" sz="1200" b="0" i="0">
              <a:solidFill>
                <a:srgbClr val="0B0C0C"/>
              </a:solidFill>
              <a:effectLst/>
              <a:latin typeface="+mn-lt"/>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a:p>
        </p:txBody>
      </p:sp>
    </p:spTree>
    <p:extLst>
      <p:ext uri="{BB962C8B-B14F-4D97-AF65-F5344CB8AC3E}">
        <p14:creationId xmlns:p14="http://schemas.microsoft.com/office/powerpoint/2010/main" val="363532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a:p>
        </p:txBody>
      </p:sp>
    </p:spTree>
    <p:extLst>
      <p:ext uri="{BB962C8B-B14F-4D97-AF65-F5344CB8AC3E}">
        <p14:creationId xmlns:p14="http://schemas.microsoft.com/office/powerpoint/2010/main" val="2222878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dirty="0"/>
              <a:t>Click to edit Master title style</a:t>
            </a:r>
            <a:endParaRPr lang="en-GB" dirty="0"/>
          </a:p>
        </p:txBody>
      </p:sp>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05CCB9D-C4A1-8784-7C9A-79F9CF11966A}"/>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22031" y="364765"/>
            <a:ext cx="1376811" cy="1403288"/>
          </a:xfrm>
          <a:prstGeom prst="rect">
            <a:avLst/>
          </a:prstGeom>
        </p:spPr>
      </p:pic>
    </p:spTree>
    <p:extLst>
      <p:ext uri="{BB962C8B-B14F-4D97-AF65-F5344CB8AC3E}">
        <p14:creationId xmlns:p14="http://schemas.microsoft.com/office/powerpoint/2010/main" val="29423642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8" name="Freeform 7">
            <a:extLst>
              <a:ext uri="{FF2B5EF4-FFF2-40B4-BE49-F238E27FC236}">
                <a16:creationId xmlns:a16="http://schemas.microsoft.com/office/drawing/2014/main" id="{27949CF1-DF09-4B49-95A4-9EE895ADE30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99119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7" name="Freeform 6">
            <a:extLst>
              <a:ext uri="{FF2B5EF4-FFF2-40B4-BE49-F238E27FC236}">
                <a16:creationId xmlns:a16="http://schemas.microsoft.com/office/drawing/2014/main" id="{24950A53-BD8A-C542-B5C0-F9F7929146E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16229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020449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5" name="Freeform 4">
            <a:extLst>
              <a:ext uri="{FF2B5EF4-FFF2-40B4-BE49-F238E27FC236}">
                <a16:creationId xmlns:a16="http://schemas.microsoft.com/office/drawing/2014/main" id="{DA6B6785-D4C3-0D45-A760-32104DD6D8AB}"/>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946152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35E7-9EE7-5FCA-1D01-9B908ABCD89E}"/>
              </a:ext>
            </a:extLst>
          </p:cNvPr>
          <p:cNvSpPr>
            <a:spLocks noGrp="1"/>
          </p:cNvSpPr>
          <p:nvPr>
            <p:ph type="title"/>
          </p:nvPr>
        </p:nvSpPr>
        <p:spPr/>
        <p:txBody>
          <a:bodyPr/>
          <a:lstStyle/>
          <a:p>
            <a:r>
              <a:rPr lang="en-GB" dirty="0"/>
              <a:t>Infections in EYES</a:t>
            </a:r>
            <a:endParaRPr lang="en-US" dirty="0"/>
          </a:p>
        </p:txBody>
      </p:sp>
      <p:sp>
        <p:nvSpPr>
          <p:cNvPr id="3" name="Content Placeholder 2">
            <a:extLst>
              <a:ext uri="{FF2B5EF4-FFF2-40B4-BE49-F238E27FC236}">
                <a16:creationId xmlns:a16="http://schemas.microsoft.com/office/drawing/2014/main" id="{8957CA63-7900-9643-C7FF-0F2CA596935B}"/>
              </a:ext>
            </a:extLst>
          </p:cNvPr>
          <p:cNvSpPr>
            <a:spLocks noGrp="1"/>
          </p:cNvSpPr>
          <p:nvPr>
            <p:ph idx="1"/>
          </p:nvPr>
        </p:nvSpPr>
        <p:spPr>
          <a:xfrm>
            <a:off x="615955" y="1435126"/>
            <a:ext cx="11123857" cy="4351338"/>
          </a:xfrm>
        </p:spPr>
        <p:txBody>
          <a:bodyPr>
            <a:normAutofit/>
          </a:bodyPr>
          <a:lstStyle/>
          <a:p>
            <a:pPr algn="l"/>
            <a:r>
              <a:rPr lang="en-US" b="0" i="0" dirty="0">
                <a:solidFill>
                  <a:srgbClr val="0B0C0C"/>
                </a:solidFill>
                <a:effectLst/>
                <a:latin typeface="+mj-lt"/>
              </a:rPr>
              <a:t>Infections are common and for most people the risk of severe disease is low</a:t>
            </a:r>
          </a:p>
          <a:p>
            <a:pPr algn="l"/>
            <a:r>
              <a:rPr lang="en-US" b="0" i="0" dirty="0">
                <a:solidFill>
                  <a:srgbClr val="0B0C0C"/>
                </a:solidFill>
                <a:effectLst/>
                <a:latin typeface="+mj-lt"/>
              </a:rPr>
              <a:t>Infections can be picked up anywhere</a:t>
            </a:r>
          </a:p>
          <a:p>
            <a:pPr algn="l"/>
            <a:r>
              <a:rPr lang="en-US" b="0" i="0" dirty="0">
                <a:solidFill>
                  <a:srgbClr val="0B0C0C"/>
                </a:solidFill>
                <a:effectLst/>
                <a:latin typeface="+mj-lt"/>
              </a:rPr>
              <a:t>Infections are caused by microbes (or germs) such as bacteria, viruses, fungi, and parasites </a:t>
            </a:r>
          </a:p>
          <a:p>
            <a:r>
              <a:rPr lang="en-US" dirty="0">
                <a:solidFill>
                  <a:srgbClr val="0B0C0C"/>
                </a:solidFill>
                <a:latin typeface="+mj-lt"/>
              </a:rPr>
              <a:t>Microbes are everywhere and most do not cause infection and can even be beneficial</a:t>
            </a:r>
          </a:p>
          <a:p>
            <a:pPr algn="l"/>
            <a:r>
              <a:rPr lang="en-US" b="0" i="0" dirty="0">
                <a:solidFill>
                  <a:srgbClr val="0B0C0C"/>
                </a:solidFill>
                <a:effectLst/>
                <a:latin typeface="+mj-lt"/>
              </a:rPr>
              <a:t>However, some microbes can cause infections when they get into the wrong place, which can result in symptoms such as fever and sickness. </a:t>
            </a:r>
          </a:p>
          <a:p>
            <a:r>
              <a:rPr lang="en-US" dirty="0">
                <a:solidFill>
                  <a:srgbClr val="0B0C0C"/>
                </a:solidFill>
                <a:latin typeface="+mj-lt"/>
              </a:rPr>
              <a:t>Disease causing microbes are known as pathogens</a:t>
            </a:r>
          </a:p>
        </p:txBody>
      </p:sp>
      <p:sp>
        <p:nvSpPr>
          <p:cNvPr id="4" name="Footer Placeholder 3">
            <a:extLst>
              <a:ext uri="{FF2B5EF4-FFF2-40B4-BE49-F238E27FC236}">
                <a16:creationId xmlns:a16="http://schemas.microsoft.com/office/drawing/2014/main" id="{ED208D95-D06E-DBF3-BAA1-44C51312A941}"/>
              </a:ext>
            </a:extLst>
          </p:cNvPr>
          <p:cNvSpPr>
            <a:spLocks noGrp="1"/>
          </p:cNvSpPr>
          <p:nvPr>
            <p:ph type="ftr" sz="quarter" idx="10"/>
          </p:nvPr>
        </p:nvSpPr>
        <p:spPr/>
        <p:txBody>
          <a:bodyPr/>
          <a:lstStyle/>
          <a:p>
            <a:r>
              <a:rPr lang="en-GB" sz="1400" dirty="0"/>
              <a:t>IPC Training for EYES</a:t>
            </a:r>
          </a:p>
        </p:txBody>
      </p:sp>
    </p:spTree>
    <p:extLst>
      <p:ext uri="{BB962C8B-B14F-4D97-AF65-F5344CB8AC3E}">
        <p14:creationId xmlns:p14="http://schemas.microsoft.com/office/powerpoint/2010/main" val="176460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2941-88F1-4349-E4EA-4DEC099EF32D}"/>
              </a:ext>
            </a:extLst>
          </p:cNvPr>
          <p:cNvSpPr>
            <a:spLocks noGrp="1"/>
          </p:cNvSpPr>
          <p:nvPr>
            <p:ph type="title"/>
          </p:nvPr>
        </p:nvSpPr>
        <p:spPr>
          <a:xfrm>
            <a:off x="615956" y="82501"/>
            <a:ext cx="11123856" cy="535410"/>
          </a:xfrm>
        </p:spPr>
        <p:txBody>
          <a:bodyPr>
            <a:normAutofit fontScale="90000"/>
          </a:bodyPr>
          <a:lstStyle/>
          <a:p>
            <a:r>
              <a:rPr kumimoji="0" lang="en-GB" sz="3800" b="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How infections spread- The Chain of Infection</a:t>
            </a:r>
            <a:endParaRPr lang="en-GB" dirty="0"/>
          </a:p>
        </p:txBody>
      </p:sp>
      <p:sp>
        <p:nvSpPr>
          <p:cNvPr id="4" name="Slide Number Placeholder 3">
            <a:extLst>
              <a:ext uri="{FF2B5EF4-FFF2-40B4-BE49-F238E27FC236}">
                <a16:creationId xmlns:a16="http://schemas.microsoft.com/office/drawing/2014/main" id="{72CB2082-A2E4-C5B3-5BD5-FD101876CC4F}"/>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
        <p:nvSpPr>
          <p:cNvPr id="5" name="Rectangle: Rounded Corners 4">
            <a:extLst>
              <a:ext uri="{FF2B5EF4-FFF2-40B4-BE49-F238E27FC236}">
                <a16:creationId xmlns:a16="http://schemas.microsoft.com/office/drawing/2014/main" id="{14BF127F-1200-D09D-DAD2-43882278F940}"/>
              </a:ext>
              <a:ext uri="{C183D7F6-B498-43B3-948B-1728B52AA6E4}">
                <adec:decorative xmlns:adec="http://schemas.microsoft.com/office/drawing/2017/decorative" val="1"/>
              </a:ext>
            </a:extLst>
          </p:cNvPr>
          <p:cNvSpPr/>
          <p:nvPr/>
        </p:nvSpPr>
        <p:spPr>
          <a:xfrm rot="5400000">
            <a:off x="3100388" y="-1205508"/>
            <a:ext cx="5838825" cy="9840688"/>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10000"/>
                </a:schemeClr>
              </a:solidFill>
            </a:endParaRPr>
          </a:p>
        </p:txBody>
      </p:sp>
      <p:pic>
        <p:nvPicPr>
          <p:cNvPr id="6" name="Picture 5">
            <a:extLst>
              <a:ext uri="{FF2B5EF4-FFF2-40B4-BE49-F238E27FC236}">
                <a16:creationId xmlns:a16="http://schemas.microsoft.com/office/drawing/2014/main" id="{5838B413-973A-E11C-7C92-32472C3713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039" y="1091911"/>
            <a:ext cx="4351999" cy="4490223"/>
          </a:xfrm>
          <a:prstGeom prst="rect">
            <a:avLst/>
          </a:prstGeom>
        </p:spPr>
      </p:pic>
      <p:sp>
        <p:nvSpPr>
          <p:cNvPr id="8" name="Rectangle: Rounded Corners 7" descr="People at risk from&#10;infection&#10;We are all at risk from&#10;infection, but some are at greater risk:&#10;• People on medication&#10;e.g chemotherapy&#10;• The very young/elderly&#10;• People with underlying diseases e.g HIV/AIDS, diabetes&#10;">
            <a:extLst>
              <a:ext uri="{FF2B5EF4-FFF2-40B4-BE49-F238E27FC236}">
                <a16:creationId xmlns:a16="http://schemas.microsoft.com/office/drawing/2014/main" id="{3C1C6F75-1108-F021-6A5A-8E1FBC75FD29}"/>
              </a:ext>
            </a:extLst>
          </p:cNvPr>
          <p:cNvSpPr/>
          <p:nvPr/>
        </p:nvSpPr>
        <p:spPr>
          <a:xfrm>
            <a:off x="1447800" y="937523"/>
            <a:ext cx="2118267" cy="2285220"/>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2">
                    <a:lumMod val="10000"/>
                  </a:schemeClr>
                </a:solidFill>
                <a:latin typeface="Arial" panose="020B0604020202020204" pitchFamily="34" charset="0"/>
                <a:cs typeface="Arial" panose="020B0604020202020204" pitchFamily="34" charset="0"/>
              </a:rPr>
              <a:t>People at risk from</a:t>
            </a:r>
          </a:p>
          <a:p>
            <a:r>
              <a:rPr lang="en-GB" sz="1200" b="1" dirty="0">
                <a:solidFill>
                  <a:schemeClr val="bg2">
                    <a:lumMod val="10000"/>
                  </a:schemeClr>
                </a:solidFill>
                <a:latin typeface="Arial" panose="020B0604020202020204" pitchFamily="34" charset="0"/>
                <a:cs typeface="Arial" panose="020B0604020202020204" pitchFamily="34" charset="0"/>
              </a:rPr>
              <a:t>infection</a:t>
            </a:r>
          </a:p>
          <a:p>
            <a:r>
              <a:rPr lang="en-GB" sz="1200" dirty="0">
                <a:solidFill>
                  <a:schemeClr val="bg2">
                    <a:lumMod val="10000"/>
                  </a:schemeClr>
                </a:solidFill>
                <a:latin typeface="Arial" panose="020B0604020202020204" pitchFamily="34" charset="0"/>
                <a:cs typeface="Arial" panose="020B0604020202020204" pitchFamily="34" charset="0"/>
              </a:rPr>
              <a:t>We are all at risk from</a:t>
            </a:r>
          </a:p>
          <a:p>
            <a:r>
              <a:rPr lang="en-GB" sz="1200" dirty="0">
                <a:solidFill>
                  <a:schemeClr val="bg2">
                    <a:lumMod val="10000"/>
                  </a:schemeClr>
                </a:solidFill>
                <a:latin typeface="Arial" panose="020B0604020202020204" pitchFamily="34" charset="0"/>
                <a:cs typeface="Arial" panose="020B0604020202020204" pitchFamily="34" charset="0"/>
              </a:rPr>
              <a:t>infection, but some are at greater risk:</a:t>
            </a:r>
          </a:p>
          <a:p>
            <a:r>
              <a:rPr lang="en-GB" sz="1200" dirty="0">
                <a:solidFill>
                  <a:schemeClr val="bg2">
                    <a:lumMod val="10000"/>
                  </a:schemeClr>
                </a:solidFill>
                <a:latin typeface="Arial" panose="020B0604020202020204" pitchFamily="34" charset="0"/>
                <a:cs typeface="Arial" panose="020B0604020202020204" pitchFamily="34" charset="0"/>
              </a:rPr>
              <a:t>• People on medication</a:t>
            </a:r>
          </a:p>
          <a:p>
            <a:r>
              <a:rPr lang="en-GB" sz="1200" dirty="0" err="1">
                <a:solidFill>
                  <a:schemeClr val="bg2">
                    <a:lumMod val="10000"/>
                  </a:schemeClr>
                </a:solidFill>
                <a:latin typeface="Arial" panose="020B0604020202020204" pitchFamily="34" charset="0"/>
                <a:cs typeface="Arial" panose="020B0604020202020204" pitchFamily="34" charset="0"/>
              </a:rPr>
              <a:t>e.g</a:t>
            </a:r>
            <a:r>
              <a:rPr lang="en-GB" sz="1200" dirty="0">
                <a:solidFill>
                  <a:schemeClr val="bg2">
                    <a:lumMod val="10000"/>
                  </a:schemeClr>
                </a:solidFill>
                <a:latin typeface="Arial" panose="020B0604020202020204" pitchFamily="34" charset="0"/>
                <a:cs typeface="Arial" panose="020B0604020202020204" pitchFamily="34" charset="0"/>
              </a:rPr>
              <a:t> chemotherapy</a:t>
            </a:r>
          </a:p>
          <a:p>
            <a:r>
              <a:rPr lang="en-GB" sz="1200" dirty="0">
                <a:solidFill>
                  <a:schemeClr val="bg2">
                    <a:lumMod val="10000"/>
                  </a:schemeClr>
                </a:solidFill>
                <a:latin typeface="Arial" panose="020B0604020202020204" pitchFamily="34" charset="0"/>
                <a:cs typeface="Arial" panose="020B0604020202020204" pitchFamily="34" charset="0"/>
              </a:rPr>
              <a:t>• The very young/elderly</a:t>
            </a:r>
          </a:p>
          <a:p>
            <a:r>
              <a:rPr lang="en-GB" sz="1200" dirty="0">
                <a:solidFill>
                  <a:schemeClr val="bg2">
                    <a:lumMod val="10000"/>
                  </a:schemeClr>
                </a:solidFill>
                <a:latin typeface="Arial" panose="020B0604020202020204" pitchFamily="34" charset="0"/>
                <a:cs typeface="Arial" panose="020B0604020202020204" pitchFamily="34" charset="0"/>
              </a:rPr>
              <a:t>• People with underlying diseases </a:t>
            </a:r>
            <a:r>
              <a:rPr lang="en-GB" sz="1200" dirty="0" err="1">
                <a:solidFill>
                  <a:schemeClr val="bg2">
                    <a:lumMod val="10000"/>
                  </a:schemeClr>
                </a:solidFill>
                <a:latin typeface="Arial" panose="020B0604020202020204" pitchFamily="34" charset="0"/>
                <a:cs typeface="Arial" panose="020B0604020202020204" pitchFamily="34" charset="0"/>
              </a:rPr>
              <a:t>e.g</a:t>
            </a:r>
            <a:r>
              <a:rPr lang="en-GB" sz="1200" dirty="0">
                <a:solidFill>
                  <a:schemeClr val="bg2">
                    <a:lumMod val="10000"/>
                  </a:schemeClr>
                </a:solidFill>
                <a:latin typeface="Arial" panose="020B0604020202020204" pitchFamily="34" charset="0"/>
                <a:cs typeface="Arial" panose="020B0604020202020204" pitchFamily="34" charset="0"/>
              </a:rPr>
              <a:t> HIV/AIDS, diabetes</a:t>
            </a:r>
          </a:p>
        </p:txBody>
      </p:sp>
      <p:cxnSp>
        <p:nvCxnSpPr>
          <p:cNvPr id="9" name="Connector: Elbow 8">
            <a:extLst>
              <a:ext uri="{FF2B5EF4-FFF2-40B4-BE49-F238E27FC236}">
                <a16:creationId xmlns:a16="http://schemas.microsoft.com/office/drawing/2014/main" id="{4062B90D-7778-A8DD-87DE-4747A119AAB6}"/>
              </a:ext>
              <a:ext uri="{C183D7F6-B498-43B3-948B-1728B52AA6E4}">
                <adec:decorative xmlns:adec="http://schemas.microsoft.com/office/drawing/2017/decorative" val="1"/>
              </a:ext>
            </a:extLst>
          </p:cNvPr>
          <p:cNvCxnSpPr>
            <a:cxnSpLocks/>
          </p:cNvCxnSpPr>
          <p:nvPr/>
        </p:nvCxnSpPr>
        <p:spPr>
          <a:xfrm>
            <a:off x="3588379" y="1572320"/>
            <a:ext cx="561370" cy="124457"/>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descr="Way in for microbes&#10;Harmful microbes need a&#10;way to enter the body before they can cause an infection. This can be&#10;through:&#10;• The food we eat&#10;• Inhalation of aerosols&#10;or droplets&#10;• Open cuts or sores&#10;• Things we put in our&#10;mouths">
            <a:extLst>
              <a:ext uri="{FF2B5EF4-FFF2-40B4-BE49-F238E27FC236}">
                <a16:creationId xmlns:a16="http://schemas.microsoft.com/office/drawing/2014/main" id="{18B893B1-F771-100C-8BDF-A2DA0179F192}"/>
              </a:ext>
            </a:extLst>
          </p:cNvPr>
          <p:cNvSpPr/>
          <p:nvPr/>
        </p:nvSpPr>
        <p:spPr>
          <a:xfrm>
            <a:off x="1611086" y="3899888"/>
            <a:ext cx="1954981" cy="2560567"/>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2">
                    <a:lumMod val="10000"/>
                  </a:schemeClr>
                </a:solidFill>
                <a:latin typeface="Arial" panose="020B0604020202020204" pitchFamily="34" charset="0"/>
                <a:cs typeface="Arial" panose="020B0604020202020204" pitchFamily="34" charset="0"/>
              </a:rPr>
              <a:t>Way in for microbes</a:t>
            </a:r>
          </a:p>
          <a:p>
            <a:r>
              <a:rPr lang="en-GB" sz="1200" dirty="0">
                <a:solidFill>
                  <a:schemeClr val="bg2">
                    <a:lumMod val="10000"/>
                  </a:schemeClr>
                </a:solidFill>
                <a:latin typeface="Arial" panose="020B0604020202020204" pitchFamily="34" charset="0"/>
                <a:cs typeface="Arial" panose="020B0604020202020204" pitchFamily="34" charset="0"/>
              </a:rPr>
              <a:t>Harmful microbes need a</a:t>
            </a:r>
          </a:p>
          <a:p>
            <a:r>
              <a:rPr lang="en-GB" sz="1200" dirty="0">
                <a:solidFill>
                  <a:schemeClr val="bg2">
                    <a:lumMod val="10000"/>
                  </a:schemeClr>
                </a:solidFill>
                <a:latin typeface="Arial" panose="020B0604020202020204" pitchFamily="34" charset="0"/>
                <a:cs typeface="Arial" panose="020B0604020202020204" pitchFamily="34" charset="0"/>
              </a:rPr>
              <a:t>way to enter the body before they can cause an infection. This can be</a:t>
            </a:r>
          </a:p>
          <a:p>
            <a:r>
              <a:rPr lang="en-GB" sz="1200" dirty="0">
                <a:solidFill>
                  <a:schemeClr val="bg2">
                    <a:lumMod val="10000"/>
                  </a:schemeClr>
                </a:solidFill>
                <a:latin typeface="Arial" panose="020B0604020202020204" pitchFamily="34" charset="0"/>
                <a:cs typeface="Arial" panose="020B0604020202020204" pitchFamily="34" charset="0"/>
              </a:rPr>
              <a:t>through:</a:t>
            </a:r>
          </a:p>
          <a:p>
            <a:r>
              <a:rPr lang="en-GB" sz="1200" dirty="0">
                <a:solidFill>
                  <a:schemeClr val="bg2">
                    <a:lumMod val="10000"/>
                  </a:schemeClr>
                </a:solidFill>
                <a:latin typeface="Arial" panose="020B0604020202020204" pitchFamily="34" charset="0"/>
                <a:cs typeface="Arial" panose="020B0604020202020204" pitchFamily="34" charset="0"/>
              </a:rPr>
              <a:t>• The food we eat</a:t>
            </a:r>
          </a:p>
          <a:p>
            <a:r>
              <a:rPr lang="en-GB" sz="1200" dirty="0">
                <a:solidFill>
                  <a:schemeClr val="bg2">
                    <a:lumMod val="10000"/>
                  </a:schemeClr>
                </a:solidFill>
                <a:latin typeface="Arial" panose="020B0604020202020204" pitchFamily="34" charset="0"/>
                <a:cs typeface="Arial" panose="020B0604020202020204" pitchFamily="34" charset="0"/>
              </a:rPr>
              <a:t>• Inhalation of aerosols</a:t>
            </a:r>
          </a:p>
          <a:p>
            <a:r>
              <a:rPr lang="en-GB" sz="1200" dirty="0">
                <a:solidFill>
                  <a:schemeClr val="bg2">
                    <a:lumMod val="10000"/>
                  </a:schemeClr>
                </a:solidFill>
                <a:latin typeface="Arial" panose="020B0604020202020204" pitchFamily="34" charset="0"/>
                <a:cs typeface="Arial" panose="020B0604020202020204" pitchFamily="34" charset="0"/>
              </a:rPr>
              <a:t>or droplets</a:t>
            </a:r>
          </a:p>
          <a:p>
            <a:r>
              <a:rPr lang="en-GB" sz="1200" dirty="0">
                <a:solidFill>
                  <a:schemeClr val="bg2">
                    <a:lumMod val="10000"/>
                  </a:schemeClr>
                </a:solidFill>
                <a:latin typeface="Arial" panose="020B0604020202020204" pitchFamily="34" charset="0"/>
                <a:cs typeface="Arial" panose="020B0604020202020204" pitchFamily="34" charset="0"/>
              </a:rPr>
              <a:t>• Open cuts or sores</a:t>
            </a:r>
          </a:p>
          <a:p>
            <a:r>
              <a:rPr lang="en-GB" sz="1200" dirty="0">
                <a:solidFill>
                  <a:schemeClr val="bg2">
                    <a:lumMod val="10000"/>
                  </a:schemeClr>
                </a:solidFill>
                <a:latin typeface="Arial" panose="020B0604020202020204" pitchFamily="34" charset="0"/>
                <a:cs typeface="Arial" panose="020B0604020202020204" pitchFamily="34" charset="0"/>
              </a:rPr>
              <a:t>• Things we put in our</a:t>
            </a:r>
          </a:p>
          <a:p>
            <a:r>
              <a:rPr lang="en-GB" sz="1200" dirty="0">
                <a:solidFill>
                  <a:schemeClr val="bg2">
                    <a:lumMod val="10000"/>
                  </a:schemeClr>
                </a:solidFill>
                <a:latin typeface="Arial" panose="020B0604020202020204" pitchFamily="34" charset="0"/>
                <a:cs typeface="Arial" panose="020B0604020202020204" pitchFamily="34" charset="0"/>
              </a:rPr>
              <a:t>mouths</a:t>
            </a:r>
          </a:p>
        </p:txBody>
      </p:sp>
      <p:sp>
        <p:nvSpPr>
          <p:cNvPr id="11" name="Rectangle: Rounded Corners 10" descr="Source of infection&#10;Someone or something carrying the harmful microbes that causes the infection. There are many different sources of infection, these can include:&#10;• People already infected&#10;• Pets or animals&#10;• Contaminated food">
            <a:extLst>
              <a:ext uri="{FF2B5EF4-FFF2-40B4-BE49-F238E27FC236}">
                <a16:creationId xmlns:a16="http://schemas.microsoft.com/office/drawing/2014/main" id="{25F42CCE-97A8-C066-F7A1-3F673B982E7B}"/>
              </a:ext>
            </a:extLst>
          </p:cNvPr>
          <p:cNvSpPr/>
          <p:nvPr/>
        </p:nvSpPr>
        <p:spPr>
          <a:xfrm>
            <a:off x="7761412" y="937522"/>
            <a:ext cx="2982788" cy="1604759"/>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2">
                    <a:lumMod val="10000"/>
                  </a:schemeClr>
                </a:solidFill>
                <a:latin typeface="Arial" panose="020B0604020202020204" pitchFamily="34" charset="0"/>
                <a:cs typeface="Arial" panose="020B0604020202020204" pitchFamily="34" charset="0"/>
              </a:rPr>
              <a:t>Source of infection</a:t>
            </a:r>
          </a:p>
          <a:p>
            <a:r>
              <a:rPr lang="en-GB" sz="1200" dirty="0">
                <a:solidFill>
                  <a:schemeClr val="bg2">
                    <a:lumMod val="10000"/>
                  </a:schemeClr>
                </a:solidFill>
                <a:latin typeface="Arial" panose="020B0604020202020204" pitchFamily="34" charset="0"/>
                <a:cs typeface="Arial" panose="020B0604020202020204" pitchFamily="34" charset="0"/>
              </a:rPr>
              <a:t>Someone or something carrying the harmful microbes that causes the infection. There are many different sources of infection, these can include:</a:t>
            </a:r>
          </a:p>
          <a:p>
            <a:r>
              <a:rPr lang="en-GB" sz="1200" dirty="0">
                <a:solidFill>
                  <a:schemeClr val="bg2">
                    <a:lumMod val="10000"/>
                  </a:schemeClr>
                </a:solidFill>
                <a:latin typeface="Arial" panose="020B0604020202020204" pitchFamily="34" charset="0"/>
                <a:cs typeface="Arial" panose="020B0604020202020204" pitchFamily="34" charset="0"/>
              </a:rPr>
              <a:t>• People already infected</a:t>
            </a:r>
          </a:p>
          <a:p>
            <a:r>
              <a:rPr lang="en-GB" sz="1200" dirty="0">
                <a:solidFill>
                  <a:schemeClr val="bg2">
                    <a:lumMod val="10000"/>
                  </a:schemeClr>
                </a:solidFill>
                <a:latin typeface="Arial" panose="020B0604020202020204" pitchFamily="34" charset="0"/>
                <a:cs typeface="Arial" panose="020B0604020202020204" pitchFamily="34" charset="0"/>
              </a:rPr>
              <a:t>• Pets or animals</a:t>
            </a:r>
          </a:p>
          <a:p>
            <a:r>
              <a:rPr lang="en-GB" sz="1200" dirty="0">
                <a:solidFill>
                  <a:schemeClr val="bg2">
                    <a:lumMod val="10000"/>
                  </a:schemeClr>
                </a:solidFill>
                <a:latin typeface="Arial" panose="020B0604020202020204" pitchFamily="34" charset="0"/>
                <a:cs typeface="Arial" panose="020B0604020202020204" pitchFamily="34" charset="0"/>
              </a:rPr>
              <a:t>• Contaminated food</a:t>
            </a:r>
          </a:p>
        </p:txBody>
      </p:sp>
      <p:sp>
        <p:nvSpPr>
          <p:cNvPr id="12" name="Rectangle: Rounded Corners 11" descr="Way out for microbes&#10;Harmful microbes need a way to get out of an infected person or source before they can spread to someone else. Routes include:&#10;• Sneezing, coughing, saliva&#10;• Bodily fluid&#10;• Juices from raw meat and poultry&#10;">
            <a:extLst>
              <a:ext uri="{FF2B5EF4-FFF2-40B4-BE49-F238E27FC236}">
                <a16:creationId xmlns:a16="http://schemas.microsoft.com/office/drawing/2014/main" id="{8EEAD954-BD9C-4E98-6E73-3BC0F79F8B1C}"/>
              </a:ext>
            </a:extLst>
          </p:cNvPr>
          <p:cNvSpPr/>
          <p:nvPr/>
        </p:nvSpPr>
        <p:spPr>
          <a:xfrm>
            <a:off x="7747734" y="2684381"/>
            <a:ext cx="2996465" cy="1729316"/>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2">
                    <a:lumMod val="10000"/>
                  </a:schemeClr>
                </a:solidFill>
                <a:latin typeface="Arial" panose="020B0604020202020204" pitchFamily="34" charset="0"/>
                <a:cs typeface="Arial" panose="020B0604020202020204" pitchFamily="34" charset="0"/>
              </a:rPr>
              <a:t>Way out for microbes</a:t>
            </a:r>
          </a:p>
          <a:p>
            <a:r>
              <a:rPr lang="en-GB" sz="1200" dirty="0">
                <a:solidFill>
                  <a:schemeClr val="bg2">
                    <a:lumMod val="10000"/>
                  </a:schemeClr>
                </a:solidFill>
                <a:latin typeface="Arial" panose="020B0604020202020204" pitchFamily="34" charset="0"/>
                <a:cs typeface="Arial" panose="020B0604020202020204" pitchFamily="34" charset="0"/>
              </a:rPr>
              <a:t>Harmful microbes need a way to get out of an infected person or source before they can spread to someone else. Routes include:</a:t>
            </a:r>
          </a:p>
          <a:p>
            <a:r>
              <a:rPr lang="en-GB" sz="1200" dirty="0">
                <a:solidFill>
                  <a:schemeClr val="bg2">
                    <a:lumMod val="10000"/>
                  </a:schemeClr>
                </a:solidFill>
                <a:latin typeface="Arial" panose="020B0604020202020204" pitchFamily="34" charset="0"/>
                <a:cs typeface="Arial" panose="020B0604020202020204" pitchFamily="34" charset="0"/>
              </a:rPr>
              <a:t>• Sneezing, coughing, saliva</a:t>
            </a:r>
          </a:p>
          <a:p>
            <a:r>
              <a:rPr lang="en-GB" sz="1200" dirty="0">
                <a:solidFill>
                  <a:schemeClr val="bg2">
                    <a:lumMod val="10000"/>
                  </a:schemeClr>
                </a:solidFill>
                <a:latin typeface="Arial" panose="020B0604020202020204" pitchFamily="34" charset="0"/>
                <a:cs typeface="Arial" panose="020B0604020202020204" pitchFamily="34" charset="0"/>
              </a:rPr>
              <a:t>• Bodily fluid</a:t>
            </a:r>
          </a:p>
          <a:p>
            <a:r>
              <a:rPr lang="en-GB" sz="1200" dirty="0">
                <a:solidFill>
                  <a:schemeClr val="bg2">
                    <a:lumMod val="10000"/>
                  </a:schemeClr>
                </a:solidFill>
                <a:latin typeface="Arial" panose="020B0604020202020204" pitchFamily="34" charset="0"/>
                <a:cs typeface="Arial" panose="020B0604020202020204" pitchFamily="34" charset="0"/>
              </a:rPr>
              <a:t>• Juices from raw meat and poultry</a:t>
            </a:r>
          </a:p>
        </p:txBody>
      </p:sp>
      <p:sp>
        <p:nvSpPr>
          <p:cNvPr id="13" name="Rectangle: Rounded Corners 12" descr="Spread of infection&#10;Harmful microbes need a way to be passed from a source to a person. This can be through:&#10;• Direct touch/contact&#10;• Sexual transmission&#10;Harmful microbes are also spread via:&#10;• Hands, hand contact surfaces (e.g. door handles, keyboards, toilets)&#10;• Food contact surfaces&#10;• Air">
            <a:extLst>
              <a:ext uri="{FF2B5EF4-FFF2-40B4-BE49-F238E27FC236}">
                <a16:creationId xmlns:a16="http://schemas.microsoft.com/office/drawing/2014/main" id="{1CBB7231-FCE6-58D0-302B-82A9B8F78C0B}"/>
              </a:ext>
            </a:extLst>
          </p:cNvPr>
          <p:cNvSpPr/>
          <p:nvPr/>
        </p:nvSpPr>
        <p:spPr>
          <a:xfrm>
            <a:off x="7457111" y="4502452"/>
            <a:ext cx="3287088" cy="2055815"/>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bg2">
                    <a:lumMod val="10000"/>
                  </a:schemeClr>
                </a:solidFill>
                <a:latin typeface="Arial" panose="020B0604020202020204" pitchFamily="34" charset="0"/>
                <a:cs typeface="Arial" panose="020B0604020202020204" pitchFamily="34" charset="0"/>
              </a:rPr>
              <a:t>Spread of infection</a:t>
            </a:r>
          </a:p>
          <a:p>
            <a:r>
              <a:rPr lang="en-GB" sz="1200" dirty="0">
                <a:solidFill>
                  <a:schemeClr val="bg2">
                    <a:lumMod val="10000"/>
                  </a:schemeClr>
                </a:solidFill>
                <a:latin typeface="Arial" panose="020B0604020202020204" pitchFamily="34" charset="0"/>
                <a:cs typeface="Arial" panose="020B0604020202020204" pitchFamily="34" charset="0"/>
              </a:rPr>
              <a:t>Harmful microbes need a way to be passed from a source to a person. This can be through:</a:t>
            </a:r>
          </a:p>
          <a:p>
            <a:r>
              <a:rPr lang="en-GB" sz="1200" dirty="0">
                <a:solidFill>
                  <a:schemeClr val="bg2">
                    <a:lumMod val="10000"/>
                  </a:schemeClr>
                </a:solidFill>
                <a:latin typeface="Arial" panose="020B0604020202020204" pitchFamily="34" charset="0"/>
                <a:cs typeface="Arial" panose="020B0604020202020204" pitchFamily="34" charset="0"/>
              </a:rPr>
              <a:t>• Direct touch/contact</a:t>
            </a:r>
          </a:p>
          <a:p>
            <a:r>
              <a:rPr lang="en-GB" sz="1200" dirty="0">
                <a:solidFill>
                  <a:schemeClr val="bg2">
                    <a:lumMod val="10000"/>
                  </a:schemeClr>
                </a:solidFill>
                <a:latin typeface="Arial" panose="020B0604020202020204" pitchFamily="34" charset="0"/>
                <a:cs typeface="Arial" panose="020B0604020202020204" pitchFamily="34" charset="0"/>
              </a:rPr>
              <a:t>• Sexual transmission</a:t>
            </a:r>
          </a:p>
          <a:p>
            <a:r>
              <a:rPr lang="en-GB" sz="1200" dirty="0">
                <a:solidFill>
                  <a:schemeClr val="bg2">
                    <a:lumMod val="10000"/>
                  </a:schemeClr>
                </a:solidFill>
                <a:latin typeface="Arial" panose="020B0604020202020204" pitchFamily="34" charset="0"/>
                <a:cs typeface="Arial" panose="020B0604020202020204" pitchFamily="34" charset="0"/>
              </a:rPr>
              <a:t>Harmful microbes are also spread via:</a:t>
            </a:r>
          </a:p>
          <a:p>
            <a:r>
              <a:rPr lang="en-GB" sz="1200" dirty="0">
                <a:solidFill>
                  <a:schemeClr val="bg2">
                    <a:lumMod val="10000"/>
                  </a:schemeClr>
                </a:solidFill>
                <a:latin typeface="Arial" panose="020B0604020202020204" pitchFamily="34" charset="0"/>
                <a:cs typeface="Arial" panose="020B0604020202020204" pitchFamily="34" charset="0"/>
              </a:rPr>
              <a:t>• Hands, hand contact surfaces (e.g. door handles, keyboards, toilets)</a:t>
            </a:r>
          </a:p>
          <a:p>
            <a:r>
              <a:rPr lang="en-GB" sz="1200" dirty="0">
                <a:solidFill>
                  <a:schemeClr val="bg2">
                    <a:lumMod val="10000"/>
                  </a:schemeClr>
                </a:solidFill>
                <a:latin typeface="Arial" panose="020B0604020202020204" pitchFamily="34" charset="0"/>
                <a:cs typeface="Arial" panose="020B0604020202020204" pitchFamily="34" charset="0"/>
              </a:rPr>
              <a:t>• Food contact surfaces</a:t>
            </a:r>
          </a:p>
          <a:p>
            <a:r>
              <a:rPr lang="en-GB" sz="1200" dirty="0">
                <a:solidFill>
                  <a:schemeClr val="bg2">
                    <a:lumMod val="10000"/>
                  </a:schemeClr>
                </a:solidFill>
                <a:latin typeface="Arial" panose="020B0604020202020204" pitchFamily="34" charset="0"/>
                <a:cs typeface="Arial" panose="020B0604020202020204" pitchFamily="34" charset="0"/>
              </a:rPr>
              <a:t>• Air</a:t>
            </a:r>
          </a:p>
        </p:txBody>
      </p:sp>
      <p:cxnSp>
        <p:nvCxnSpPr>
          <p:cNvPr id="15" name="Connector: Elbow 14">
            <a:extLst>
              <a:ext uri="{FF2B5EF4-FFF2-40B4-BE49-F238E27FC236}">
                <a16:creationId xmlns:a16="http://schemas.microsoft.com/office/drawing/2014/main" id="{CD16EFD4-7FE5-4B17-4D98-24AF5702723D}"/>
              </a:ext>
              <a:ext uri="{C183D7F6-B498-43B3-948B-1728B52AA6E4}">
                <adec:decorative xmlns:adec="http://schemas.microsoft.com/office/drawing/2017/decorative" val="1"/>
              </a:ext>
            </a:extLst>
          </p:cNvPr>
          <p:cNvCxnSpPr>
            <a:cxnSpLocks/>
          </p:cNvCxnSpPr>
          <p:nvPr/>
        </p:nvCxnSpPr>
        <p:spPr>
          <a:xfrm rot="10800000" flipV="1">
            <a:off x="7048349" y="1696777"/>
            <a:ext cx="764936" cy="428978"/>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1AA981C-73DE-27F1-239E-B93199A1E231}"/>
              </a:ext>
              <a:ext uri="{C183D7F6-B498-43B3-948B-1728B52AA6E4}">
                <adec:decorative xmlns:adec="http://schemas.microsoft.com/office/drawing/2017/decorative" val="1"/>
              </a:ext>
            </a:extLst>
          </p:cNvPr>
          <p:cNvCxnSpPr>
            <a:cxnSpLocks/>
          </p:cNvCxnSpPr>
          <p:nvPr/>
        </p:nvCxnSpPr>
        <p:spPr>
          <a:xfrm rot="10800000" flipV="1">
            <a:off x="7392445" y="3101888"/>
            <a:ext cx="383401" cy="508346"/>
          </a:xfrm>
          <a:prstGeom prst="bentConnector2">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924A56A7-6296-7CB0-7379-EE49C0AD02C5}"/>
              </a:ext>
              <a:ext uri="{C183D7F6-B498-43B3-948B-1728B52AA6E4}">
                <adec:decorative xmlns:adec="http://schemas.microsoft.com/office/drawing/2017/decorative" val="1"/>
              </a:ext>
            </a:extLst>
          </p:cNvPr>
          <p:cNvCxnSpPr>
            <a:cxnSpLocks/>
          </p:cNvCxnSpPr>
          <p:nvPr/>
        </p:nvCxnSpPr>
        <p:spPr>
          <a:xfrm rot="10800000" flipV="1">
            <a:off x="6344546" y="5081013"/>
            <a:ext cx="1112565" cy="288320"/>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8CDDB17-90C6-D1F6-EACF-1068DD26FC86}"/>
              </a:ext>
              <a:ext uri="{C183D7F6-B498-43B3-948B-1728B52AA6E4}">
                <adec:decorative xmlns:adec="http://schemas.microsoft.com/office/drawing/2017/decorative" val="1"/>
              </a:ext>
            </a:extLst>
          </p:cNvPr>
          <p:cNvCxnSpPr>
            <a:cxnSpLocks/>
          </p:cNvCxnSpPr>
          <p:nvPr/>
        </p:nvCxnSpPr>
        <p:spPr>
          <a:xfrm rot="5400000" flipH="1" flipV="1">
            <a:off x="3088334" y="3399842"/>
            <a:ext cx="213003" cy="787088"/>
          </a:xfrm>
          <a:prstGeom prst="bentConnector2">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7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3758-10FA-9FCE-9E34-8E65E3EB9E03}"/>
              </a:ext>
            </a:extLst>
          </p:cNvPr>
          <p:cNvSpPr>
            <a:spLocks noGrp="1"/>
          </p:cNvSpPr>
          <p:nvPr>
            <p:ph type="title"/>
          </p:nvPr>
        </p:nvSpPr>
        <p:spPr/>
        <p:txBody>
          <a:bodyPr>
            <a:normAutofit/>
          </a:bodyPr>
          <a:lstStyle/>
          <a:p>
            <a:r>
              <a:rPr lang="en-GB"/>
              <a:t>Common Modes of Transmission for EYES</a:t>
            </a:r>
          </a:p>
        </p:txBody>
      </p:sp>
      <p:graphicFrame>
        <p:nvGraphicFramePr>
          <p:cNvPr id="6" name="Content Placeholder 5">
            <a:extLst>
              <a:ext uri="{FF2B5EF4-FFF2-40B4-BE49-F238E27FC236}">
                <a16:creationId xmlns:a16="http://schemas.microsoft.com/office/drawing/2014/main" id="{6ED54B1C-084B-BF9C-31D9-788EE75D1AD3}"/>
              </a:ext>
            </a:extLst>
          </p:cNvPr>
          <p:cNvGraphicFramePr>
            <a:graphicFrameLocks noGrp="1"/>
          </p:cNvGraphicFramePr>
          <p:nvPr>
            <p:ph idx="1"/>
          </p:nvPr>
        </p:nvGraphicFramePr>
        <p:xfrm>
          <a:off x="688075" y="921298"/>
          <a:ext cx="11123613" cy="5015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4E247BB2-2203-1B4C-63EA-5C56A0CC1097}"/>
              </a:ext>
            </a:extLst>
          </p:cNvPr>
          <p:cNvSpPr>
            <a:spLocks noGrp="1"/>
          </p:cNvSpPr>
          <p:nvPr>
            <p:ph type="ftr" sz="quarter" idx="10"/>
          </p:nvPr>
        </p:nvSpPr>
        <p:spPr/>
        <p:txBody>
          <a:bodyPr/>
          <a:lstStyle/>
          <a:p>
            <a:r>
              <a:rPr lang="en-GB" sz="1400"/>
              <a:t>IPC Training for EYES</a:t>
            </a:r>
          </a:p>
        </p:txBody>
      </p:sp>
    </p:spTree>
    <p:extLst>
      <p:ext uri="{BB962C8B-B14F-4D97-AF65-F5344CB8AC3E}">
        <p14:creationId xmlns:p14="http://schemas.microsoft.com/office/powerpoint/2010/main" val="267205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59A9-05FB-FAB1-A688-9D7599B76ABA}"/>
              </a:ext>
            </a:extLst>
          </p:cNvPr>
          <p:cNvSpPr>
            <a:spLocks noGrp="1"/>
          </p:cNvSpPr>
          <p:nvPr>
            <p:ph type="title"/>
          </p:nvPr>
        </p:nvSpPr>
        <p:spPr>
          <a:xfrm>
            <a:off x="428795" y="39598"/>
            <a:ext cx="11123856" cy="972607"/>
          </a:xfrm>
        </p:spPr>
        <p:txBody>
          <a:bodyPr>
            <a:normAutofit/>
          </a:bodyPr>
          <a:lstStyle/>
          <a:p>
            <a:r>
              <a:rPr lang="en-GB" sz="3600" kern="0" dirty="0">
                <a:ea typeface="+mn-ea"/>
              </a:rPr>
              <a:t>Breaking the Chain of Infection</a:t>
            </a:r>
            <a:endParaRPr lang="en-GB" sz="3600" dirty="0"/>
          </a:p>
        </p:txBody>
      </p:sp>
      <p:sp>
        <p:nvSpPr>
          <p:cNvPr id="3" name="Footer Placeholder 2">
            <a:extLst>
              <a:ext uri="{FF2B5EF4-FFF2-40B4-BE49-F238E27FC236}">
                <a16:creationId xmlns:a16="http://schemas.microsoft.com/office/drawing/2014/main" id="{085C79E2-18F3-1922-492C-5B680952207C}"/>
              </a:ext>
            </a:extLst>
          </p:cNvPr>
          <p:cNvSpPr>
            <a:spLocks noGrp="1"/>
          </p:cNvSpPr>
          <p:nvPr>
            <p:ph type="ftr" sz="quarter" idx="10"/>
          </p:nvPr>
        </p:nvSpPr>
        <p:spPr/>
        <p:txBody>
          <a:bodyPr/>
          <a:lstStyle/>
          <a:p>
            <a:r>
              <a:rPr lang="en-GB" dirty="0"/>
              <a:t>IPC Training for EYES</a:t>
            </a:r>
          </a:p>
        </p:txBody>
      </p:sp>
      <p:sp>
        <p:nvSpPr>
          <p:cNvPr id="4" name="Slide Number Placeholder 3">
            <a:extLst>
              <a:ext uri="{FF2B5EF4-FFF2-40B4-BE49-F238E27FC236}">
                <a16:creationId xmlns:a16="http://schemas.microsoft.com/office/drawing/2014/main" id="{EB7D977E-6EC1-53B8-980B-B18F096A26BA}"/>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
        <p:nvSpPr>
          <p:cNvPr id="5" name="Rectangle: Rounded Corners 4">
            <a:extLst>
              <a:ext uri="{FF2B5EF4-FFF2-40B4-BE49-F238E27FC236}">
                <a16:creationId xmlns:a16="http://schemas.microsoft.com/office/drawing/2014/main" id="{2C56BD8E-E442-96BF-A733-EDB050B0F2D0}"/>
              </a:ext>
              <a:ext uri="{C183D7F6-B498-43B3-948B-1728B52AA6E4}">
                <adec:decorative xmlns:adec="http://schemas.microsoft.com/office/drawing/2017/decorative" val="1"/>
              </a:ext>
            </a:extLst>
          </p:cNvPr>
          <p:cNvSpPr/>
          <p:nvPr/>
        </p:nvSpPr>
        <p:spPr>
          <a:xfrm rot="5400000">
            <a:off x="2975968" y="-1166096"/>
            <a:ext cx="5709786" cy="9500106"/>
          </a:xfrm>
          <a:prstGeom prst="roundRect">
            <a:avLst>
              <a:gd name="adj" fmla="val 2575"/>
            </a:avLst>
          </a:prstGeom>
          <a:noFill/>
          <a:ln w="76200" cap="sq" cmpd="sng" algn="ctr">
            <a:solidFill>
              <a:srgbClr val="2B599E"/>
            </a:solidFill>
            <a:prstDash val="solid"/>
            <a:bevel/>
          </a:ln>
          <a:effectLst/>
        </p:spPr>
        <p:txBody>
          <a:bodyPr rtlCol="0" anchor="ctr"/>
          <a:lstStyle/>
          <a:p>
            <a:pPr algn="ctr">
              <a:defRPr/>
            </a:pPr>
            <a:endParaRPr lang="en-GB" kern="0">
              <a:solidFill>
                <a:prstClr val="white"/>
              </a:solidFill>
              <a:latin typeface="Calibri" panose="020F0502020204030204"/>
            </a:endParaRPr>
          </a:p>
        </p:txBody>
      </p:sp>
      <p:pic>
        <p:nvPicPr>
          <p:cNvPr id="6" name="Picture 5">
            <a:extLst>
              <a:ext uri="{FF2B5EF4-FFF2-40B4-BE49-F238E27FC236}">
                <a16:creationId xmlns:a16="http://schemas.microsoft.com/office/drawing/2014/main" id="{D460C5B9-0127-1997-622F-C03973D92E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943" y="1156089"/>
            <a:ext cx="4456678" cy="4461223"/>
          </a:xfrm>
          <a:prstGeom prst="rect">
            <a:avLst/>
          </a:prstGeom>
        </p:spPr>
      </p:pic>
      <p:sp>
        <p:nvSpPr>
          <p:cNvPr id="7" name="Rectangle: Rounded Corners 6" descr="People at risk from&#10;infection&#10;Everyone:&#10;• Take appropriate vaccinations&#10;High risk people:&#10;• Keep away from people who are infectious&#10;• Take extra care about cleanliness&#10;• Take extra care when cooking and preparing food&#10;">
            <a:extLst>
              <a:ext uri="{FF2B5EF4-FFF2-40B4-BE49-F238E27FC236}">
                <a16:creationId xmlns:a16="http://schemas.microsoft.com/office/drawing/2014/main" id="{964B8CDA-4C9A-F6FB-6C90-7D4F3BB19F9E}"/>
              </a:ext>
            </a:extLst>
          </p:cNvPr>
          <p:cNvSpPr/>
          <p:nvPr/>
        </p:nvSpPr>
        <p:spPr>
          <a:xfrm>
            <a:off x="1338745" y="909109"/>
            <a:ext cx="2024262" cy="2490636"/>
          </a:xfrm>
          <a:prstGeom prst="roundRect">
            <a:avLst>
              <a:gd name="adj" fmla="val 5632"/>
            </a:avLst>
          </a:prstGeom>
          <a:noFill/>
          <a:ln w="28575" cap="flat" cmpd="sng" algn="ctr">
            <a:solidFill>
              <a:srgbClr val="2862A5"/>
            </a:solidFill>
            <a:prstDash val="solid"/>
            <a:miter lim="800000"/>
          </a:ln>
          <a:effectLst/>
        </p:spPr>
        <p:txBody>
          <a:bodyPr rtlCol="0" anchor="ctr"/>
          <a:lstStyle/>
          <a:p>
            <a:pPr>
              <a:defRPr/>
            </a:pPr>
            <a:r>
              <a:rPr lang="en-GB" sz="1400" b="1" kern="0" dirty="0">
                <a:solidFill>
                  <a:prstClr val="black"/>
                </a:solidFill>
                <a:latin typeface="Arial" panose="020B0604020202020204" pitchFamily="34" charset="0"/>
                <a:cs typeface="Arial" panose="020B0604020202020204" pitchFamily="34" charset="0"/>
              </a:rPr>
              <a:t>People at risk from</a:t>
            </a:r>
          </a:p>
          <a:p>
            <a:pPr>
              <a:defRPr/>
            </a:pPr>
            <a:r>
              <a:rPr lang="en-GB" sz="1400" b="1" kern="0" dirty="0">
                <a:solidFill>
                  <a:prstClr val="black"/>
                </a:solidFill>
                <a:latin typeface="Arial" panose="020B0604020202020204" pitchFamily="34" charset="0"/>
                <a:cs typeface="Arial" panose="020B0604020202020204" pitchFamily="34" charset="0"/>
              </a:rPr>
              <a:t>infection</a:t>
            </a:r>
          </a:p>
          <a:p>
            <a:pPr>
              <a:defRPr/>
            </a:pPr>
            <a:r>
              <a:rPr lang="en-GB" sz="1200" kern="0" dirty="0">
                <a:solidFill>
                  <a:prstClr val="black"/>
                </a:solidFill>
                <a:latin typeface="Arial" panose="020B0604020202020204" pitchFamily="34" charset="0"/>
                <a:cs typeface="Arial" panose="020B0604020202020204" pitchFamily="34" charset="0"/>
              </a:rPr>
              <a:t>Everyone:</a:t>
            </a:r>
          </a:p>
          <a:p>
            <a:pPr>
              <a:defRPr/>
            </a:pPr>
            <a:r>
              <a:rPr lang="en-GB" sz="1200" kern="0" dirty="0">
                <a:solidFill>
                  <a:prstClr val="black"/>
                </a:solidFill>
                <a:latin typeface="Arial" panose="020B0604020202020204" pitchFamily="34" charset="0"/>
                <a:cs typeface="Arial" panose="020B0604020202020204" pitchFamily="34" charset="0"/>
              </a:rPr>
              <a:t>• Take appropriate vaccinations</a:t>
            </a:r>
          </a:p>
          <a:p>
            <a:pPr>
              <a:defRPr/>
            </a:pPr>
            <a:r>
              <a:rPr lang="en-GB" sz="1200" kern="0" dirty="0">
                <a:solidFill>
                  <a:prstClr val="black"/>
                </a:solidFill>
                <a:latin typeface="Arial" panose="020B0604020202020204" pitchFamily="34" charset="0"/>
                <a:cs typeface="Arial" panose="020B0604020202020204" pitchFamily="34" charset="0"/>
              </a:rPr>
              <a:t>High risk people:</a:t>
            </a:r>
          </a:p>
          <a:p>
            <a:pPr>
              <a:defRPr/>
            </a:pPr>
            <a:r>
              <a:rPr lang="en-GB" sz="1200" kern="0" dirty="0">
                <a:solidFill>
                  <a:prstClr val="black"/>
                </a:solidFill>
                <a:latin typeface="Arial" panose="020B0604020202020204" pitchFamily="34" charset="0"/>
                <a:cs typeface="Arial" panose="020B0604020202020204" pitchFamily="34" charset="0"/>
              </a:rPr>
              <a:t>• Keep away from people who are infectious</a:t>
            </a:r>
          </a:p>
          <a:p>
            <a:pPr>
              <a:defRPr/>
            </a:pPr>
            <a:r>
              <a:rPr lang="en-GB" sz="1200" kern="0" dirty="0">
                <a:solidFill>
                  <a:prstClr val="black"/>
                </a:solidFill>
                <a:latin typeface="Arial" panose="020B0604020202020204" pitchFamily="34" charset="0"/>
                <a:cs typeface="Arial" panose="020B0604020202020204" pitchFamily="34" charset="0"/>
              </a:rPr>
              <a:t>• Take extra care about cleanliness</a:t>
            </a:r>
          </a:p>
          <a:p>
            <a:pPr>
              <a:defRPr/>
            </a:pPr>
            <a:r>
              <a:rPr lang="en-GB" sz="1200" kern="0" dirty="0">
                <a:solidFill>
                  <a:prstClr val="black"/>
                </a:solidFill>
                <a:latin typeface="Arial" panose="020B0604020202020204" pitchFamily="34" charset="0"/>
                <a:cs typeface="Arial" panose="020B0604020202020204" pitchFamily="34" charset="0"/>
              </a:rPr>
              <a:t>• Take extra care when cooking and preparing food</a:t>
            </a:r>
            <a:endParaRPr lang="en-GB" kern="0" dirty="0">
              <a:solidFill>
                <a:prstClr val="black"/>
              </a:solidFill>
              <a:latin typeface="Arial" panose="020B0604020202020204" pitchFamily="34" charset="0"/>
              <a:cs typeface="Arial" panose="020B0604020202020204" pitchFamily="34" charset="0"/>
            </a:endParaRPr>
          </a:p>
        </p:txBody>
      </p:sp>
      <p:sp>
        <p:nvSpPr>
          <p:cNvPr id="8" name="Rectangle: Rounded Corners 7" descr="Way in for microbes&#10;• Cover cuts and open sores with a water proof dressing&#10;• Cook food properly&#10;• Take care to drink only clean water&#10;">
            <a:extLst>
              <a:ext uri="{FF2B5EF4-FFF2-40B4-BE49-F238E27FC236}">
                <a16:creationId xmlns:a16="http://schemas.microsoft.com/office/drawing/2014/main" id="{938FEA6E-0693-68DF-D97F-56A1F00DB9C7}"/>
              </a:ext>
            </a:extLst>
          </p:cNvPr>
          <p:cNvSpPr/>
          <p:nvPr/>
        </p:nvSpPr>
        <p:spPr>
          <a:xfrm>
            <a:off x="1338746" y="4447193"/>
            <a:ext cx="2093954" cy="1646924"/>
          </a:xfrm>
          <a:prstGeom prst="roundRect">
            <a:avLst>
              <a:gd name="adj" fmla="val 5632"/>
            </a:avLst>
          </a:prstGeom>
          <a:noFill/>
          <a:ln w="28575" cap="flat" cmpd="sng" algn="ctr">
            <a:solidFill>
              <a:srgbClr val="2862A5"/>
            </a:solidFill>
            <a:prstDash val="solid"/>
            <a:miter lim="800000"/>
          </a:ln>
          <a:effectLst/>
        </p:spPr>
        <p:txBody>
          <a:bodyPr rtlCol="0" anchor="ctr"/>
          <a:lstStyle/>
          <a:p>
            <a:pPr>
              <a:defRPr/>
            </a:pPr>
            <a:r>
              <a:rPr lang="en-GB" sz="1400" b="1" kern="0" dirty="0">
                <a:solidFill>
                  <a:prstClr val="black"/>
                </a:solidFill>
                <a:latin typeface="Arial" panose="020B0604020202020204" pitchFamily="34" charset="0"/>
                <a:cs typeface="Arial" panose="020B0604020202020204" pitchFamily="34" charset="0"/>
              </a:rPr>
              <a:t>Way in for microbes</a:t>
            </a:r>
          </a:p>
          <a:p>
            <a:pPr>
              <a:defRPr/>
            </a:pPr>
            <a:r>
              <a:rPr lang="en-GB" sz="1200" kern="0" dirty="0">
                <a:solidFill>
                  <a:prstClr val="black"/>
                </a:solidFill>
                <a:latin typeface="Arial" panose="020B0604020202020204" pitchFamily="34" charset="0"/>
                <a:cs typeface="Arial" panose="020B0604020202020204" pitchFamily="34" charset="0"/>
              </a:rPr>
              <a:t>• Cover cuts and open sores with a waterproof dressing</a:t>
            </a:r>
          </a:p>
          <a:p>
            <a:pPr>
              <a:defRPr/>
            </a:pPr>
            <a:r>
              <a:rPr lang="en-GB" sz="1200" kern="0" dirty="0">
                <a:solidFill>
                  <a:prstClr val="black"/>
                </a:solidFill>
                <a:latin typeface="Arial" panose="020B0604020202020204" pitchFamily="34" charset="0"/>
                <a:cs typeface="Arial" panose="020B0604020202020204" pitchFamily="34" charset="0"/>
              </a:rPr>
              <a:t>• Cook food properly</a:t>
            </a:r>
          </a:p>
          <a:p>
            <a:pPr>
              <a:defRPr/>
            </a:pPr>
            <a:r>
              <a:rPr lang="en-GB" sz="1200" kern="0" dirty="0">
                <a:solidFill>
                  <a:prstClr val="black"/>
                </a:solidFill>
                <a:latin typeface="Arial" panose="020B0604020202020204" pitchFamily="34" charset="0"/>
                <a:cs typeface="Arial" panose="020B0604020202020204" pitchFamily="34" charset="0"/>
              </a:rPr>
              <a:t>• Take care to drink only clean water</a:t>
            </a:r>
            <a:endParaRPr lang="en-GB" kern="0" dirty="0">
              <a:solidFill>
                <a:prstClr val="black"/>
              </a:solidFill>
              <a:latin typeface="Arial" panose="020B0604020202020204" pitchFamily="34" charset="0"/>
              <a:cs typeface="Arial" panose="020B0604020202020204" pitchFamily="34" charset="0"/>
            </a:endParaRPr>
          </a:p>
        </p:txBody>
      </p:sp>
      <p:sp>
        <p:nvSpPr>
          <p:cNvPr id="9" name="Rectangle: Rounded Corners 8" descr="Source of infection&#10;• Isolate infected people&#10;• Take care with raw food&#10;• Wash pets regularly&#10;• Treat pets for pathogens when needed&#10;• Dispose of nappies and soiled clothing appropriately&#10;">
            <a:extLst>
              <a:ext uri="{FF2B5EF4-FFF2-40B4-BE49-F238E27FC236}">
                <a16:creationId xmlns:a16="http://schemas.microsoft.com/office/drawing/2014/main" id="{5F3CEC41-09C5-DE7E-FC79-1AA1C95AD155}"/>
              </a:ext>
            </a:extLst>
          </p:cNvPr>
          <p:cNvSpPr/>
          <p:nvPr/>
        </p:nvSpPr>
        <p:spPr>
          <a:xfrm>
            <a:off x="7839654" y="909109"/>
            <a:ext cx="2494933" cy="1624338"/>
          </a:xfrm>
          <a:prstGeom prst="roundRect">
            <a:avLst>
              <a:gd name="adj" fmla="val 5632"/>
            </a:avLst>
          </a:prstGeom>
          <a:noFill/>
          <a:ln w="28575" cap="flat" cmpd="sng" algn="ctr">
            <a:solidFill>
              <a:srgbClr val="2862A5"/>
            </a:solidFill>
            <a:prstDash val="solid"/>
            <a:miter lim="800000"/>
          </a:ln>
          <a:effectLst/>
        </p:spPr>
        <p:txBody>
          <a:bodyPr rtlCol="0" anchor="ctr"/>
          <a:lstStyle/>
          <a:p>
            <a:pPr>
              <a:defRPr/>
            </a:pPr>
            <a:r>
              <a:rPr lang="en-GB" sz="1400" b="1" kern="0" dirty="0">
                <a:solidFill>
                  <a:prstClr val="black"/>
                </a:solidFill>
                <a:latin typeface="Arial" panose="020B0604020202020204" pitchFamily="34" charset="0"/>
                <a:cs typeface="Arial" panose="020B0604020202020204" pitchFamily="34" charset="0"/>
              </a:rPr>
              <a:t>Source of infection</a:t>
            </a:r>
          </a:p>
          <a:p>
            <a:pPr>
              <a:defRPr/>
            </a:pPr>
            <a:r>
              <a:rPr lang="en-GB" sz="1200" kern="0" dirty="0">
                <a:solidFill>
                  <a:prstClr val="black"/>
                </a:solidFill>
                <a:latin typeface="Arial" panose="020B0604020202020204" pitchFamily="34" charset="0"/>
                <a:cs typeface="Arial" panose="020B0604020202020204" pitchFamily="34" charset="0"/>
              </a:rPr>
              <a:t>• Isolate infected people</a:t>
            </a:r>
          </a:p>
          <a:p>
            <a:pPr>
              <a:defRPr/>
            </a:pPr>
            <a:r>
              <a:rPr lang="en-GB" sz="1200" kern="0" dirty="0">
                <a:solidFill>
                  <a:prstClr val="black"/>
                </a:solidFill>
                <a:latin typeface="Arial" panose="020B0604020202020204" pitchFamily="34" charset="0"/>
                <a:cs typeface="Arial" panose="020B0604020202020204" pitchFamily="34" charset="0"/>
              </a:rPr>
              <a:t>• Take care with raw food</a:t>
            </a:r>
          </a:p>
          <a:p>
            <a:pPr>
              <a:defRPr/>
            </a:pPr>
            <a:r>
              <a:rPr lang="en-GB" sz="1200" kern="0" dirty="0">
                <a:solidFill>
                  <a:prstClr val="black"/>
                </a:solidFill>
                <a:latin typeface="Arial" panose="020B0604020202020204" pitchFamily="34" charset="0"/>
                <a:cs typeface="Arial" panose="020B0604020202020204" pitchFamily="34" charset="0"/>
              </a:rPr>
              <a:t>• Wash pets regularly</a:t>
            </a:r>
          </a:p>
          <a:p>
            <a:pPr>
              <a:defRPr/>
            </a:pPr>
            <a:r>
              <a:rPr lang="en-GB" sz="1200" kern="0" dirty="0">
                <a:solidFill>
                  <a:prstClr val="black"/>
                </a:solidFill>
                <a:latin typeface="Arial" panose="020B0604020202020204" pitchFamily="34" charset="0"/>
                <a:cs typeface="Arial" panose="020B0604020202020204" pitchFamily="34" charset="0"/>
              </a:rPr>
              <a:t>• Treat pets for pathogens when needed</a:t>
            </a:r>
          </a:p>
          <a:p>
            <a:pPr>
              <a:defRPr/>
            </a:pPr>
            <a:r>
              <a:rPr lang="en-GB" sz="1200" kern="0" dirty="0">
                <a:solidFill>
                  <a:prstClr val="black"/>
                </a:solidFill>
                <a:latin typeface="Arial" panose="020B0604020202020204" pitchFamily="34" charset="0"/>
                <a:cs typeface="Arial" panose="020B0604020202020204" pitchFamily="34" charset="0"/>
              </a:rPr>
              <a:t>• Dispose of nappies and soiled clothing appropriately</a:t>
            </a:r>
            <a:endParaRPr lang="en-GB" kern="0" dirty="0">
              <a:solidFill>
                <a:prstClr val="black"/>
              </a:solidFill>
              <a:latin typeface="Arial" panose="020B0604020202020204" pitchFamily="34" charset="0"/>
              <a:cs typeface="Arial" panose="020B0604020202020204" pitchFamily="34" charset="0"/>
            </a:endParaRPr>
          </a:p>
        </p:txBody>
      </p:sp>
      <p:sp>
        <p:nvSpPr>
          <p:cNvPr id="10" name="Rectangle: Rounded Corners 9" descr="Way out for microbes&#10;Prevent any:&#10;• Coughs and sneezes&#10;• Faeces&#10;• Vomit&#10;• Bodily fluid&#10;Getting onto surfaces or hands&#10;">
            <a:extLst>
              <a:ext uri="{FF2B5EF4-FFF2-40B4-BE49-F238E27FC236}">
                <a16:creationId xmlns:a16="http://schemas.microsoft.com/office/drawing/2014/main" id="{000B20A8-DBF3-9A3D-7611-DAD3994F0217}"/>
              </a:ext>
            </a:extLst>
          </p:cNvPr>
          <p:cNvSpPr/>
          <p:nvPr/>
        </p:nvSpPr>
        <p:spPr>
          <a:xfrm>
            <a:off x="7954025" y="2708749"/>
            <a:ext cx="2380562" cy="1750415"/>
          </a:xfrm>
          <a:prstGeom prst="roundRect">
            <a:avLst>
              <a:gd name="adj" fmla="val 5632"/>
            </a:avLst>
          </a:prstGeom>
          <a:noFill/>
          <a:ln w="28575" cap="flat" cmpd="sng" algn="ctr">
            <a:solidFill>
              <a:srgbClr val="2862A5"/>
            </a:solidFill>
            <a:prstDash val="solid"/>
            <a:miter lim="800000"/>
          </a:ln>
          <a:effectLst/>
        </p:spPr>
        <p:txBody>
          <a:bodyPr rtlCol="0" anchor="ctr"/>
          <a:lstStyle/>
          <a:p>
            <a:pPr>
              <a:defRPr/>
            </a:pPr>
            <a:r>
              <a:rPr lang="en-GB" sz="1400" b="1" kern="0" dirty="0">
                <a:solidFill>
                  <a:prstClr val="black"/>
                </a:solidFill>
                <a:latin typeface="Arial" panose="020B0604020202020204" pitchFamily="34" charset="0"/>
                <a:cs typeface="Arial" panose="020B0604020202020204" pitchFamily="34" charset="0"/>
              </a:rPr>
              <a:t>Way out for microbes</a:t>
            </a:r>
          </a:p>
          <a:p>
            <a:pPr>
              <a:defRPr/>
            </a:pPr>
            <a:r>
              <a:rPr lang="en-GB" sz="1200" kern="0" dirty="0">
                <a:solidFill>
                  <a:prstClr val="black"/>
                </a:solidFill>
                <a:latin typeface="Arial" panose="020B0604020202020204" pitchFamily="34" charset="0"/>
                <a:cs typeface="Arial" panose="020B0604020202020204" pitchFamily="34" charset="0"/>
              </a:rPr>
              <a:t>Prevent any:</a:t>
            </a:r>
          </a:p>
          <a:p>
            <a:pPr>
              <a:defRPr/>
            </a:pPr>
            <a:r>
              <a:rPr lang="en-GB" sz="1200" kern="0" dirty="0">
                <a:solidFill>
                  <a:prstClr val="black"/>
                </a:solidFill>
                <a:latin typeface="Arial" panose="020B0604020202020204" pitchFamily="34" charset="0"/>
                <a:cs typeface="Arial" panose="020B0604020202020204" pitchFamily="34" charset="0"/>
              </a:rPr>
              <a:t>• Coughs and sneezes</a:t>
            </a:r>
          </a:p>
          <a:p>
            <a:pPr>
              <a:defRPr/>
            </a:pPr>
            <a:r>
              <a:rPr lang="en-GB" sz="1200" kern="0" dirty="0">
                <a:solidFill>
                  <a:prstClr val="black"/>
                </a:solidFill>
                <a:latin typeface="Arial" panose="020B0604020202020204" pitchFamily="34" charset="0"/>
                <a:cs typeface="Arial" panose="020B0604020202020204" pitchFamily="34" charset="0"/>
              </a:rPr>
              <a:t>• Faeces</a:t>
            </a:r>
          </a:p>
          <a:p>
            <a:pPr>
              <a:defRPr/>
            </a:pPr>
            <a:r>
              <a:rPr lang="en-GB" sz="1200" kern="0" dirty="0">
                <a:solidFill>
                  <a:prstClr val="black"/>
                </a:solidFill>
                <a:latin typeface="Arial" panose="020B0604020202020204" pitchFamily="34" charset="0"/>
                <a:cs typeface="Arial" panose="020B0604020202020204" pitchFamily="34" charset="0"/>
              </a:rPr>
              <a:t>• Vomit</a:t>
            </a:r>
          </a:p>
          <a:p>
            <a:pPr>
              <a:defRPr/>
            </a:pPr>
            <a:r>
              <a:rPr lang="en-GB" sz="1200" kern="0" dirty="0">
                <a:solidFill>
                  <a:prstClr val="black"/>
                </a:solidFill>
                <a:latin typeface="Arial" panose="020B0604020202020204" pitchFamily="34" charset="0"/>
                <a:cs typeface="Arial" panose="020B0604020202020204" pitchFamily="34" charset="0"/>
              </a:rPr>
              <a:t>• Bodily fluid</a:t>
            </a:r>
          </a:p>
          <a:p>
            <a:pPr>
              <a:defRPr/>
            </a:pPr>
            <a:r>
              <a:rPr lang="en-GB" sz="1200" kern="0" dirty="0">
                <a:solidFill>
                  <a:prstClr val="black"/>
                </a:solidFill>
                <a:latin typeface="Arial" panose="020B0604020202020204" pitchFamily="34" charset="0"/>
                <a:cs typeface="Arial" panose="020B0604020202020204" pitchFamily="34" charset="0"/>
              </a:rPr>
              <a:t>Getting onto surfaces or hands</a:t>
            </a:r>
            <a:endParaRPr lang="en-GB" kern="0" dirty="0">
              <a:solidFill>
                <a:prstClr val="black"/>
              </a:solidFill>
              <a:latin typeface="Arial" panose="020B0604020202020204" pitchFamily="34" charset="0"/>
              <a:cs typeface="Arial" panose="020B0604020202020204" pitchFamily="34" charset="0"/>
            </a:endParaRPr>
          </a:p>
        </p:txBody>
      </p:sp>
      <p:sp>
        <p:nvSpPr>
          <p:cNvPr id="11" name="Rectangle: Rounded Corners 10" descr="Spread of infection&#10;• Wash hands thoroughly and regularly&#10;• Cover cuts and open sores&#10;• Take appropriate precautions during&#10;sexual activity">
            <a:extLst>
              <a:ext uri="{FF2B5EF4-FFF2-40B4-BE49-F238E27FC236}">
                <a16:creationId xmlns:a16="http://schemas.microsoft.com/office/drawing/2014/main" id="{72C17FBC-2A4D-89F4-B751-6D4FFD40E5B3}"/>
              </a:ext>
            </a:extLst>
          </p:cNvPr>
          <p:cNvSpPr/>
          <p:nvPr/>
        </p:nvSpPr>
        <p:spPr>
          <a:xfrm>
            <a:off x="7831833" y="4823322"/>
            <a:ext cx="2502754" cy="1483456"/>
          </a:xfrm>
          <a:prstGeom prst="roundRect">
            <a:avLst>
              <a:gd name="adj" fmla="val 5632"/>
            </a:avLst>
          </a:prstGeom>
          <a:noFill/>
          <a:ln w="28575" cap="flat" cmpd="sng" algn="ctr">
            <a:solidFill>
              <a:srgbClr val="2862A5"/>
            </a:solidFill>
            <a:prstDash val="solid"/>
            <a:miter lim="800000"/>
          </a:ln>
          <a:effectLst/>
        </p:spPr>
        <p:txBody>
          <a:bodyPr rtlCol="0" anchor="ctr"/>
          <a:lstStyle/>
          <a:p>
            <a:pPr>
              <a:defRPr/>
            </a:pPr>
            <a:r>
              <a:rPr lang="en-GB" sz="1400" b="1" kern="0" dirty="0">
                <a:solidFill>
                  <a:prstClr val="black"/>
                </a:solidFill>
                <a:latin typeface="Arial" panose="020B0604020202020204" pitchFamily="34" charset="0"/>
                <a:cs typeface="Arial" panose="020B0604020202020204" pitchFamily="34" charset="0"/>
              </a:rPr>
              <a:t>Spread of infection</a:t>
            </a:r>
          </a:p>
          <a:p>
            <a:pPr>
              <a:defRPr/>
            </a:pPr>
            <a:r>
              <a:rPr lang="en-GB" sz="1200" kern="0" dirty="0">
                <a:solidFill>
                  <a:prstClr val="black"/>
                </a:solidFill>
                <a:latin typeface="Arial" panose="020B0604020202020204" pitchFamily="34" charset="0"/>
                <a:cs typeface="Arial" panose="020B0604020202020204" pitchFamily="34" charset="0"/>
              </a:rPr>
              <a:t>• Wash hands thoroughly and regularly</a:t>
            </a:r>
          </a:p>
          <a:p>
            <a:pPr>
              <a:defRPr/>
            </a:pPr>
            <a:r>
              <a:rPr lang="en-GB" sz="1200" kern="0" dirty="0">
                <a:solidFill>
                  <a:prstClr val="black"/>
                </a:solidFill>
                <a:latin typeface="Arial" panose="020B0604020202020204" pitchFamily="34" charset="0"/>
                <a:cs typeface="Arial" panose="020B0604020202020204" pitchFamily="34" charset="0"/>
              </a:rPr>
              <a:t>• Cover cuts and open sores</a:t>
            </a:r>
          </a:p>
          <a:p>
            <a:pPr>
              <a:defRPr/>
            </a:pPr>
            <a:r>
              <a:rPr lang="en-GB" sz="1200" kern="0" dirty="0">
                <a:solidFill>
                  <a:prstClr val="black"/>
                </a:solidFill>
                <a:latin typeface="Arial" panose="020B0604020202020204" pitchFamily="34" charset="0"/>
                <a:cs typeface="Arial" panose="020B0604020202020204" pitchFamily="34" charset="0"/>
              </a:rPr>
              <a:t>• Take appropriate precautions during sexual activity</a:t>
            </a:r>
            <a:endParaRPr lang="en-GB" kern="0" dirty="0">
              <a:solidFill>
                <a:prstClr val="black"/>
              </a:solidFill>
              <a:latin typeface="Arial" panose="020B0604020202020204" pitchFamily="34" charset="0"/>
              <a:cs typeface="Arial" panose="020B0604020202020204" pitchFamily="34" charset="0"/>
            </a:endParaRPr>
          </a:p>
        </p:txBody>
      </p:sp>
      <p:cxnSp>
        <p:nvCxnSpPr>
          <p:cNvPr id="14" name="Connector: Elbow 13">
            <a:extLst>
              <a:ext uri="{FF2B5EF4-FFF2-40B4-BE49-F238E27FC236}">
                <a16:creationId xmlns:a16="http://schemas.microsoft.com/office/drawing/2014/main" id="{6789459B-B13A-5F12-AC6F-B95F243BC4A1}"/>
              </a:ext>
              <a:ext uri="{C183D7F6-B498-43B3-948B-1728B52AA6E4}">
                <adec:decorative xmlns:adec="http://schemas.microsoft.com/office/drawing/2017/decorative" val="1"/>
              </a:ext>
            </a:extLst>
          </p:cNvPr>
          <p:cNvCxnSpPr>
            <a:cxnSpLocks/>
          </p:cNvCxnSpPr>
          <p:nvPr/>
        </p:nvCxnSpPr>
        <p:spPr>
          <a:xfrm rot="10800000" flipV="1">
            <a:off x="7186700" y="1482763"/>
            <a:ext cx="652954" cy="302493"/>
          </a:xfrm>
          <a:prstGeom prst="bentConnector3">
            <a:avLst>
              <a:gd name="adj1" fmla="val 50000"/>
            </a:avLst>
          </a:prstGeom>
          <a:noFill/>
          <a:ln w="19050" cap="flat" cmpd="sng" algn="ctr">
            <a:solidFill>
              <a:srgbClr val="2B599E"/>
            </a:solidFill>
            <a:prstDash val="solid"/>
            <a:miter lim="800000"/>
            <a:tailEnd type="triangle"/>
          </a:ln>
          <a:effectLst/>
        </p:spPr>
      </p:cxnSp>
      <p:cxnSp>
        <p:nvCxnSpPr>
          <p:cNvPr id="16" name="Connector: Elbow 15">
            <a:extLst>
              <a:ext uri="{FF2B5EF4-FFF2-40B4-BE49-F238E27FC236}">
                <a16:creationId xmlns:a16="http://schemas.microsoft.com/office/drawing/2014/main" id="{2450AA1F-32ED-50C2-50E5-0321C170156A}"/>
              </a:ext>
              <a:ext uri="{C183D7F6-B498-43B3-948B-1728B52AA6E4}">
                <adec:decorative xmlns:adec="http://schemas.microsoft.com/office/drawing/2017/decorative" val="1"/>
              </a:ext>
            </a:extLst>
          </p:cNvPr>
          <p:cNvCxnSpPr>
            <a:cxnSpLocks/>
          </p:cNvCxnSpPr>
          <p:nvPr/>
        </p:nvCxnSpPr>
        <p:spPr>
          <a:xfrm rot="10800000" flipV="1">
            <a:off x="7587672" y="3969833"/>
            <a:ext cx="359437" cy="328045"/>
          </a:xfrm>
          <a:prstGeom prst="bentConnector3">
            <a:avLst/>
          </a:prstGeom>
          <a:noFill/>
          <a:ln w="19050" cap="flat" cmpd="sng" algn="ctr">
            <a:solidFill>
              <a:srgbClr val="2B599E"/>
            </a:solidFill>
            <a:prstDash val="solid"/>
            <a:miter lim="800000"/>
            <a:tailEnd type="triangle"/>
          </a:ln>
          <a:effectLst/>
        </p:spPr>
      </p:cxnSp>
      <p:cxnSp>
        <p:nvCxnSpPr>
          <p:cNvPr id="18" name="Connector: Elbow 17">
            <a:extLst>
              <a:ext uri="{FF2B5EF4-FFF2-40B4-BE49-F238E27FC236}">
                <a16:creationId xmlns:a16="http://schemas.microsoft.com/office/drawing/2014/main" id="{C141DA43-BB0F-7B5B-C7F8-D690E1397963}"/>
              </a:ext>
              <a:ext uri="{C183D7F6-B498-43B3-948B-1728B52AA6E4}">
                <adec:decorative xmlns:adec="http://schemas.microsoft.com/office/drawing/2017/decorative" val="1"/>
              </a:ext>
            </a:extLst>
          </p:cNvPr>
          <p:cNvCxnSpPr>
            <a:cxnSpLocks/>
          </p:cNvCxnSpPr>
          <p:nvPr/>
        </p:nvCxnSpPr>
        <p:spPr>
          <a:xfrm rot="10800000">
            <a:off x="6650181" y="5072745"/>
            <a:ext cx="1180663" cy="443128"/>
          </a:xfrm>
          <a:prstGeom prst="bentConnector3">
            <a:avLst>
              <a:gd name="adj1" fmla="val 54610"/>
            </a:avLst>
          </a:prstGeom>
          <a:noFill/>
          <a:ln w="19050" cap="flat" cmpd="sng" algn="ctr">
            <a:solidFill>
              <a:srgbClr val="2B599E"/>
            </a:solidFill>
            <a:prstDash val="solid"/>
            <a:miter lim="800000"/>
            <a:tailEnd type="triangle"/>
          </a:ln>
          <a:effectLst/>
        </p:spPr>
      </p:cxnSp>
      <p:cxnSp>
        <p:nvCxnSpPr>
          <p:cNvPr id="19" name="Connector: Elbow 18">
            <a:extLst>
              <a:ext uri="{FF2B5EF4-FFF2-40B4-BE49-F238E27FC236}">
                <a16:creationId xmlns:a16="http://schemas.microsoft.com/office/drawing/2014/main" id="{8742BDF0-70F1-591B-C4A5-BB44D0718E3D}"/>
              </a:ext>
              <a:ext uri="{C183D7F6-B498-43B3-948B-1728B52AA6E4}">
                <adec:decorative xmlns:adec="http://schemas.microsoft.com/office/drawing/2017/decorative" val="1"/>
              </a:ext>
            </a:extLst>
          </p:cNvPr>
          <p:cNvCxnSpPr>
            <a:cxnSpLocks/>
          </p:cNvCxnSpPr>
          <p:nvPr/>
        </p:nvCxnSpPr>
        <p:spPr>
          <a:xfrm rot="5400000" flipH="1" flipV="1">
            <a:off x="3192889" y="3768762"/>
            <a:ext cx="326324" cy="1012130"/>
          </a:xfrm>
          <a:prstGeom prst="bentConnector2">
            <a:avLst/>
          </a:prstGeom>
          <a:noFill/>
          <a:ln w="19050" cap="flat" cmpd="sng" algn="ctr">
            <a:solidFill>
              <a:srgbClr val="2B599E"/>
            </a:solidFill>
            <a:prstDash val="solid"/>
            <a:miter lim="800000"/>
            <a:tailEnd type="triangle"/>
          </a:ln>
          <a:effectLst/>
        </p:spPr>
      </p:cxnSp>
      <p:cxnSp>
        <p:nvCxnSpPr>
          <p:cNvPr id="20" name="Connector: Elbow 19">
            <a:extLst>
              <a:ext uri="{FF2B5EF4-FFF2-40B4-BE49-F238E27FC236}">
                <a16:creationId xmlns:a16="http://schemas.microsoft.com/office/drawing/2014/main" id="{222D1306-E978-EA4C-3235-EDED6F9BE8AC}"/>
              </a:ext>
              <a:ext uri="{C183D7F6-B498-43B3-948B-1728B52AA6E4}">
                <adec:decorative xmlns:adec="http://schemas.microsoft.com/office/drawing/2017/decorative" val="1"/>
              </a:ext>
            </a:extLst>
          </p:cNvPr>
          <p:cNvCxnSpPr>
            <a:cxnSpLocks/>
          </p:cNvCxnSpPr>
          <p:nvPr/>
        </p:nvCxnSpPr>
        <p:spPr>
          <a:xfrm>
            <a:off x="3392585" y="1251697"/>
            <a:ext cx="1081444" cy="462135"/>
          </a:xfrm>
          <a:prstGeom prst="bentConnector3">
            <a:avLst/>
          </a:prstGeom>
          <a:noFill/>
          <a:ln w="19050" cap="flat" cmpd="sng" algn="ctr">
            <a:solidFill>
              <a:srgbClr val="2B599E"/>
            </a:solidFill>
            <a:prstDash val="solid"/>
            <a:miter lim="800000"/>
            <a:tailEnd type="triangle"/>
          </a:ln>
          <a:effectLst/>
        </p:spPr>
      </p:cxnSp>
    </p:spTree>
    <p:extLst>
      <p:ext uri="{BB962C8B-B14F-4D97-AF65-F5344CB8AC3E}">
        <p14:creationId xmlns:p14="http://schemas.microsoft.com/office/powerpoint/2010/main" val="27939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2.potx" id="{F8D197EE-B3EE-E244-8E5F-4EEADD5DF5A2}" vid="{09195288-6491-D848-A709-2FA78F9C77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1605</Words>
  <Application>Microsoft Office PowerPoint</Application>
  <PresentationFormat>Widescreen</PresentationFormat>
  <Paragraphs>142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vt:lpstr>
      <vt:lpstr>Office Theme</vt:lpstr>
      <vt:lpstr>Infections in EYES</vt:lpstr>
      <vt:lpstr>How infections spread- The Chain of Infection</vt:lpstr>
      <vt:lpstr>Common Modes of Transmission for EYES</vt:lpstr>
      <vt:lpstr>Breaking the Chain of Infection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Rita Ochili</dc:creator>
  <cp:lastModifiedBy>Rita Ochili</cp:lastModifiedBy>
  <cp:revision>1</cp:revision>
  <dcterms:created xsi:type="dcterms:W3CDTF">2025-11-06T10:05:40Z</dcterms:created>
  <dcterms:modified xsi:type="dcterms:W3CDTF">2025-11-06T10:22:31Z</dcterms:modified>
</cp:coreProperties>
</file>