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06" r:id="rId2"/>
    <p:sldId id="477" r:id="rId3"/>
    <p:sldId id="1577" r:id="rId4"/>
    <p:sldId id="469" r:id="rId5"/>
    <p:sldId id="475" r:id="rId6"/>
    <p:sldId id="1615" r:id="rId7"/>
    <p:sldId id="505" r:id="rId8"/>
    <p:sldId id="1550" r:id="rId9"/>
    <p:sldId id="490" r:id="rId10"/>
    <p:sldId id="160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A78B5-8074-43B5-9906-097F2CD62EBE}" type="doc">
      <dgm:prSet loTypeId="urn:microsoft.com/office/officeart/2018/5/layout/IconLeafLabelList" loCatId="icon" qsTypeId="urn:microsoft.com/office/officeart/2005/8/quickstyle/simple1" qsCatId="simple" csTypeId="urn:microsoft.com/office/officeart/2005/8/colors/accent3_2" csCatId="accent3" phldr="1"/>
      <dgm:spPr/>
      <dgm:t>
        <a:bodyPr/>
        <a:lstStyle/>
        <a:p>
          <a:endParaRPr lang="en-US"/>
        </a:p>
      </dgm:t>
    </dgm:pt>
    <dgm:pt modelId="{4D0BF779-616B-4265-88A9-03B6926F8B34}">
      <dgm:prSet/>
      <dgm:spPr/>
      <dgm:t>
        <a:bodyPr/>
        <a:lstStyle/>
        <a:p>
          <a:pPr>
            <a:defRPr cap="all"/>
          </a:pPr>
          <a:r>
            <a:rPr lang="en-GB" dirty="0"/>
            <a:t>Did you know?</a:t>
          </a:r>
          <a:endParaRPr lang="en-US" dirty="0"/>
        </a:p>
      </dgm:t>
    </dgm:pt>
    <dgm:pt modelId="{51B64199-AFF4-4FE1-93B8-ECA94F4B2E02}" type="parTrans" cxnId="{F06A9D10-1257-4595-8B61-BD4889795F88}">
      <dgm:prSet/>
      <dgm:spPr/>
      <dgm:t>
        <a:bodyPr/>
        <a:lstStyle/>
        <a:p>
          <a:endParaRPr lang="en-US"/>
        </a:p>
      </dgm:t>
    </dgm:pt>
    <dgm:pt modelId="{FB9AC221-BE85-487C-A885-AE2F747949E0}" type="sibTrans" cxnId="{F06A9D10-1257-4595-8B61-BD4889795F88}">
      <dgm:prSet/>
      <dgm:spPr/>
      <dgm:t>
        <a:bodyPr/>
        <a:lstStyle/>
        <a:p>
          <a:endParaRPr lang="en-US"/>
        </a:p>
      </dgm:t>
    </dgm:pt>
    <dgm:pt modelId="{C1B719B7-85FE-4182-8FA4-A476B9A24CE1}">
      <dgm:prSet/>
      <dgm:spPr/>
      <dgm:t>
        <a:bodyPr/>
        <a:lstStyle/>
        <a:p>
          <a:endParaRPr lang="en-GB"/>
        </a:p>
      </dgm:t>
    </dgm:pt>
    <dgm:pt modelId="{8506390F-9EF2-4D0D-8AF3-8F4789B32E0C}" type="parTrans" cxnId="{A1F2BFE7-889C-4D49-9F6B-33C6230E6E35}">
      <dgm:prSet/>
      <dgm:spPr/>
      <dgm:t>
        <a:bodyPr/>
        <a:lstStyle/>
        <a:p>
          <a:endParaRPr lang="en-US"/>
        </a:p>
      </dgm:t>
    </dgm:pt>
    <dgm:pt modelId="{36AF74B9-07BE-4024-BC0E-B240BEE33E0E}" type="sibTrans" cxnId="{A1F2BFE7-889C-4D49-9F6B-33C6230E6E35}">
      <dgm:prSet/>
      <dgm:spPr/>
      <dgm:t>
        <a:bodyPr/>
        <a:lstStyle/>
        <a:p>
          <a:endParaRPr lang="en-US"/>
        </a:p>
      </dgm:t>
    </dgm:pt>
    <dgm:pt modelId="{639F8DE0-B914-4EBD-BAA3-3C10005244EF}">
      <dgm:prSet/>
      <dgm:spPr/>
      <dgm:t>
        <a:bodyPr/>
        <a:lstStyle/>
        <a:p>
          <a:endParaRPr lang="en-GB"/>
        </a:p>
      </dgm:t>
    </dgm:pt>
    <dgm:pt modelId="{A7F639D1-5916-4181-BAD4-5ED4E909428D}" type="parTrans" cxnId="{10E76FFF-C55B-496E-8C1C-CBA5CC36928A}">
      <dgm:prSet/>
      <dgm:spPr/>
      <dgm:t>
        <a:bodyPr/>
        <a:lstStyle/>
        <a:p>
          <a:endParaRPr lang="en-US"/>
        </a:p>
      </dgm:t>
    </dgm:pt>
    <dgm:pt modelId="{F1E908DE-7B0B-4C6C-B56C-6831875DAF92}" type="sibTrans" cxnId="{10E76FFF-C55B-496E-8C1C-CBA5CC36928A}">
      <dgm:prSet/>
      <dgm:spPr/>
      <dgm:t>
        <a:bodyPr/>
        <a:lstStyle/>
        <a:p>
          <a:endParaRPr lang="en-US"/>
        </a:p>
      </dgm:t>
    </dgm:pt>
    <dgm:pt modelId="{37E2831F-539B-444A-9245-C66963E38643}" type="pres">
      <dgm:prSet presAssocID="{6B7A78B5-8074-43B5-9906-097F2CD62EBE}" presName="root" presStyleCnt="0">
        <dgm:presLayoutVars>
          <dgm:dir/>
          <dgm:resizeHandles val="exact"/>
        </dgm:presLayoutVars>
      </dgm:prSet>
      <dgm:spPr/>
    </dgm:pt>
    <dgm:pt modelId="{245EAF27-7AD5-490C-90F2-71CB15244B2D}" type="pres">
      <dgm:prSet presAssocID="{4D0BF779-616B-4265-88A9-03B6926F8B34}" presName="compNode" presStyleCnt="0"/>
      <dgm:spPr/>
    </dgm:pt>
    <dgm:pt modelId="{C35F424A-51AF-490E-998F-A19FD6A79452}" type="pres">
      <dgm:prSet presAssocID="{4D0BF779-616B-4265-88A9-03B6926F8B34}" presName="iconBgRect" presStyleLbl="bgShp" presStyleIdx="0" presStyleCnt="1"/>
      <dgm:spPr>
        <a:prstGeom prst="round2DiagRect">
          <a:avLst>
            <a:gd name="adj1" fmla="val 29727"/>
            <a:gd name="adj2" fmla="val 0"/>
          </a:avLst>
        </a:prstGeom>
      </dgm:spPr>
    </dgm:pt>
    <dgm:pt modelId="{B5C0C503-A15E-44C1-8144-8F04E655345C}" type="pres">
      <dgm:prSet presAssocID="{4D0BF779-616B-4265-88A9-03B6926F8B34}"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C717AE53-A683-45CE-A4FD-7CF947B2B0EE}" type="pres">
      <dgm:prSet presAssocID="{4D0BF779-616B-4265-88A9-03B6926F8B34}" presName="spaceRect" presStyleCnt="0"/>
      <dgm:spPr/>
    </dgm:pt>
    <dgm:pt modelId="{30CD2893-6647-4696-8398-775214D6B8E3}" type="pres">
      <dgm:prSet presAssocID="{4D0BF779-616B-4265-88A9-03B6926F8B34}" presName="textRect" presStyleLbl="revTx" presStyleIdx="0" presStyleCnt="1">
        <dgm:presLayoutVars>
          <dgm:chMax val="1"/>
          <dgm:chPref val="1"/>
        </dgm:presLayoutVars>
      </dgm:prSet>
      <dgm:spPr/>
    </dgm:pt>
  </dgm:ptLst>
  <dgm:cxnLst>
    <dgm:cxn modelId="{F06A9D10-1257-4595-8B61-BD4889795F88}" srcId="{6B7A78B5-8074-43B5-9906-097F2CD62EBE}" destId="{4D0BF779-616B-4265-88A9-03B6926F8B34}" srcOrd="0" destOrd="0" parTransId="{51B64199-AFF4-4FE1-93B8-ECA94F4B2E02}" sibTransId="{FB9AC221-BE85-487C-A885-AE2F747949E0}"/>
    <dgm:cxn modelId="{6EDB412D-BA0A-4577-80C3-EE5E4A239EC9}" type="presOf" srcId="{6B7A78B5-8074-43B5-9906-097F2CD62EBE}" destId="{37E2831F-539B-444A-9245-C66963E38643}" srcOrd="0" destOrd="0" presId="urn:microsoft.com/office/officeart/2018/5/layout/IconLeafLabelList"/>
    <dgm:cxn modelId="{B40A16DC-C87F-4B74-9629-91883B56E694}" type="presOf" srcId="{4D0BF779-616B-4265-88A9-03B6926F8B34}" destId="{30CD2893-6647-4696-8398-775214D6B8E3}" srcOrd="0" destOrd="0" presId="urn:microsoft.com/office/officeart/2018/5/layout/IconLeafLabelList"/>
    <dgm:cxn modelId="{A1F2BFE7-889C-4D49-9F6B-33C6230E6E35}" srcId="{4D0BF779-616B-4265-88A9-03B6926F8B34}" destId="{C1B719B7-85FE-4182-8FA4-A476B9A24CE1}" srcOrd="0" destOrd="0" parTransId="{8506390F-9EF2-4D0D-8AF3-8F4789B32E0C}" sibTransId="{36AF74B9-07BE-4024-BC0E-B240BEE33E0E}"/>
    <dgm:cxn modelId="{10E76FFF-C55B-496E-8C1C-CBA5CC36928A}" srcId="{4D0BF779-616B-4265-88A9-03B6926F8B34}" destId="{639F8DE0-B914-4EBD-BAA3-3C10005244EF}" srcOrd="1" destOrd="0" parTransId="{A7F639D1-5916-4181-BAD4-5ED4E909428D}" sibTransId="{F1E908DE-7B0B-4C6C-B56C-6831875DAF92}"/>
    <dgm:cxn modelId="{8D8F2179-897B-4BBF-AEC2-A98D80BE469A}" type="presParOf" srcId="{37E2831F-539B-444A-9245-C66963E38643}" destId="{245EAF27-7AD5-490C-90F2-71CB15244B2D}" srcOrd="0" destOrd="0" presId="urn:microsoft.com/office/officeart/2018/5/layout/IconLeafLabelList"/>
    <dgm:cxn modelId="{2D430B85-0C74-429A-91E9-8E1FD35C9121}" type="presParOf" srcId="{245EAF27-7AD5-490C-90F2-71CB15244B2D}" destId="{C35F424A-51AF-490E-998F-A19FD6A79452}" srcOrd="0" destOrd="0" presId="urn:microsoft.com/office/officeart/2018/5/layout/IconLeafLabelList"/>
    <dgm:cxn modelId="{55CF4161-4F7D-4D79-905A-A09F439CD351}" type="presParOf" srcId="{245EAF27-7AD5-490C-90F2-71CB15244B2D}" destId="{B5C0C503-A15E-44C1-8144-8F04E655345C}" srcOrd="1" destOrd="0" presId="urn:microsoft.com/office/officeart/2018/5/layout/IconLeafLabelList"/>
    <dgm:cxn modelId="{4B158501-F3CB-46C1-AE08-FCD2DF9D1B62}" type="presParOf" srcId="{245EAF27-7AD5-490C-90F2-71CB15244B2D}" destId="{C717AE53-A683-45CE-A4FD-7CF947B2B0EE}" srcOrd="2" destOrd="0" presId="urn:microsoft.com/office/officeart/2018/5/layout/IconLeafLabelList"/>
    <dgm:cxn modelId="{6E1353CB-A371-4158-9B94-DBCF27F85EB8}" type="presParOf" srcId="{245EAF27-7AD5-490C-90F2-71CB15244B2D}" destId="{30CD2893-6647-4696-8398-775214D6B8E3}"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5FC857-9147-4429-AE73-4D9562E695F8}" type="doc">
      <dgm:prSet loTypeId="urn:microsoft.com/office/officeart/2016/7/layout/LinearArrowProcessNumbered" loCatId="process" qsTypeId="urn:microsoft.com/office/officeart/2005/8/quickstyle/simple1" qsCatId="simple" csTypeId="urn:microsoft.com/office/officeart/2005/8/colors/colorful3" csCatId="colorful" phldr="1"/>
      <dgm:spPr/>
      <dgm:t>
        <a:bodyPr/>
        <a:lstStyle/>
        <a:p>
          <a:endParaRPr lang="en-US"/>
        </a:p>
      </dgm:t>
    </dgm:pt>
    <dgm:pt modelId="{03A17540-0116-4552-8E81-4E82BACA194C}">
      <dgm:prSet custT="1"/>
      <dgm:spPr/>
      <dgm:t>
        <a:bodyPr/>
        <a:lstStyle/>
        <a:p>
          <a:r>
            <a:rPr lang="en-GB" sz="2000" dirty="0"/>
            <a:t>Highlight vaccination schedules to families on a regular basis</a:t>
          </a:r>
          <a:endParaRPr lang="en-US" sz="2000" dirty="0"/>
        </a:p>
      </dgm:t>
    </dgm:pt>
    <dgm:pt modelId="{8F96403C-5545-460B-B30D-F391EC34C1AB}" type="parTrans" cxnId="{CDDEA0B5-082F-48C2-AD18-26A517C8645A}">
      <dgm:prSet/>
      <dgm:spPr/>
      <dgm:t>
        <a:bodyPr/>
        <a:lstStyle/>
        <a:p>
          <a:endParaRPr lang="en-US" sz="1800"/>
        </a:p>
      </dgm:t>
    </dgm:pt>
    <dgm:pt modelId="{E675D86A-BF94-4ECE-ADE3-F18EC4EC2541}" type="sibTrans" cxnId="{CDDEA0B5-082F-48C2-AD18-26A517C8645A}">
      <dgm:prSet phldrT="1" phldr="0" custT="1"/>
      <dgm:spPr/>
      <dgm:t>
        <a:bodyPr/>
        <a:lstStyle/>
        <a:p>
          <a:r>
            <a:rPr lang="en-US" sz="1800"/>
            <a:t>1</a:t>
          </a:r>
        </a:p>
      </dgm:t>
    </dgm:pt>
    <dgm:pt modelId="{08B06CBC-9031-4863-A432-6BEDD600D0BE}">
      <dgm:prSet custT="1"/>
      <dgm:spPr/>
      <dgm:t>
        <a:bodyPr/>
        <a:lstStyle/>
        <a:p>
          <a:r>
            <a:rPr lang="en-GB" sz="2000" dirty="0"/>
            <a:t>Work with vaccination teams so you know when immunisation campaigns take place</a:t>
          </a:r>
          <a:endParaRPr lang="en-US" sz="2000" dirty="0"/>
        </a:p>
      </dgm:t>
    </dgm:pt>
    <dgm:pt modelId="{9C5ED272-0C3D-4E82-BC60-FB1AE6ABF016}" type="parTrans" cxnId="{4C0AA539-A720-421A-AF67-A50F6EB5F3AA}">
      <dgm:prSet/>
      <dgm:spPr/>
      <dgm:t>
        <a:bodyPr/>
        <a:lstStyle/>
        <a:p>
          <a:endParaRPr lang="en-US" sz="1800"/>
        </a:p>
      </dgm:t>
    </dgm:pt>
    <dgm:pt modelId="{8F36FCBA-450F-49F6-8981-1A3E0D9C54AD}" type="sibTrans" cxnId="{4C0AA539-A720-421A-AF67-A50F6EB5F3AA}">
      <dgm:prSet phldrT="2" phldr="0" custT="1"/>
      <dgm:spPr/>
      <dgm:t>
        <a:bodyPr/>
        <a:lstStyle/>
        <a:p>
          <a:r>
            <a:rPr lang="en-US" sz="1800"/>
            <a:t>2</a:t>
          </a:r>
        </a:p>
      </dgm:t>
    </dgm:pt>
    <dgm:pt modelId="{077710BE-94C7-433E-B455-4C0482D3F776}">
      <dgm:prSet custT="1"/>
      <dgm:spPr/>
      <dgm:t>
        <a:bodyPr/>
        <a:lstStyle/>
        <a:p>
          <a:r>
            <a:rPr lang="en-GB" sz="2000" dirty="0"/>
            <a:t>Share FAQs about vaccinations</a:t>
          </a:r>
          <a:endParaRPr lang="en-US" sz="2000" dirty="0"/>
        </a:p>
      </dgm:t>
    </dgm:pt>
    <dgm:pt modelId="{B3D2ED46-C20B-42C6-AC31-FAC736A3068C}" type="parTrans" cxnId="{84DEDF5A-BF6E-44F9-85C9-26CDCED78AB5}">
      <dgm:prSet/>
      <dgm:spPr/>
      <dgm:t>
        <a:bodyPr/>
        <a:lstStyle/>
        <a:p>
          <a:endParaRPr lang="en-US" sz="1800"/>
        </a:p>
      </dgm:t>
    </dgm:pt>
    <dgm:pt modelId="{27698109-A84D-4904-A696-FCAFE6FFB300}" type="sibTrans" cxnId="{84DEDF5A-BF6E-44F9-85C9-26CDCED78AB5}">
      <dgm:prSet phldrT="3" phldr="0" custT="1"/>
      <dgm:spPr/>
      <dgm:t>
        <a:bodyPr/>
        <a:lstStyle/>
        <a:p>
          <a:r>
            <a:rPr lang="en-US" sz="1800"/>
            <a:t>3</a:t>
          </a:r>
        </a:p>
      </dgm:t>
    </dgm:pt>
    <dgm:pt modelId="{919F95DD-5FCB-472D-811F-8F98051C7DA6}">
      <dgm:prSet custT="1"/>
      <dgm:spPr/>
      <dgm:t>
        <a:bodyPr/>
        <a:lstStyle/>
        <a:p>
          <a:r>
            <a:rPr lang="en-GB" sz="2000" dirty="0"/>
            <a:t>Find appropriate times (assemblies) to talk to the children about vaccinations</a:t>
          </a:r>
          <a:endParaRPr lang="en-US" sz="2000" dirty="0"/>
        </a:p>
      </dgm:t>
    </dgm:pt>
    <dgm:pt modelId="{DA00F226-E196-4C2F-B170-C9C9F60B6439}" type="parTrans" cxnId="{B3918772-A54A-4A5A-98E1-50AABE741DE6}">
      <dgm:prSet/>
      <dgm:spPr/>
      <dgm:t>
        <a:bodyPr/>
        <a:lstStyle/>
        <a:p>
          <a:endParaRPr lang="en-US" sz="1800"/>
        </a:p>
      </dgm:t>
    </dgm:pt>
    <dgm:pt modelId="{2EE856E5-6727-46FC-81F5-9480E96A63A3}" type="sibTrans" cxnId="{B3918772-A54A-4A5A-98E1-50AABE741DE6}">
      <dgm:prSet phldrT="4" phldr="0" custT="1"/>
      <dgm:spPr/>
      <dgm:t>
        <a:bodyPr/>
        <a:lstStyle/>
        <a:p>
          <a:r>
            <a:rPr lang="en-US" sz="1800"/>
            <a:t>4</a:t>
          </a:r>
        </a:p>
      </dgm:t>
    </dgm:pt>
    <dgm:pt modelId="{F2A17851-A74F-4BB0-A3B1-759F51F79F27}" type="pres">
      <dgm:prSet presAssocID="{4A5FC857-9147-4429-AE73-4D9562E695F8}" presName="linearFlow" presStyleCnt="0">
        <dgm:presLayoutVars>
          <dgm:dir/>
          <dgm:animLvl val="lvl"/>
          <dgm:resizeHandles val="exact"/>
        </dgm:presLayoutVars>
      </dgm:prSet>
      <dgm:spPr/>
    </dgm:pt>
    <dgm:pt modelId="{4544419A-167B-4396-8459-81A5860CDC2C}" type="pres">
      <dgm:prSet presAssocID="{03A17540-0116-4552-8E81-4E82BACA194C}" presName="compositeNode" presStyleCnt="0"/>
      <dgm:spPr/>
    </dgm:pt>
    <dgm:pt modelId="{D7675AA8-BDF4-4D9E-B4F5-07F675E0CCF3}" type="pres">
      <dgm:prSet presAssocID="{03A17540-0116-4552-8E81-4E82BACA194C}" presName="parTx" presStyleLbl="node1" presStyleIdx="0" presStyleCnt="0">
        <dgm:presLayoutVars>
          <dgm:chMax val="0"/>
          <dgm:chPref val="0"/>
          <dgm:bulletEnabled val="1"/>
        </dgm:presLayoutVars>
      </dgm:prSet>
      <dgm:spPr/>
    </dgm:pt>
    <dgm:pt modelId="{850C14C4-23C7-40FB-B3EC-2F60AA107A28}" type="pres">
      <dgm:prSet presAssocID="{03A17540-0116-4552-8E81-4E82BACA194C}" presName="parSh" presStyleCnt="0"/>
      <dgm:spPr/>
    </dgm:pt>
    <dgm:pt modelId="{286DF56B-0DC6-4B76-A927-5D7AB0C53698}" type="pres">
      <dgm:prSet presAssocID="{03A17540-0116-4552-8E81-4E82BACA194C}" presName="lineNode" presStyleLbl="alignAccFollowNode1" presStyleIdx="0" presStyleCnt="12"/>
      <dgm:spPr/>
    </dgm:pt>
    <dgm:pt modelId="{C83849FF-BC77-463E-AAF4-3F19473A4592}" type="pres">
      <dgm:prSet presAssocID="{03A17540-0116-4552-8E81-4E82BACA194C}" presName="lineArrowNode" presStyleLbl="alignAccFollowNode1" presStyleIdx="1" presStyleCnt="12"/>
      <dgm:spPr/>
    </dgm:pt>
    <dgm:pt modelId="{AC07B4C9-C88F-4546-AA8C-79B77AF2ACD9}" type="pres">
      <dgm:prSet presAssocID="{E675D86A-BF94-4ECE-ADE3-F18EC4EC2541}" presName="sibTransNodeCircle" presStyleLbl="alignNode1" presStyleIdx="0" presStyleCnt="4">
        <dgm:presLayoutVars>
          <dgm:chMax val="0"/>
          <dgm:bulletEnabled/>
        </dgm:presLayoutVars>
      </dgm:prSet>
      <dgm:spPr/>
    </dgm:pt>
    <dgm:pt modelId="{DB698A80-DE2B-47BA-AED4-DBF7A0A13214}" type="pres">
      <dgm:prSet presAssocID="{E675D86A-BF94-4ECE-ADE3-F18EC4EC2541}" presName="spacerBetweenCircleAndCallout" presStyleCnt="0">
        <dgm:presLayoutVars/>
      </dgm:prSet>
      <dgm:spPr/>
    </dgm:pt>
    <dgm:pt modelId="{A14854F5-AA5B-45ED-9119-92C98592E0C0}" type="pres">
      <dgm:prSet presAssocID="{03A17540-0116-4552-8E81-4E82BACA194C}" presName="nodeText" presStyleLbl="alignAccFollowNode1" presStyleIdx="2" presStyleCnt="12" custScaleY="100000">
        <dgm:presLayoutVars>
          <dgm:bulletEnabled val="1"/>
        </dgm:presLayoutVars>
      </dgm:prSet>
      <dgm:spPr/>
    </dgm:pt>
    <dgm:pt modelId="{9E60145C-CA76-45AD-8E1C-A394BDD65210}" type="pres">
      <dgm:prSet presAssocID="{E675D86A-BF94-4ECE-ADE3-F18EC4EC2541}" presName="sibTransComposite" presStyleCnt="0"/>
      <dgm:spPr/>
    </dgm:pt>
    <dgm:pt modelId="{8F1D0AE0-3DFE-4279-B356-D9D506E07770}" type="pres">
      <dgm:prSet presAssocID="{08B06CBC-9031-4863-A432-6BEDD600D0BE}" presName="compositeNode" presStyleCnt="0"/>
      <dgm:spPr/>
    </dgm:pt>
    <dgm:pt modelId="{8AA7B691-D24D-49C4-80F4-3FF17DBA50C1}" type="pres">
      <dgm:prSet presAssocID="{08B06CBC-9031-4863-A432-6BEDD600D0BE}" presName="parTx" presStyleLbl="node1" presStyleIdx="0" presStyleCnt="0">
        <dgm:presLayoutVars>
          <dgm:chMax val="0"/>
          <dgm:chPref val="0"/>
          <dgm:bulletEnabled val="1"/>
        </dgm:presLayoutVars>
      </dgm:prSet>
      <dgm:spPr/>
    </dgm:pt>
    <dgm:pt modelId="{6200BF59-3A8F-46D8-B1E0-0743018C85A8}" type="pres">
      <dgm:prSet presAssocID="{08B06CBC-9031-4863-A432-6BEDD600D0BE}" presName="parSh" presStyleCnt="0"/>
      <dgm:spPr/>
    </dgm:pt>
    <dgm:pt modelId="{A6E50B15-FB32-41C7-9037-658D3AC898DD}" type="pres">
      <dgm:prSet presAssocID="{08B06CBC-9031-4863-A432-6BEDD600D0BE}" presName="lineNode" presStyleLbl="alignAccFollowNode1" presStyleIdx="3" presStyleCnt="12"/>
      <dgm:spPr/>
    </dgm:pt>
    <dgm:pt modelId="{8C05793C-59B0-409E-B22C-6EE6006AEECC}" type="pres">
      <dgm:prSet presAssocID="{08B06CBC-9031-4863-A432-6BEDD600D0BE}" presName="lineArrowNode" presStyleLbl="alignAccFollowNode1" presStyleIdx="4" presStyleCnt="12"/>
      <dgm:spPr/>
    </dgm:pt>
    <dgm:pt modelId="{FFE4AA51-E7BD-4521-8BE0-CC9BA839892A}" type="pres">
      <dgm:prSet presAssocID="{8F36FCBA-450F-49F6-8981-1A3E0D9C54AD}" presName="sibTransNodeCircle" presStyleLbl="alignNode1" presStyleIdx="1" presStyleCnt="4">
        <dgm:presLayoutVars>
          <dgm:chMax val="0"/>
          <dgm:bulletEnabled/>
        </dgm:presLayoutVars>
      </dgm:prSet>
      <dgm:spPr/>
    </dgm:pt>
    <dgm:pt modelId="{4E7D3172-6DF3-44B2-BDCA-CD5BA61AA355}" type="pres">
      <dgm:prSet presAssocID="{8F36FCBA-450F-49F6-8981-1A3E0D9C54AD}" presName="spacerBetweenCircleAndCallout" presStyleCnt="0">
        <dgm:presLayoutVars/>
      </dgm:prSet>
      <dgm:spPr/>
    </dgm:pt>
    <dgm:pt modelId="{6B00497C-8A5B-4C29-9C06-794AC79C4FB2}" type="pres">
      <dgm:prSet presAssocID="{08B06CBC-9031-4863-A432-6BEDD600D0BE}" presName="nodeText" presStyleLbl="alignAccFollowNode1" presStyleIdx="5" presStyleCnt="12" custScaleX="119781" custScaleY="100000" custLinFactNeighborX="414" custLinFactNeighborY="-2584">
        <dgm:presLayoutVars>
          <dgm:bulletEnabled val="1"/>
        </dgm:presLayoutVars>
      </dgm:prSet>
      <dgm:spPr/>
    </dgm:pt>
    <dgm:pt modelId="{1F4843E3-19D5-4581-BE95-F54E383CA5C3}" type="pres">
      <dgm:prSet presAssocID="{8F36FCBA-450F-49F6-8981-1A3E0D9C54AD}" presName="sibTransComposite" presStyleCnt="0"/>
      <dgm:spPr/>
    </dgm:pt>
    <dgm:pt modelId="{F8BD32D6-F2E5-4E39-AD00-25FC6BFDEEC3}" type="pres">
      <dgm:prSet presAssocID="{077710BE-94C7-433E-B455-4C0482D3F776}" presName="compositeNode" presStyleCnt="0"/>
      <dgm:spPr/>
    </dgm:pt>
    <dgm:pt modelId="{6769C5DC-B817-4DF7-8B69-4C3EA3FE1ECE}" type="pres">
      <dgm:prSet presAssocID="{077710BE-94C7-433E-B455-4C0482D3F776}" presName="parTx" presStyleLbl="node1" presStyleIdx="0" presStyleCnt="0">
        <dgm:presLayoutVars>
          <dgm:chMax val="0"/>
          <dgm:chPref val="0"/>
          <dgm:bulletEnabled val="1"/>
        </dgm:presLayoutVars>
      </dgm:prSet>
      <dgm:spPr/>
    </dgm:pt>
    <dgm:pt modelId="{D48A9A82-8023-40EC-82E8-7F8EF98AB037}" type="pres">
      <dgm:prSet presAssocID="{077710BE-94C7-433E-B455-4C0482D3F776}" presName="parSh" presStyleCnt="0"/>
      <dgm:spPr/>
    </dgm:pt>
    <dgm:pt modelId="{A63AAE88-566C-4BE1-9CA1-7F615FF21A4F}" type="pres">
      <dgm:prSet presAssocID="{077710BE-94C7-433E-B455-4C0482D3F776}" presName="lineNode" presStyleLbl="alignAccFollowNode1" presStyleIdx="6" presStyleCnt="12"/>
      <dgm:spPr/>
    </dgm:pt>
    <dgm:pt modelId="{EEDBE99B-2519-453B-9361-E881BF72F7BF}" type="pres">
      <dgm:prSet presAssocID="{077710BE-94C7-433E-B455-4C0482D3F776}" presName="lineArrowNode" presStyleLbl="alignAccFollowNode1" presStyleIdx="7" presStyleCnt="12"/>
      <dgm:spPr/>
    </dgm:pt>
    <dgm:pt modelId="{BDCC633D-C706-42FD-BB55-26BBCB372C44}" type="pres">
      <dgm:prSet presAssocID="{27698109-A84D-4904-A696-FCAFE6FFB300}" presName="sibTransNodeCircle" presStyleLbl="alignNode1" presStyleIdx="2" presStyleCnt="4">
        <dgm:presLayoutVars>
          <dgm:chMax val="0"/>
          <dgm:bulletEnabled/>
        </dgm:presLayoutVars>
      </dgm:prSet>
      <dgm:spPr/>
    </dgm:pt>
    <dgm:pt modelId="{AB5810F8-2D2D-416D-8AF9-6943B93292A9}" type="pres">
      <dgm:prSet presAssocID="{27698109-A84D-4904-A696-FCAFE6FFB300}" presName="spacerBetweenCircleAndCallout" presStyleCnt="0">
        <dgm:presLayoutVars/>
      </dgm:prSet>
      <dgm:spPr/>
    </dgm:pt>
    <dgm:pt modelId="{8B9DA370-ABC2-4DEB-8C1C-663CD1015369}" type="pres">
      <dgm:prSet presAssocID="{077710BE-94C7-433E-B455-4C0482D3F776}" presName="nodeText" presStyleLbl="alignAccFollowNode1" presStyleIdx="8" presStyleCnt="12" custScaleY="100000" custLinFactNeighborX="7797">
        <dgm:presLayoutVars>
          <dgm:bulletEnabled val="1"/>
        </dgm:presLayoutVars>
      </dgm:prSet>
      <dgm:spPr/>
    </dgm:pt>
    <dgm:pt modelId="{076521A0-FA69-41B2-8331-5392E60FAFB1}" type="pres">
      <dgm:prSet presAssocID="{27698109-A84D-4904-A696-FCAFE6FFB300}" presName="sibTransComposite" presStyleCnt="0"/>
      <dgm:spPr/>
    </dgm:pt>
    <dgm:pt modelId="{E87D7CBB-815A-4E35-B0E5-65A141AF3760}" type="pres">
      <dgm:prSet presAssocID="{919F95DD-5FCB-472D-811F-8F98051C7DA6}" presName="compositeNode" presStyleCnt="0"/>
      <dgm:spPr/>
    </dgm:pt>
    <dgm:pt modelId="{E7223C85-500E-436A-9AFA-A754CC30BA4C}" type="pres">
      <dgm:prSet presAssocID="{919F95DD-5FCB-472D-811F-8F98051C7DA6}" presName="parTx" presStyleLbl="node1" presStyleIdx="0" presStyleCnt="0">
        <dgm:presLayoutVars>
          <dgm:chMax val="0"/>
          <dgm:chPref val="0"/>
          <dgm:bulletEnabled val="1"/>
        </dgm:presLayoutVars>
      </dgm:prSet>
      <dgm:spPr/>
    </dgm:pt>
    <dgm:pt modelId="{C53B3306-9005-49B1-BAE9-5444F105B8BC}" type="pres">
      <dgm:prSet presAssocID="{919F95DD-5FCB-472D-811F-8F98051C7DA6}" presName="parSh" presStyleCnt="0"/>
      <dgm:spPr/>
    </dgm:pt>
    <dgm:pt modelId="{44C1FC7E-8B44-4EBA-A321-599557575453}" type="pres">
      <dgm:prSet presAssocID="{919F95DD-5FCB-472D-811F-8F98051C7DA6}" presName="lineNode" presStyleLbl="alignAccFollowNode1" presStyleIdx="9" presStyleCnt="12"/>
      <dgm:spPr/>
    </dgm:pt>
    <dgm:pt modelId="{143A23A9-A540-454F-BDC2-E3F747839BD8}" type="pres">
      <dgm:prSet presAssocID="{919F95DD-5FCB-472D-811F-8F98051C7DA6}" presName="lineArrowNode" presStyleLbl="alignAccFollowNode1" presStyleIdx="10" presStyleCnt="12"/>
      <dgm:spPr/>
    </dgm:pt>
    <dgm:pt modelId="{E681A5DF-43E1-4BB6-A2ED-A4FA46AACA90}" type="pres">
      <dgm:prSet presAssocID="{2EE856E5-6727-46FC-81F5-9480E96A63A3}" presName="sibTransNodeCircle" presStyleLbl="alignNode1" presStyleIdx="3" presStyleCnt="4" custScaleX="100000" custScaleY="100000">
        <dgm:presLayoutVars>
          <dgm:chMax val="0"/>
          <dgm:bulletEnabled/>
        </dgm:presLayoutVars>
      </dgm:prSet>
      <dgm:spPr/>
    </dgm:pt>
    <dgm:pt modelId="{617694C1-8286-46BF-B8A5-0C539CB0DFCF}" type="pres">
      <dgm:prSet presAssocID="{2EE856E5-6727-46FC-81F5-9480E96A63A3}" presName="spacerBetweenCircleAndCallout" presStyleCnt="0">
        <dgm:presLayoutVars/>
      </dgm:prSet>
      <dgm:spPr/>
    </dgm:pt>
    <dgm:pt modelId="{64C12A32-B542-4EBB-8553-89F98F0DE0B5}" type="pres">
      <dgm:prSet presAssocID="{919F95DD-5FCB-472D-811F-8F98051C7DA6}" presName="nodeText" presStyleLbl="alignAccFollowNode1" presStyleIdx="11" presStyleCnt="12" custScaleX="115674" custScaleY="100000">
        <dgm:presLayoutVars>
          <dgm:bulletEnabled val="1"/>
        </dgm:presLayoutVars>
      </dgm:prSet>
      <dgm:spPr/>
    </dgm:pt>
  </dgm:ptLst>
  <dgm:cxnLst>
    <dgm:cxn modelId="{64911F07-4A43-44F1-AA9D-9284DE47B01A}" type="presOf" srcId="{E675D86A-BF94-4ECE-ADE3-F18EC4EC2541}" destId="{AC07B4C9-C88F-4546-AA8C-79B77AF2ACD9}" srcOrd="0" destOrd="0" presId="urn:microsoft.com/office/officeart/2016/7/layout/LinearArrowProcessNumbered"/>
    <dgm:cxn modelId="{8DF44B26-4E53-48D5-BBA9-CF3BCEC266B0}" type="presOf" srcId="{03A17540-0116-4552-8E81-4E82BACA194C}" destId="{A14854F5-AA5B-45ED-9119-92C98592E0C0}" srcOrd="0" destOrd="0" presId="urn:microsoft.com/office/officeart/2016/7/layout/LinearArrowProcessNumbered"/>
    <dgm:cxn modelId="{C65EA42D-BDC1-4199-885B-D91363B17878}" type="presOf" srcId="{08B06CBC-9031-4863-A432-6BEDD600D0BE}" destId="{6B00497C-8A5B-4C29-9C06-794AC79C4FB2}" srcOrd="0" destOrd="0" presId="urn:microsoft.com/office/officeart/2016/7/layout/LinearArrowProcessNumbered"/>
    <dgm:cxn modelId="{41B44C2F-731C-4082-8F3D-F26495BCB3B5}" type="presOf" srcId="{27698109-A84D-4904-A696-FCAFE6FFB300}" destId="{BDCC633D-C706-42FD-BB55-26BBCB372C44}" srcOrd="0" destOrd="0" presId="urn:microsoft.com/office/officeart/2016/7/layout/LinearArrowProcessNumbered"/>
    <dgm:cxn modelId="{4C0AA539-A720-421A-AF67-A50F6EB5F3AA}" srcId="{4A5FC857-9147-4429-AE73-4D9562E695F8}" destId="{08B06CBC-9031-4863-A432-6BEDD600D0BE}" srcOrd="1" destOrd="0" parTransId="{9C5ED272-0C3D-4E82-BC60-FB1AE6ABF016}" sibTransId="{8F36FCBA-450F-49F6-8981-1A3E0D9C54AD}"/>
    <dgm:cxn modelId="{4E814352-7E4C-47BB-A11E-E901473C9C6B}" type="presOf" srcId="{4A5FC857-9147-4429-AE73-4D9562E695F8}" destId="{F2A17851-A74F-4BB0-A3B1-759F51F79F27}" srcOrd="0" destOrd="0" presId="urn:microsoft.com/office/officeart/2016/7/layout/LinearArrowProcessNumbered"/>
    <dgm:cxn modelId="{B3918772-A54A-4A5A-98E1-50AABE741DE6}" srcId="{4A5FC857-9147-4429-AE73-4D9562E695F8}" destId="{919F95DD-5FCB-472D-811F-8F98051C7DA6}" srcOrd="3" destOrd="0" parTransId="{DA00F226-E196-4C2F-B170-C9C9F60B6439}" sibTransId="{2EE856E5-6727-46FC-81F5-9480E96A63A3}"/>
    <dgm:cxn modelId="{B563507A-29AC-4A4C-BD6D-95808965C0CB}" type="presOf" srcId="{077710BE-94C7-433E-B455-4C0482D3F776}" destId="{8B9DA370-ABC2-4DEB-8C1C-663CD1015369}" srcOrd="0" destOrd="0" presId="urn:microsoft.com/office/officeart/2016/7/layout/LinearArrowProcessNumbered"/>
    <dgm:cxn modelId="{84DEDF5A-BF6E-44F9-85C9-26CDCED78AB5}" srcId="{4A5FC857-9147-4429-AE73-4D9562E695F8}" destId="{077710BE-94C7-433E-B455-4C0482D3F776}" srcOrd="2" destOrd="0" parTransId="{B3D2ED46-C20B-42C6-AC31-FAC736A3068C}" sibTransId="{27698109-A84D-4904-A696-FCAFE6FFB300}"/>
    <dgm:cxn modelId="{684FB58A-EF5B-4BDA-9611-D7E62425C889}" type="presOf" srcId="{8F36FCBA-450F-49F6-8981-1A3E0D9C54AD}" destId="{FFE4AA51-E7BD-4521-8BE0-CC9BA839892A}" srcOrd="0" destOrd="0" presId="urn:microsoft.com/office/officeart/2016/7/layout/LinearArrowProcessNumbered"/>
    <dgm:cxn modelId="{22326894-B2ED-410C-8CB6-18E582553DD0}" type="presOf" srcId="{2EE856E5-6727-46FC-81F5-9480E96A63A3}" destId="{E681A5DF-43E1-4BB6-A2ED-A4FA46AACA90}" srcOrd="0" destOrd="0" presId="urn:microsoft.com/office/officeart/2016/7/layout/LinearArrowProcessNumbered"/>
    <dgm:cxn modelId="{CDDEA0B5-082F-48C2-AD18-26A517C8645A}" srcId="{4A5FC857-9147-4429-AE73-4D9562E695F8}" destId="{03A17540-0116-4552-8E81-4E82BACA194C}" srcOrd="0" destOrd="0" parTransId="{8F96403C-5545-460B-B30D-F391EC34C1AB}" sibTransId="{E675D86A-BF94-4ECE-ADE3-F18EC4EC2541}"/>
    <dgm:cxn modelId="{FF100BC1-F9F8-4D7D-B6C4-AF8F67848114}" type="presOf" srcId="{919F95DD-5FCB-472D-811F-8F98051C7DA6}" destId="{64C12A32-B542-4EBB-8553-89F98F0DE0B5}" srcOrd="0" destOrd="0" presId="urn:microsoft.com/office/officeart/2016/7/layout/LinearArrowProcessNumbered"/>
    <dgm:cxn modelId="{E44DF682-A8D6-4EAD-8A2C-FF01586821E1}" type="presParOf" srcId="{F2A17851-A74F-4BB0-A3B1-759F51F79F27}" destId="{4544419A-167B-4396-8459-81A5860CDC2C}" srcOrd="0" destOrd="0" presId="urn:microsoft.com/office/officeart/2016/7/layout/LinearArrowProcessNumbered"/>
    <dgm:cxn modelId="{737066E2-705B-4BF0-B8DD-A909F784CF4D}" type="presParOf" srcId="{4544419A-167B-4396-8459-81A5860CDC2C}" destId="{D7675AA8-BDF4-4D9E-B4F5-07F675E0CCF3}" srcOrd="0" destOrd="0" presId="urn:microsoft.com/office/officeart/2016/7/layout/LinearArrowProcessNumbered"/>
    <dgm:cxn modelId="{C01CA756-0214-4AFE-BF3D-CE2FB6D44FD6}" type="presParOf" srcId="{4544419A-167B-4396-8459-81A5860CDC2C}" destId="{850C14C4-23C7-40FB-B3EC-2F60AA107A28}" srcOrd="1" destOrd="0" presId="urn:microsoft.com/office/officeart/2016/7/layout/LinearArrowProcessNumbered"/>
    <dgm:cxn modelId="{F07340C8-8C14-4A7D-B882-83BE68F04620}" type="presParOf" srcId="{850C14C4-23C7-40FB-B3EC-2F60AA107A28}" destId="{286DF56B-0DC6-4B76-A927-5D7AB0C53698}" srcOrd="0" destOrd="0" presId="urn:microsoft.com/office/officeart/2016/7/layout/LinearArrowProcessNumbered"/>
    <dgm:cxn modelId="{94827F06-70E5-431B-8BD5-8D1B7880AC8C}" type="presParOf" srcId="{850C14C4-23C7-40FB-B3EC-2F60AA107A28}" destId="{C83849FF-BC77-463E-AAF4-3F19473A4592}" srcOrd="1" destOrd="0" presId="urn:microsoft.com/office/officeart/2016/7/layout/LinearArrowProcessNumbered"/>
    <dgm:cxn modelId="{82AD4B88-1FCE-4A8A-9905-E807657F62D8}" type="presParOf" srcId="{850C14C4-23C7-40FB-B3EC-2F60AA107A28}" destId="{AC07B4C9-C88F-4546-AA8C-79B77AF2ACD9}" srcOrd="2" destOrd="0" presId="urn:microsoft.com/office/officeart/2016/7/layout/LinearArrowProcessNumbered"/>
    <dgm:cxn modelId="{37ACAE0E-4371-4561-A146-62C2F1578E92}" type="presParOf" srcId="{850C14C4-23C7-40FB-B3EC-2F60AA107A28}" destId="{DB698A80-DE2B-47BA-AED4-DBF7A0A13214}" srcOrd="3" destOrd="0" presId="urn:microsoft.com/office/officeart/2016/7/layout/LinearArrowProcessNumbered"/>
    <dgm:cxn modelId="{14DF961B-02D4-4C88-9BF9-FD2CDD0F6BB9}" type="presParOf" srcId="{4544419A-167B-4396-8459-81A5860CDC2C}" destId="{A14854F5-AA5B-45ED-9119-92C98592E0C0}" srcOrd="2" destOrd="0" presId="urn:microsoft.com/office/officeart/2016/7/layout/LinearArrowProcessNumbered"/>
    <dgm:cxn modelId="{D7A5EA72-4200-414C-BECC-C14E44BF7DEC}" type="presParOf" srcId="{F2A17851-A74F-4BB0-A3B1-759F51F79F27}" destId="{9E60145C-CA76-45AD-8E1C-A394BDD65210}" srcOrd="1" destOrd="0" presId="urn:microsoft.com/office/officeart/2016/7/layout/LinearArrowProcessNumbered"/>
    <dgm:cxn modelId="{834017A8-3493-488D-8474-2EF8F562AFA9}" type="presParOf" srcId="{F2A17851-A74F-4BB0-A3B1-759F51F79F27}" destId="{8F1D0AE0-3DFE-4279-B356-D9D506E07770}" srcOrd="2" destOrd="0" presId="urn:microsoft.com/office/officeart/2016/7/layout/LinearArrowProcessNumbered"/>
    <dgm:cxn modelId="{2AA157B9-EFA3-4E17-8CDD-77F2FB43D549}" type="presParOf" srcId="{8F1D0AE0-3DFE-4279-B356-D9D506E07770}" destId="{8AA7B691-D24D-49C4-80F4-3FF17DBA50C1}" srcOrd="0" destOrd="0" presId="urn:microsoft.com/office/officeart/2016/7/layout/LinearArrowProcessNumbered"/>
    <dgm:cxn modelId="{005E512B-1D25-472E-9529-001249FB1F5E}" type="presParOf" srcId="{8F1D0AE0-3DFE-4279-B356-D9D506E07770}" destId="{6200BF59-3A8F-46D8-B1E0-0743018C85A8}" srcOrd="1" destOrd="0" presId="urn:microsoft.com/office/officeart/2016/7/layout/LinearArrowProcessNumbered"/>
    <dgm:cxn modelId="{D48C06ED-8784-4BC8-8DCF-1B8A17DBC71B}" type="presParOf" srcId="{6200BF59-3A8F-46D8-B1E0-0743018C85A8}" destId="{A6E50B15-FB32-41C7-9037-658D3AC898DD}" srcOrd="0" destOrd="0" presId="urn:microsoft.com/office/officeart/2016/7/layout/LinearArrowProcessNumbered"/>
    <dgm:cxn modelId="{671B7A06-FD4F-4680-9A29-105E9A43F21A}" type="presParOf" srcId="{6200BF59-3A8F-46D8-B1E0-0743018C85A8}" destId="{8C05793C-59B0-409E-B22C-6EE6006AEECC}" srcOrd="1" destOrd="0" presId="urn:microsoft.com/office/officeart/2016/7/layout/LinearArrowProcessNumbered"/>
    <dgm:cxn modelId="{80DCB1CE-00F8-47B5-8B9B-AD6CEA9590BB}" type="presParOf" srcId="{6200BF59-3A8F-46D8-B1E0-0743018C85A8}" destId="{FFE4AA51-E7BD-4521-8BE0-CC9BA839892A}" srcOrd="2" destOrd="0" presId="urn:microsoft.com/office/officeart/2016/7/layout/LinearArrowProcessNumbered"/>
    <dgm:cxn modelId="{E18A0BA0-9F1A-4F40-BDCB-047CCB1E3FCA}" type="presParOf" srcId="{6200BF59-3A8F-46D8-B1E0-0743018C85A8}" destId="{4E7D3172-6DF3-44B2-BDCA-CD5BA61AA355}" srcOrd="3" destOrd="0" presId="urn:microsoft.com/office/officeart/2016/7/layout/LinearArrowProcessNumbered"/>
    <dgm:cxn modelId="{E99EBE1C-21F4-45D1-B015-CC1262B7B2CC}" type="presParOf" srcId="{8F1D0AE0-3DFE-4279-B356-D9D506E07770}" destId="{6B00497C-8A5B-4C29-9C06-794AC79C4FB2}" srcOrd="2" destOrd="0" presId="urn:microsoft.com/office/officeart/2016/7/layout/LinearArrowProcessNumbered"/>
    <dgm:cxn modelId="{D1E91714-F099-4735-BCE8-5DADB0281CF2}" type="presParOf" srcId="{F2A17851-A74F-4BB0-A3B1-759F51F79F27}" destId="{1F4843E3-19D5-4581-BE95-F54E383CA5C3}" srcOrd="3" destOrd="0" presId="urn:microsoft.com/office/officeart/2016/7/layout/LinearArrowProcessNumbered"/>
    <dgm:cxn modelId="{9618074D-35EC-4B40-ACA2-F5E8D61B3B61}" type="presParOf" srcId="{F2A17851-A74F-4BB0-A3B1-759F51F79F27}" destId="{F8BD32D6-F2E5-4E39-AD00-25FC6BFDEEC3}" srcOrd="4" destOrd="0" presId="urn:microsoft.com/office/officeart/2016/7/layout/LinearArrowProcessNumbered"/>
    <dgm:cxn modelId="{A2A90A7E-18F1-46CC-9212-E9A1EBF8E79E}" type="presParOf" srcId="{F8BD32D6-F2E5-4E39-AD00-25FC6BFDEEC3}" destId="{6769C5DC-B817-4DF7-8B69-4C3EA3FE1ECE}" srcOrd="0" destOrd="0" presId="urn:microsoft.com/office/officeart/2016/7/layout/LinearArrowProcessNumbered"/>
    <dgm:cxn modelId="{682DC2B9-B597-4CC8-94F3-25A82D98C7D9}" type="presParOf" srcId="{F8BD32D6-F2E5-4E39-AD00-25FC6BFDEEC3}" destId="{D48A9A82-8023-40EC-82E8-7F8EF98AB037}" srcOrd="1" destOrd="0" presId="urn:microsoft.com/office/officeart/2016/7/layout/LinearArrowProcessNumbered"/>
    <dgm:cxn modelId="{A44D3F50-A55D-4BCE-9AFD-5CBA0A57CE1B}" type="presParOf" srcId="{D48A9A82-8023-40EC-82E8-7F8EF98AB037}" destId="{A63AAE88-566C-4BE1-9CA1-7F615FF21A4F}" srcOrd="0" destOrd="0" presId="urn:microsoft.com/office/officeart/2016/7/layout/LinearArrowProcessNumbered"/>
    <dgm:cxn modelId="{900D320F-E756-4F48-8A81-D5DBEAE1DC2E}" type="presParOf" srcId="{D48A9A82-8023-40EC-82E8-7F8EF98AB037}" destId="{EEDBE99B-2519-453B-9361-E881BF72F7BF}" srcOrd="1" destOrd="0" presId="urn:microsoft.com/office/officeart/2016/7/layout/LinearArrowProcessNumbered"/>
    <dgm:cxn modelId="{627BA6DE-836F-410C-9D19-26482E05C821}" type="presParOf" srcId="{D48A9A82-8023-40EC-82E8-7F8EF98AB037}" destId="{BDCC633D-C706-42FD-BB55-26BBCB372C44}" srcOrd="2" destOrd="0" presId="urn:microsoft.com/office/officeart/2016/7/layout/LinearArrowProcessNumbered"/>
    <dgm:cxn modelId="{64212464-3CF0-4205-A39B-C145BA8A94CD}" type="presParOf" srcId="{D48A9A82-8023-40EC-82E8-7F8EF98AB037}" destId="{AB5810F8-2D2D-416D-8AF9-6943B93292A9}" srcOrd="3" destOrd="0" presId="urn:microsoft.com/office/officeart/2016/7/layout/LinearArrowProcessNumbered"/>
    <dgm:cxn modelId="{94146387-1B42-47F6-83BA-A3B2944B872E}" type="presParOf" srcId="{F8BD32D6-F2E5-4E39-AD00-25FC6BFDEEC3}" destId="{8B9DA370-ABC2-4DEB-8C1C-663CD1015369}" srcOrd="2" destOrd="0" presId="urn:microsoft.com/office/officeart/2016/7/layout/LinearArrowProcessNumbered"/>
    <dgm:cxn modelId="{17BA8818-8E44-4A9C-9F4A-78DC6AA46F1E}" type="presParOf" srcId="{F2A17851-A74F-4BB0-A3B1-759F51F79F27}" destId="{076521A0-FA69-41B2-8331-5392E60FAFB1}" srcOrd="5" destOrd="0" presId="urn:microsoft.com/office/officeart/2016/7/layout/LinearArrowProcessNumbered"/>
    <dgm:cxn modelId="{1B4DAEA3-5069-4442-9704-10C593ABB379}" type="presParOf" srcId="{F2A17851-A74F-4BB0-A3B1-759F51F79F27}" destId="{E87D7CBB-815A-4E35-B0E5-65A141AF3760}" srcOrd="6" destOrd="0" presId="urn:microsoft.com/office/officeart/2016/7/layout/LinearArrowProcessNumbered"/>
    <dgm:cxn modelId="{313F5DE6-29D9-4BEC-860D-2F795A448CF8}" type="presParOf" srcId="{E87D7CBB-815A-4E35-B0E5-65A141AF3760}" destId="{E7223C85-500E-436A-9AFA-A754CC30BA4C}" srcOrd="0" destOrd="0" presId="urn:microsoft.com/office/officeart/2016/7/layout/LinearArrowProcessNumbered"/>
    <dgm:cxn modelId="{C599EA38-A669-47BC-862D-1AF36597193D}" type="presParOf" srcId="{E87D7CBB-815A-4E35-B0E5-65A141AF3760}" destId="{C53B3306-9005-49B1-BAE9-5444F105B8BC}" srcOrd="1" destOrd="0" presId="urn:microsoft.com/office/officeart/2016/7/layout/LinearArrowProcessNumbered"/>
    <dgm:cxn modelId="{A8F1E492-20FB-4FDC-AF70-7D8EAA3B3D67}" type="presParOf" srcId="{C53B3306-9005-49B1-BAE9-5444F105B8BC}" destId="{44C1FC7E-8B44-4EBA-A321-599557575453}" srcOrd="0" destOrd="0" presId="urn:microsoft.com/office/officeart/2016/7/layout/LinearArrowProcessNumbered"/>
    <dgm:cxn modelId="{FD1B233C-C0F5-4870-B14C-9559136A00DB}" type="presParOf" srcId="{C53B3306-9005-49B1-BAE9-5444F105B8BC}" destId="{143A23A9-A540-454F-BDC2-E3F747839BD8}" srcOrd="1" destOrd="0" presId="urn:microsoft.com/office/officeart/2016/7/layout/LinearArrowProcessNumbered"/>
    <dgm:cxn modelId="{B548AA31-14E1-4B6D-9D8A-61372FC86B63}" type="presParOf" srcId="{C53B3306-9005-49B1-BAE9-5444F105B8BC}" destId="{E681A5DF-43E1-4BB6-A2ED-A4FA46AACA90}" srcOrd="2" destOrd="0" presId="urn:microsoft.com/office/officeart/2016/7/layout/LinearArrowProcessNumbered"/>
    <dgm:cxn modelId="{1E00C0EC-6BE8-4498-907D-27FB03B746AC}" type="presParOf" srcId="{C53B3306-9005-49B1-BAE9-5444F105B8BC}" destId="{617694C1-8286-46BF-B8A5-0C539CB0DFCF}" srcOrd="3" destOrd="0" presId="urn:microsoft.com/office/officeart/2016/7/layout/LinearArrowProcessNumbered"/>
    <dgm:cxn modelId="{CA6AEAF7-AE6E-41E2-82E5-C1E6C7547963}" type="presParOf" srcId="{E87D7CBB-815A-4E35-B0E5-65A141AF3760}" destId="{64C12A32-B542-4EBB-8553-89F98F0DE0B5}"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F424A-51AF-490E-998F-A19FD6A79452}">
      <dsp:nvSpPr>
        <dsp:cNvPr id="0" name=""/>
        <dsp:cNvSpPr/>
      </dsp:nvSpPr>
      <dsp:spPr>
        <a:xfrm>
          <a:off x="531739" y="3255"/>
          <a:ext cx="1098000" cy="1098000"/>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C0C503-A15E-44C1-8144-8F04E655345C}">
      <dsp:nvSpPr>
        <dsp:cNvPr id="0" name=""/>
        <dsp:cNvSpPr/>
      </dsp:nvSpPr>
      <dsp:spPr>
        <a:xfrm>
          <a:off x="765739" y="237255"/>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CD2893-6647-4696-8398-775214D6B8E3}">
      <dsp:nvSpPr>
        <dsp:cNvPr id="0" name=""/>
        <dsp:cNvSpPr/>
      </dsp:nvSpPr>
      <dsp:spPr>
        <a:xfrm>
          <a:off x="180739" y="1443256"/>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GB" sz="2700" kern="1200" dirty="0"/>
            <a:t>Did you know?</a:t>
          </a:r>
          <a:endParaRPr lang="en-US" sz="2700" kern="1200" dirty="0"/>
        </a:p>
      </dsp:txBody>
      <dsp:txXfrm>
        <a:off x="180739" y="1443256"/>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6DF56B-0DC6-4B76-A927-5D7AB0C53698}">
      <dsp:nvSpPr>
        <dsp:cNvPr id="0" name=""/>
        <dsp:cNvSpPr/>
      </dsp:nvSpPr>
      <dsp:spPr>
        <a:xfrm>
          <a:off x="1548994" y="2129204"/>
          <a:ext cx="1067541" cy="71"/>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3849FF-BC77-463E-AAF4-3F19473A4592}">
      <dsp:nvSpPr>
        <dsp:cNvPr id="0" name=""/>
        <dsp:cNvSpPr/>
      </dsp:nvSpPr>
      <dsp:spPr>
        <a:xfrm>
          <a:off x="2680588" y="2039477"/>
          <a:ext cx="122767" cy="230770"/>
        </a:xfrm>
        <a:prstGeom prst="chevron">
          <a:avLst>
            <a:gd name="adj" fmla="val 90000"/>
          </a:avLst>
        </a:prstGeom>
        <a:solidFill>
          <a:schemeClr val="accent3">
            <a:tint val="40000"/>
            <a:alpha val="90000"/>
            <a:hueOff val="184467"/>
            <a:satOff val="9091"/>
            <a:lumOff val="162"/>
            <a:alphaOff val="0"/>
          </a:schemeClr>
        </a:solidFill>
        <a:ln w="12700" cap="flat" cmpd="sng" algn="ctr">
          <a:solidFill>
            <a:schemeClr val="accent3">
              <a:tint val="40000"/>
              <a:alpha val="90000"/>
              <a:hueOff val="184467"/>
              <a:satOff val="9091"/>
              <a:lumOff val="162"/>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07B4C9-C88F-4546-AA8C-79B77AF2ACD9}">
      <dsp:nvSpPr>
        <dsp:cNvPr id="0" name=""/>
        <dsp:cNvSpPr/>
      </dsp:nvSpPr>
      <dsp:spPr>
        <a:xfrm>
          <a:off x="857198" y="1570887"/>
          <a:ext cx="1116706" cy="1116706"/>
        </a:xfrm>
        <a:prstGeom prst="ellips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34" tIns="43334" rIns="43334" bIns="43334" numCol="1" spcCol="1270" anchor="ctr" anchorCtr="0">
          <a:noAutofit/>
        </a:bodyPr>
        <a:lstStyle/>
        <a:p>
          <a:pPr marL="0" lvl="0" indent="0" algn="ctr" defTabSz="800100">
            <a:lnSpc>
              <a:spcPct val="90000"/>
            </a:lnSpc>
            <a:spcBef>
              <a:spcPct val="0"/>
            </a:spcBef>
            <a:spcAft>
              <a:spcPct val="35000"/>
            </a:spcAft>
            <a:buNone/>
          </a:pPr>
          <a:r>
            <a:rPr lang="en-US" sz="1800" kern="1200"/>
            <a:t>1</a:t>
          </a:r>
        </a:p>
      </dsp:txBody>
      <dsp:txXfrm>
        <a:off x="1020736" y="1734425"/>
        <a:ext cx="789630" cy="789630"/>
      </dsp:txXfrm>
    </dsp:sp>
    <dsp:sp modelId="{A14854F5-AA5B-45ED-9119-92C98592E0C0}">
      <dsp:nvSpPr>
        <dsp:cNvPr id="0" name=""/>
        <dsp:cNvSpPr/>
      </dsp:nvSpPr>
      <dsp:spPr>
        <a:xfrm>
          <a:off x="214567" y="2853191"/>
          <a:ext cx="2401968" cy="1965600"/>
        </a:xfrm>
        <a:prstGeom prst="upArrowCallout">
          <a:avLst>
            <a:gd name="adj1" fmla="val 50000"/>
            <a:gd name="adj2" fmla="val 20000"/>
            <a:gd name="adj3" fmla="val 20000"/>
            <a:gd name="adj4" fmla="val 100000"/>
          </a:avLst>
        </a:prstGeom>
        <a:solidFill>
          <a:schemeClr val="accent3">
            <a:tint val="40000"/>
            <a:alpha val="90000"/>
            <a:hueOff val="368935"/>
            <a:satOff val="18182"/>
            <a:lumOff val="323"/>
            <a:alphaOff val="0"/>
          </a:schemeClr>
        </a:solidFill>
        <a:ln w="12700" cap="flat" cmpd="sng" algn="ctr">
          <a:solidFill>
            <a:schemeClr val="accent3">
              <a:tint val="40000"/>
              <a:alpha val="90000"/>
              <a:hueOff val="368935"/>
              <a:satOff val="18182"/>
              <a:lumOff val="32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9470" tIns="165100" rIns="189470" bIns="165100" numCol="1" spcCol="1270" anchor="t" anchorCtr="0">
          <a:noAutofit/>
        </a:bodyPr>
        <a:lstStyle/>
        <a:p>
          <a:pPr marL="0" lvl="0" indent="0" algn="l" defTabSz="889000">
            <a:lnSpc>
              <a:spcPct val="90000"/>
            </a:lnSpc>
            <a:spcBef>
              <a:spcPct val="0"/>
            </a:spcBef>
            <a:spcAft>
              <a:spcPct val="35000"/>
            </a:spcAft>
            <a:buNone/>
          </a:pPr>
          <a:r>
            <a:rPr lang="en-GB" sz="2000" kern="1200" dirty="0"/>
            <a:t>Highlight vaccination schedules to families on a regular basis</a:t>
          </a:r>
          <a:endParaRPr lang="en-US" sz="2000" kern="1200" dirty="0"/>
        </a:p>
      </dsp:txBody>
      <dsp:txXfrm>
        <a:off x="214567" y="3246311"/>
        <a:ext cx="2401968" cy="1572480"/>
      </dsp:txXfrm>
    </dsp:sp>
    <dsp:sp modelId="{A6E50B15-FB32-41C7-9037-658D3AC898DD}">
      <dsp:nvSpPr>
        <dsp:cNvPr id="0" name=""/>
        <dsp:cNvSpPr/>
      </dsp:nvSpPr>
      <dsp:spPr>
        <a:xfrm>
          <a:off x="3120988" y="2129174"/>
          <a:ext cx="2401968" cy="71"/>
        </a:xfrm>
        <a:prstGeom prst="rect">
          <a:avLst/>
        </a:prstGeom>
        <a:solidFill>
          <a:schemeClr val="accent3">
            <a:tint val="40000"/>
            <a:alpha val="90000"/>
            <a:hueOff val="553402"/>
            <a:satOff val="27273"/>
            <a:lumOff val="485"/>
            <a:alphaOff val="0"/>
          </a:schemeClr>
        </a:solidFill>
        <a:ln w="12700" cap="flat" cmpd="sng" algn="ctr">
          <a:solidFill>
            <a:schemeClr val="accent3">
              <a:tint val="40000"/>
              <a:alpha val="90000"/>
              <a:hueOff val="553402"/>
              <a:satOff val="27273"/>
              <a:lumOff val="485"/>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05793C-59B0-409E-B22C-6EE6006AEECC}">
      <dsp:nvSpPr>
        <dsp:cNvPr id="0" name=""/>
        <dsp:cNvSpPr/>
      </dsp:nvSpPr>
      <dsp:spPr>
        <a:xfrm>
          <a:off x="5587009" y="2039449"/>
          <a:ext cx="122767" cy="230808"/>
        </a:xfrm>
        <a:prstGeom prst="chevron">
          <a:avLst>
            <a:gd name="adj" fmla="val 90000"/>
          </a:avLst>
        </a:prstGeom>
        <a:solidFill>
          <a:schemeClr val="accent3">
            <a:tint val="40000"/>
            <a:alpha val="90000"/>
            <a:hueOff val="737869"/>
            <a:satOff val="36364"/>
            <a:lumOff val="647"/>
            <a:alphaOff val="0"/>
          </a:schemeClr>
        </a:solidFill>
        <a:ln w="12700" cap="flat" cmpd="sng" algn="ctr">
          <a:solidFill>
            <a:schemeClr val="accent3">
              <a:tint val="40000"/>
              <a:alpha val="90000"/>
              <a:hueOff val="737869"/>
              <a:satOff val="36364"/>
              <a:lumOff val="647"/>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E4AA51-E7BD-4521-8BE0-CC9BA839892A}">
      <dsp:nvSpPr>
        <dsp:cNvPr id="0" name=""/>
        <dsp:cNvSpPr/>
      </dsp:nvSpPr>
      <dsp:spPr>
        <a:xfrm>
          <a:off x="3763619" y="1570857"/>
          <a:ext cx="1116706" cy="1116706"/>
        </a:xfrm>
        <a:prstGeom prst="ellipse">
          <a:avLst/>
        </a:prstGeom>
        <a:solidFill>
          <a:schemeClr val="accent3">
            <a:hueOff val="903533"/>
            <a:satOff val="33333"/>
            <a:lumOff val="-4902"/>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34" tIns="43334" rIns="43334" bIns="43334" numCol="1" spcCol="1270" anchor="ctr" anchorCtr="0">
          <a:noAutofit/>
        </a:bodyPr>
        <a:lstStyle/>
        <a:p>
          <a:pPr marL="0" lvl="0" indent="0" algn="ctr" defTabSz="800100">
            <a:lnSpc>
              <a:spcPct val="90000"/>
            </a:lnSpc>
            <a:spcBef>
              <a:spcPct val="0"/>
            </a:spcBef>
            <a:spcAft>
              <a:spcPct val="35000"/>
            </a:spcAft>
            <a:buNone/>
          </a:pPr>
          <a:r>
            <a:rPr lang="en-US" sz="1800" kern="1200"/>
            <a:t>2</a:t>
          </a:r>
        </a:p>
      </dsp:txBody>
      <dsp:txXfrm>
        <a:off x="3927157" y="1734395"/>
        <a:ext cx="789630" cy="789630"/>
      </dsp:txXfrm>
    </dsp:sp>
    <dsp:sp modelId="{6B00497C-8A5B-4C29-9C06-794AC79C4FB2}">
      <dsp:nvSpPr>
        <dsp:cNvPr id="0" name=""/>
        <dsp:cNvSpPr/>
      </dsp:nvSpPr>
      <dsp:spPr>
        <a:xfrm>
          <a:off x="2893365" y="2802368"/>
          <a:ext cx="2877102" cy="1965600"/>
        </a:xfrm>
        <a:prstGeom prst="upArrowCallout">
          <a:avLst>
            <a:gd name="adj1" fmla="val 50000"/>
            <a:gd name="adj2" fmla="val 20000"/>
            <a:gd name="adj3" fmla="val 20000"/>
            <a:gd name="adj4" fmla="val 100000"/>
          </a:avLst>
        </a:prstGeom>
        <a:solidFill>
          <a:schemeClr val="accent3">
            <a:tint val="40000"/>
            <a:alpha val="90000"/>
            <a:hueOff val="922337"/>
            <a:satOff val="45455"/>
            <a:lumOff val="809"/>
            <a:alphaOff val="0"/>
          </a:schemeClr>
        </a:solidFill>
        <a:ln w="12700" cap="flat" cmpd="sng" algn="ctr">
          <a:solidFill>
            <a:schemeClr val="accent3">
              <a:tint val="40000"/>
              <a:alpha val="90000"/>
              <a:hueOff val="922337"/>
              <a:satOff val="45455"/>
              <a:lumOff val="8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9470" tIns="165100" rIns="189470" bIns="165100" numCol="1" spcCol="1270" anchor="t" anchorCtr="0">
          <a:noAutofit/>
        </a:bodyPr>
        <a:lstStyle/>
        <a:p>
          <a:pPr marL="0" lvl="0" indent="0" algn="l" defTabSz="889000">
            <a:lnSpc>
              <a:spcPct val="90000"/>
            </a:lnSpc>
            <a:spcBef>
              <a:spcPct val="0"/>
            </a:spcBef>
            <a:spcAft>
              <a:spcPct val="35000"/>
            </a:spcAft>
            <a:buNone/>
          </a:pPr>
          <a:r>
            <a:rPr lang="en-GB" sz="2000" kern="1200" dirty="0"/>
            <a:t>Work with vaccination teams so you know when immunisation campaigns take place</a:t>
          </a:r>
          <a:endParaRPr lang="en-US" sz="2000" kern="1200" dirty="0"/>
        </a:p>
      </dsp:txBody>
      <dsp:txXfrm>
        <a:off x="2893365" y="3195488"/>
        <a:ext cx="2877102" cy="1572480"/>
      </dsp:txXfrm>
    </dsp:sp>
    <dsp:sp modelId="{A63AAE88-566C-4BE1-9CA1-7F615FF21A4F}">
      <dsp:nvSpPr>
        <dsp:cNvPr id="0" name=""/>
        <dsp:cNvSpPr/>
      </dsp:nvSpPr>
      <dsp:spPr>
        <a:xfrm>
          <a:off x="5789842" y="2129188"/>
          <a:ext cx="2401968" cy="72"/>
        </a:xfrm>
        <a:prstGeom prst="rect">
          <a:avLst/>
        </a:prstGeom>
        <a:solidFill>
          <a:schemeClr val="accent3">
            <a:tint val="40000"/>
            <a:alpha val="90000"/>
            <a:hueOff val="1106804"/>
            <a:satOff val="54545"/>
            <a:lumOff val="970"/>
            <a:alphaOff val="0"/>
          </a:schemeClr>
        </a:solidFill>
        <a:ln w="12700" cap="flat" cmpd="sng" algn="ctr">
          <a:solidFill>
            <a:schemeClr val="accent3">
              <a:tint val="40000"/>
              <a:alpha val="90000"/>
              <a:hueOff val="1106804"/>
              <a:satOff val="54545"/>
              <a:lumOff val="97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DBE99B-2519-453B-9361-E881BF72F7BF}">
      <dsp:nvSpPr>
        <dsp:cNvPr id="0" name=""/>
        <dsp:cNvSpPr/>
      </dsp:nvSpPr>
      <dsp:spPr>
        <a:xfrm>
          <a:off x="8255863" y="2039461"/>
          <a:ext cx="122767" cy="230820"/>
        </a:xfrm>
        <a:prstGeom prst="chevron">
          <a:avLst>
            <a:gd name="adj" fmla="val 90000"/>
          </a:avLst>
        </a:prstGeom>
        <a:solidFill>
          <a:schemeClr val="accent3">
            <a:tint val="40000"/>
            <a:alpha val="90000"/>
            <a:hueOff val="1291271"/>
            <a:satOff val="63636"/>
            <a:lumOff val="1132"/>
            <a:alphaOff val="0"/>
          </a:schemeClr>
        </a:solidFill>
        <a:ln w="12700" cap="flat" cmpd="sng" algn="ctr">
          <a:solidFill>
            <a:schemeClr val="accent3">
              <a:tint val="40000"/>
              <a:alpha val="90000"/>
              <a:hueOff val="1291271"/>
              <a:satOff val="63636"/>
              <a:lumOff val="1132"/>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CC633D-C706-42FD-BB55-26BBCB372C44}">
      <dsp:nvSpPr>
        <dsp:cNvPr id="0" name=""/>
        <dsp:cNvSpPr/>
      </dsp:nvSpPr>
      <dsp:spPr>
        <a:xfrm>
          <a:off x="6432473" y="1570871"/>
          <a:ext cx="1116706" cy="1116706"/>
        </a:xfrm>
        <a:prstGeom prst="ellipse">
          <a:avLst/>
        </a:prstGeom>
        <a:solidFill>
          <a:schemeClr val="accent3">
            <a:hueOff val="1807066"/>
            <a:satOff val="66667"/>
            <a:lumOff val="-9804"/>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34" tIns="43334" rIns="43334" bIns="43334" numCol="1" spcCol="1270" anchor="ctr" anchorCtr="0">
          <a:noAutofit/>
        </a:bodyPr>
        <a:lstStyle/>
        <a:p>
          <a:pPr marL="0" lvl="0" indent="0" algn="ctr" defTabSz="800100">
            <a:lnSpc>
              <a:spcPct val="90000"/>
            </a:lnSpc>
            <a:spcBef>
              <a:spcPct val="0"/>
            </a:spcBef>
            <a:spcAft>
              <a:spcPct val="35000"/>
            </a:spcAft>
            <a:buNone/>
          </a:pPr>
          <a:r>
            <a:rPr lang="en-US" sz="1800" kern="1200"/>
            <a:t>3</a:t>
          </a:r>
        </a:p>
      </dsp:txBody>
      <dsp:txXfrm>
        <a:off x="6596011" y="1734409"/>
        <a:ext cx="789630" cy="789630"/>
      </dsp:txXfrm>
    </dsp:sp>
    <dsp:sp modelId="{8B9DA370-ABC2-4DEB-8C1C-663CD1015369}">
      <dsp:nvSpPr>
        <dsp:cNvPr id="0" name=""/>
        <dsp:cNvSpPr/>
      </dsp:nvSpPr>
      <dsp:spPr>
        <a:xfrm>
          <a:off x="5977124" y="2853191"/>
          <a:ext cx="2401968" cy="1965600"/>
        </a:xfrm>
        <a:prstGeom prst="upArrowCallout">
          <a:avLst>
            <a:gd name="adj1" fmla="val 50000"/>
            <a:gd name="adj2" fmla="val 20000"/>
            <a:gd name="adj3" fmla="val 20000"/>
            <a:gd name="adj4" fmla="val 100000"/>
          </a:avLst>
        </a:prstGeom>
        <a:solidFill>
          <a:schemeClr val="accent3">
            <a:tint val="40000"/>
            <a:alpha val="90000"/>
            <a:hueOff val="1475739"/>
            <a:satOff val="72727"/>
            <a:lumOff val="1294"/>
            <a:alphaOff val="0"/>
          </a:schemeClr>
        </a:solidFill>
        <a:ln w="12700" cap="flat" cmpd="sng" algn="ctr">
          <a:solidFill>
            <a:schemeClr val="accent3">
              <a:tint val="40000"/>
              <a:alpha val="90000"/>
              <a:hueOff val="1475739"/>
              <a:satOff val="72727"/>
              <a:lumOff val="12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9470" tIns="165100" rIns="189470" bIns="165100" numCol="1" spcCol="1270" anchor="t" anchorCtr="0">
          <a:noAutofit/>
        </a:bodyPr>
        <a:lstStyle/>
        <a:p>
          <a:pPr marL="0" lvl="0" indent="0" algn="l" defTabSz="889000">
            <a:lnSpc>
              <a:spcPct val="90000"/>
            </a:lnSpc>
            <a:spcBef>
              <a:spcPct val="0"/>
            </a:spcBef>
            <a:spcAft>
              <a:spcPct val="35000"/>
            </a:spcAft>
            <a:buNone/>
          </a:pPr>
          <a:r>
            <a:rPr lang="en-GB" sz="2000" kern="1200" dirty="0"/>
            <a:t>Share FAQs about vaccinations</a:t>
          </a:r>
          <a:endParaRPr lang="en-US" sz="2000" kern="1200" dirty="0"/>
        </a:p>
      </dsp:txBody>
      <dsp:txXfrm>
        <a:off x="5977124" y="3246311"/>
        <a:ext cx="2401968" cy="1572480"/>
      </dsp:txXfrm>
    </dsp:sp>
    <dsp:sp modelId="{44C1FC7E-8B44-4EBA-A321-599557575453}">
      <dsp:nvSpPr>
        <dsp:cNvPr id="0" name=""/>
        <dsp:cNvSpPr/>
      </dsp:nvSpPr>
      <dsp:spPr>
        <a:xfrm>
          <a:off x="8646939" y="2129188"/>
          <a:ext cx="1200984" cy="72"/>
        </a:xfrm>
        <a:prstGeom prst="rect">
          <a:avLst/>
        </a:prstGeom>
        <a:solidFill>
          <a:schemeClr val="accent3">
            <a:tint val="40000"/>
            <a:alpha val="90000"/>
            <a:hueOff val="1660206"/>
            <a:satOff val="81818"/>
            <a:lumOff val="1456"/>
            <a:alphaOff val="0"/>
          </a:schemeClr>
        </a:solidFill>
        <a:ln w="12700" cap="flat" cmpd="sng" algn="ctr">
          <a:solidFill>
            <a:schemeClr val="accent3">
              <a:tint val="40000"/>
              <a:alpha val="90000"/>
              <a:hueOff val="1660206"/>
              <a:satOff val="81818"/>
              <a:lumOff val="1456"/>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81A5DF-43E1-4BB6-A2ED-A4FA46AACA90}">
      <dsp:nvSpPr>
        <dsp:cNvPr id="0" name=""/>
        <dsp:cNvSpPr/>
      </dsp:nvSpPr>
      <dsp:spPr>
        <a:xfrm>
          <a:off x="9289570" y="1570871"/>
          <a:ext cx="1116706" cy="1116706"/>
        </a:xfrm>
        <a:prstGeom prst="ellipse">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334" tIns="43334" rIns="43334" bIns="43334" numCol="1" spcCol="1270" anchor="ctr" anchorCtr="0">
          <a:noAutofit/>
        </a:bodyPr>
        <a:lstStyle/>
        <a:p>
          <a:pPr marL="0" lvl="0" indent="0" algn="ctr" defTabSz="800100">
            <a:lnSpc>
              <a:spcPct val="90000"/>
            </a:lnSpc>
            <a:spcBef>
              <a:spcPct val="0"/>
            </a:spcBef>
            <a:spcAft>
              <a:spcPct val="35000"/>
            </a:spcAft>
            <a:buNone/>
          </a:pPr>
          <a:r>
            <a:rPr lang="en-US" sz="1800" kern="1200"/>
            <a:t>4</a:t>
          </a:r>
        </a:p>
      </dsp:txBody>
      <dsp:txXfrm>
        <a:off x="9453108" y="1734409"/>
        <a:ext cx="789630" cy="789630"/>
      </dsp:txXfrm>
    </dsp:sp>
    <dsp:sp modelId="{64C12A32-B542-4EBB-8553-89F98F0DE0B5}">
      <dsp:nvSpPr>
        <dsp:cNvPr id="0" name=""/>
        <dsp:cNvSpPr/>
      </dsp:nvSpPr>
      <dsp:spPr>
        <a:xfrm>
          <a:off x="8458696" y="2853191"/>
          <a:ext cx="2778453" cy="1965600"/>
        </a:xfrm>
        <a:prstGeom prst="upArrowCallout">
          <a:avLst>
            <a:gd name="adj1" fmla="val 50000"/>
            <a:gd name="adj2" fmla="val 20000"/>
            <a:gd name="adj3" fmla="val 20000"/>
            <a:gd name="adj4" fmla="val 100000"/>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9470" tIns="165100" rIns="189470" bIns="165100" numCol="1" spcCol="1270" anchor="t" anchorCtr="0">
          <a:noAutofit/>
        </a:bodyPr>
        <a:lstStyle/>
        <a:p>
          <a:pPr marL="0" lvl="0" indent="0" algn="l" defTabSz="889000">
            <a:lnSpc>
              <a:spcPct val="90000"/>
            </a:lnSpc>
            <a:spcBef>
              <a:spcPct val="0"/>
            </a:spcBef>
            <a:spcAft>
              <a:spcPct val="35000"/>
            </a:spcAft>
            <a:buNone/>
          </a:pPr>
          <a:r>
            <a:rPr lang="en-GB" sz="2000" kern="1200" dirty="0"/>
            <a:t>Find appropriate times (assemblies) to talk to the children about vaccinations</a:t>
          </a:r>
          <a:endParaRPr lang="en-US" sz="2000" kern="1200" dirty="0"/>
        </a:p>
      </dsp:txBody>
      <dsp:txXfrm>
        <a:off x="8458696" y="3246311"/>
        <a:ext cx="2778453" cy="157248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08054-631F-4D1A-BD1B-758932DCC569}" type="datetimeFigureOut">
              <a:rPr lang="en-GB" smtClean="0"/>
              <a:t>06/11/2025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6C32EB-8717-43E4-B51C-422B3AB9200E}" type="slidenum">
              <a:rPr lang="en-GB" smtClean="0"/>
              <a:t>‹#›</a:t>
            </a:fld>
            <a:endParaRPr lang="en-GB"/>
          </a:p>
        </p:txBody>
      </p:sp>
    </p:spTree>
    <p:extLst>
      <p:ext uri="{BB962C8B-B14F-4D97-AF65-F5344CB8AC3E}">
        <p14:creationId xmlns:p14="http://schemas.microsoft.com/office/powerpoint/2010/main" val="2165164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ov.uk/government/publications/health-protection-in-schools-and-other-childcare-facilities/chapter-2-infection-prevention-and-control#cough"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e-bug.eu/" TargetMode="External"/><Relationship Id="rId4" Type="http://schemas.openxmlformats.org/officeDocument/2006/relationships/hyperlink" Target="https://campaignresources.phe.gov.uk/resourc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a:ea typeface="ヒラギノ角ゴ Pro W3"/>
                <a:cs typeface="Calibri"/>
              </a:rPr>
              <a:t>Presenters notes</a:t>
            </a:r>
            <a:endParaRPr lang="en-GB">
              <a:ea typeface="ヒラギノ角ゴ Pro W3"/>
              <a:cs typeface="Calibri"/>
            </a:endParaRPr>
          </a:p>
          <a:p>
            <a:r>
              <a:rPr lang="en-GB">
                <a:ea typeface="ヒラギノ角ゴ Pro W3"/>
                <a:cs typeface="Calibri"/>
              </a:rPr>
              <a:t>We are now going to go through key hygiene and prevention measures that can help us to break the chain of infection. </a:t>
            </a:r>
          </a:p>
          <a:p>
            <a:endParaRPr lang="en-GB">
              <a:ea typeface="ヒラギノ角ゴ Pro W3"/>
              <a:cs typeface="Calibri"/>
            </a:endParaRPr>
          </a:p>
          <a:p>
            <a:r>
              <a:rPr lang="en-GB">
                <a:ea typeface="ヒラギノ角ゴ Pro W3"/>
                <a:cs typeface="Calibri"/>
              </a:rPr>
              <a:t>We have placed these into 5 categories which we will discuss through the next few slides. These categories are:</a:t>
            </a:r>
          </a:p>
          <a:p>
            <a:r>
              <a:rPr lang="en-GB">
                <a:ea typeface="ヒラギノ角ゴ Pro W3"/>
                <a:cs typeface="Calibri"/>
              </a:rPr>
              <a:t>Stay at home if you are unwell</a:t>
            </a:r>
          </a:p>
          <a:p>
            <a:r>
              <a:rPr lang="en-GB">
                <a:ea typeface="ヒラギノ角ゴ Pro W3"/>
                <a:cs typeface="Calibri"/>
              </a:rPr>
              <a:t>Wash hands and catch coughs</a:t>
            </a:r>
          </a:p>
          <a:p>
            <a:r>
              <a:rPr lang="en-GB">
                <a:ea typeface="ヒラギノ角ゴ Pro W3"/>
                <a:cs typeface="Calibri"/>
              </a:rPr>
              <a:t>Ventilation</a:t>
            </a:r>
          </a:p>
          <a:p>
            <a:r>
              <a:rPr lang="en-GB">
                <a:ea typeface="ヒラギノ角ゴ Pro W3"/>
                <a:cs typeface="Calibri"/>
              </a:rPr>
              <a:t>Environmental cleaning </a:t>
            </a:r>
          </a:p>
          <a:p>
            <a:r>
              <a:rPr lang="en-GB">
                <a:ea typeface="ヒラギノ角ゴ Pro W3"/>
                <a:cs typeface="Calibri"/>
              </a:rPr>
              <a:t>And vaccination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ABDD78-6769-4A55-824F-74408679B2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93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notes</a:t>
            </a:r>
            <a:r>
              <a:rPr lang="en-GB" dirty="0"/>
              <a:t>: </a:t>
            </a:r>
          </a:p>
          <a:p>
            <a:endParaRPr lang="en-GB" dirty="0"/>
          </a:p>
          <a:p>
            <a:r>
              <a:rPr lang="en-US" dirty="0"/>
              <a:t>This shows us ways that EYES can help support uptake of vaccination: </a:t>
            </a:r>
          </a:p>
          <a:p>
            <a:endParaRPr lang="en-US" dirty="0"/>
          </a:p>
          <a:p>
            <a:r>
              <a:rPr lang="en-US" dirty="0"/>
              <a:t>Read through the slide points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719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Presenter note</a:t>
            </a:r>
            <a:r>
              <a:rPr lang="en-GB"/>
              <a:t>: </a:t>
            </a:r>
          </a:p>
          <a:p>
            <a:endParaRPr lang="en-GB"/>
          </a:p>
          <a:p>
            <a:r>
              <a:rPr lang="en-GB"/>
              <a:t>Staying at home if unwell is really important, because it stops infections from spreading to others. We appreciate that its very inconvenient for parent to keep children away from EYES as it impacts their work, but it is really important that clear polices are in place, so it is clear on expectations around keeping children off from EYES if they are unwell. </a:t>
            </a:r>
          </a:p>
          <a:p>
            <a:endParaRPr lang="en-GB"/>
          </a:p>
          <a:p>
            <a:r>
              <a:rPr lang="en-GB"/>
              <a:t>It is important that exclusion periods are kept to, and these will differ depending on the microbe that is causing the infection. </a:t>
            </a:r>
          </a:p>
          <a:p>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0220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Presenters notes: </a:t>
            </a:r>
          </a:p>
          <a:p>
            <a:endParaRPr lang="en-GB" dirty="0"/>
          </a:p>
          <a:p>
            <a:r>
              <a:rPr lang="en-GB" dirty="0"/>
              <a:t>A high temperature is usually a certain sign that there is an infection. It is important that EYES know what a normal temperature is and this can vary slightly between children. </a:t>
            </a:r>
          </a:p>
          <a:p>
            <a:endParaRPr lang="en-GB" dirty="0"/>
          </a:p>
          <a:p>
            <a:r>
              <a:rPr lang="en-GB" dirty="0"/>
              <a:t>It is important to know that a high temperature is 38 degrees Celsius or more</a:t>
            </a:r>
          </a:p>
          <a:p>
            <a:endParaRPr lang="en-GB" dirty="0"/>
          </a:p>
          <a:p>
            <a:r>
              <a:rPr lang="en-GB" dirty="0"/>
              <a:t>There are some useful resources on NHS website which gives helpful advice.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103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3999"/>
              </a:lnSpc>
              <a:buNone/>
            </a:pPr>
            <a:r>
              <a:rPr lang="en-GB" b="1">
                <a:solidFill>
                  <a:srgbClr val="FF0000"/>
                </a:solidFill>
              </a:rPr>
              <a:t>Presenter notes</a:t>
            </a:r>
            <a:r>
              <a:rPr lang="en-GB">
                <a:solidFill>
                  <a:srgbClr val="FF0000"/>
                </a:solidFill>
              </a:rPr>
              <a:t>: </a:t>
            </a:r>
          </a:p>
          <a:p>
            <a:pPr marL="0" indent="0">
              <a:lnSpc>
                <a:spcPct val="113999"/>
              </a:lnSpc>
              <a:buNone/>
            </a:pPr>
            <a:endParaRPr lang="en-GB">
              <a:solidFill>
                <a:srgbClr val="FF0000"/>
              </a:solidFill>
            </a:endParaRPr>
          </a:p>
          <a:p>
            <a:pPr marL="0" indent="0">
              <a:lnSpc>
                <a:spcPct val="113999"/>
              </a:lnSpc>
              <a:buNone/>
            </a:pPr>
            <a:r>
              <a:rPr lang="en-GB">
                <a:solidFill>
                  <a:srgbClr val="FF0000"/>
                </a:solidFill>
              </a:rPr>
              <a:t>Cleaning hands is the most important way to prevent infections from spreading, but only if hands are cleaned property. </a:t>
            </a:r>
          </a:p>
          <a:p>
            <a:pPr marL="0" indent="0">
              <a:lnSpc>
                <a:spcPct val="113999"/>
              </a:lnSpc>
              <a:buNone/>
            </a:pPr>
            <a:endParaRPr lang="en-GB">
              <a:solidFill>
                <a:srgbClr val="FF0000"/>
              </a:solidFill>
            </a:endParaRPr>
          </a:p>
          <a:p>
            <a:pPr marL="0" indent="0">
              <a:lnSpc>
                <a:spcPct val="113999"/>
              </a:lnSpc>
              <a:buNone/>
            </a:pPr>
            <a:r>
              <a:rPr lang="en-GB">
                <a:solidFill>
                  <a:srgbClr val="FF0000"/>
                </a:solidFill>
              </a:rPr>
              <a:t>Hands can be cleaned either by washing them with liquid soap and water or using Alcohol based hand rubs (ABHR). ABHRs have become very common since COVID and used at the right time can be very effective. </a:t>
            </a:r>
          </a:p>
          <a:p>
            <a:pPr marL="0" indent="0">
              <a:lnSpc>
                <a:spcPct val="113999"/>
              </a:lnSpc>
              <a:buNone/>
            </a:pPr>
            <a:endParaRPr lang="en-GB">
              <a:solidFill>
                <a:srgbClr val="FF0000"/>
              </a:solidFill>
            </a:endParaRPr>
          </a:p>
          <a:p>
            <a:pPr marL="0" indent="0">
              <a:lnSpc>
                <a:spcPct val="113999"/>
              </a:lnSpc>
              <a:buNone/>
            </a:pPr>
            <a:r>
              <a:rPr lang="en-GB">
                <a:solidFill>
                  <a:srgbClr val="FF0000"/>
                </a:solidFill>
              </a:rPr>
              <a:t>There are steps that should be taken when cleaning hands to ensure the all surfaces of our hands have contact with soap and water or ABHRs. The steps can be seen on the poster on this slide. It is useful if you can have posters showing how hands can be cleaned so children and adults can follow it. </a:t>
            </a:r>
          </a:p>
          <a:p>
            <a:pPr marL="0" indent="0">
              <a:lnSpc>
                <a:spcPct val="113999"/>
              </a:lnSpc>
              <a:buNone/>
            </a:pPr>
            <a:endParaRPr lang="en-GB">
              <a:solidFill>
                <a:srgbClr val="FF0000"/>
              </a:solidFill>
            </a:endParaRPr>
          </a:p>
          <a:p>
            <a:pPr marL="0" indent="0">
              <a:lnSpc>
                <a:spcPct val="113999"/>
              </a:lnSpc>
              <a:buNone/>
            </a:pPr>
            <a:r>
              <a:rPr lang="en-GB">
                <a:solidFill>
                  <a:srgbClr val="FF0000"/>
                </a:solidFill>
              </a:rPr>
              <a:t>Dryings hands is just as important as cleaning them, so if soap and water is being used always encourage children and adults to dry their hands properly either with paper towels (usually more than one is needed), or hand dryers. </a:t>
            </a:r>
          </a:p>
          <a:p>
            <a:pPr marL="0" indent="0">
              <a:lnSpc>
                <a:spcPct val="113999"/>
              </a:lnSpc>
              <a:buNone/>
            </a:pPr>
            <a:endParaRPr lang="en-GB">
              <a:solidFill>
                <a:srgbClr val="FF0000"/>
              </a:solidFill>
            </a:endParaRPr>
          </a:p>
          <a:p>
            <a:pPr marL="0" marR="0" lvl="0" indent="0" algn="l" defTabSz="914400" rtl="0" eaLnBrk="1" fontAlgn="auto" latinLnBrk="0" hangingPunct="1">
              <a:lnSpc>
                <a:spcPct val="113999"/>
              </a:lnSpc>
              <a:spcBef>
                <a:spcPts val="0"/>
              </a:spcBef>
              <a:spcAft>
                <a:spcPts val="0"/>
              </a:spcAft>
              <a:buClrTx/>
              <a:buSzTx/>
              <a:buFontTx/>
              <a:buNone/>
              <a:tabLst/>
              <a:defRPr/>
            </a:pPr>
            <a:r>
              <a:rPr lang="en-GB">
                <a:solidFill>
                  <a:srgbClr val="FF0000"/>
                </a:solidFill>
              </a:rPr>
              <a:t>Hand dryers are fine to use, but children and staff should be encouraged to use them until their hands are completely dry. Please avoid communal use of fabric towels unless they are single use in home settings for drying hands. </a:t>
            </a:r>
          </a:p>
          <a:p>
            <a:pPr marL="0" indent="0">
              <a:lnSpc>
                <a:spcPct val="113999"/>
              </a:lnSpc>
              <a:buNone/>
            </a:pPr>
            <a:endParaRPr lang="en-GB">
              <a:solidFill>
                <a:srgbClr val="FF0000"/>
              </a:solidFill>
            </a:endParaRPr>
          </a:p>
          <a:p>
            <a:pPr marL="0" indent="0">
              <a:lnSpc>
                <a:spcPct val="113999"/>
              </a:lnSpc>
              <a:buNone/>
            </a:pPr>
            <a:r>
              <a:rPr lang="en-GB">
                <a:solidFill>
                  <a:srgbClr val="FF0000"/>
                </a:solidFill>
              </a:rPr>
              <a:t>If ABHRs are used please ensure they are positioned in a safe place where children cannot mis use it. ABHRs should never be used after using the toilet, hands should always be washed with liquid soap and water. </a:t>
            </a:r>
          </a:p>
          <a:p>
            <a:pPr marL="0" indent="0">
              <a:lnSpc>
                <a:spcPct val="113999"/>
              </a:lnSpc>
              <a:buNone/>
            </a:pPr>
            <a:endParaRPr lang="en-GB">
              <a:solidFill>
                <a:srgbClr val="FF0000"/>
              </a:solidFill>
            </a:endParaRPr>
          </a:p>
          <a:p>
            <a:pPr marL="0" indent="0">
              <a:lnSpc>
                <a:spcPct val="113999"/>
              </a:lnSpc>
              <a:buNone/>
            </a:pPr>
            <a:r>
              <a:rPr lang="en-GB">
                <a:solidFill>
                  <a:srgbClr val="FF0000"/>
                </a:solidFill>
              </a:rPr>
              <a:t>Key times to clean hands is</a:t>
            </a:r>
          </a:p>
          <a:p>
            <a:pPr marL="0" indent="0">
              <a:lnSpc>
                <a:spcPct val="113999"/>
              </a:lnSpc>
              <a:buNone/>
            </a:pPr>
            <a:r>
              <a:rPr lang="en-GB">
                <a:solidFill>
                  <a:srgbClr val="FF0000"/>
                </a:solidFill>
              </a:rPr>
              <a:t>Before eating and/or preparing food </a:t>
            </a:r>
          </a:p>
          <a:p>
            <a:pPr marL="0" indent="0">
              <a:lnSpc>
                <a:spcPct val="113999"/>
              </a:lnSpc>
              <a:buNone/>
            </a:pPr>
            <a:r>
              <a:rPr lang="en-GB">
                <a:solidFill>
                  <a:srgbClr val="FF0000"/>
                </a:solidFill>
              </a:rPr>
              <a:t>After using the toilet </a:t>
            </a:r>
          </a:p>
          <a:p>
            <a:pPr marL="0" indent="0">
              <a:lnSpc>
                <a:spcPct val="113999"/>
              </a:lnSpc>
              <a:buNone/>
            </a:pPr>
            <a:r>
              <a:rPr lang="en-GB">
                <a:solidFill>
                  <a:srgbClr val="FF0000"/>
                </a:solidFill>
              </a:rPr>
              <a:t>When hands are visibly dirty </a:t>
            </a:r>
          </a:p>
          <a:p>
            <a:pPr marL="0" indent="0">
              <a:lnSpc>
                <a:spcPct val="113999"/>
              </a:lnSpc>
              <a:buNone/>
            </a:pPr>
            <a:r>
              <a:rPr lang="en-GB">
                <a:solidFill>
                  <a:srgbClr val="FF0000"/>
                </a:solidFill>
              </a:rPr>
              <a:t>After blowing your nose, coughing or sneezing into hands. </a:t>
            </a:r>
          </a:p>
          <a:p>
            <a:pPr marL="0" indent="0">
              <a:lnSpc>
                <a:spcPct val="113999"/>
              </a:lnSpc>
              <a:buNone/>
            </a:pPr>
            <a:endParaRPr lang="en-GB">
              <a:solidFill>
                <a:srgbClr val="FF0000"/>
              </a:solidFill>
            </a:endParaRPr>
          </a:p>
          <a:p>
            <a:pPr marL="5927" indent="-5927">
              <a:lnSpc>
                <a:spcPct val="113999"/>
              </a:lnSpc>
            </a:pPr>
            <a:endParaRPr lang="en-GB">
              <a:latin typeface="Arial"/>
              <a:ea typeface="ヒラギノ角ゴ Pro W3"/>
              <a:cs typeface="Arial"/>
            </a:endParaRPr>
          </a:p>
          <a:p>
            <a:pPr marL="5927" indent="-5927">
              <a:lnSpc>
                <a:spcPct val="113999"/>
              </a:lnSpc>
            </a:pPr>
            <a:r>
              <a:rPr lang="en-GB">
                <a:latin typeface="Arial"/>
                <a:ea typeface="ヒラギノ角ゴ Pro W3"/>
                <a:cs typeface="Arial"/>
                <a:hlinkClick r:id="rId3"/>
              </a:rPr>
              <a:t>Chapter 2: infection prevention and control - GOV.UK (www.gov.uk)</a:t>
            </a:r>
            <a:endParaRPr lang="en-GB">
              <a:latin typeface="Arial"/>
              <a:ea typeface="ヒラギノ角ゴ Pro W3"/>
              <a:cs typeface="Arial"/>
            </a:endParaRPr>
          </a:p>
          <a:p>
            <a:pPr marL="5927" indent="-5927">
              <a:lnSpc>
                <a:spcPct val="113999"/>
              </a:lnSpc>
            </a:pPr>
            <a:r>
              <a:rPr lang="en-GB">
                <a:latin typeface="Arial"/>
                <a:ea typeface="ヒラギノ角ゴ Pro W3"/>
                <a:cs typeface="Arial"/>
                <a:hlinkClick r:id="rId4"/>
              </a:rPr>
              <a:t>Campaign Resource Centre (phe.gov.uk)</a:t>
            </a:r>
            <a:endParaRPr lang="en-GB">
              <a:latin typeface="Arial"/>
              <a:ea typeface="ヒラギノ角ゴ Pro W3"/>
              <a:cs typeface="Arial"/>
            </a:endParaRPr>
          </a:p>
          <a:p>
            <a:pPr marL="5927" indent="-5927">
              <a:lnSpc>
                <a:spcPct val="113999"/>
              </a:lnSpc>
            </a:pPr>
            <a:r>
              <a:rPr lang="en-GB">
                <a:hlinkClick r:id="rId5"/>
              </a:rPr>
              <a:t>e-Bug | England Home</a:t>
            </a:r>
            <a:endParaRPr lang="en-GB">
              <a:latin typeface="Arial"/>
              <a:ea typeface="ヒラギノ角ゴ Pro W3"/>
            </a:endParaRP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01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Presenter notes</a:t>
            </a:r>
            <a:r>
              <a:rPr lang="en-GB"/>
              <a:t>: </a:t>
            </a:r>
          </a:p>
          <a:p>
            <a:endParaRPr lang="en-GB"/>
          </a:p>
          <a:p>
            <a:pPr marL="0" indent="0">
              <a:lnSpc>
                <a:spcPct val="113999"/>
              </a:lnSpc>
              <a:buNone/>
            </a:pPr>
            <a:r>
              <a:rPr lang="en-GB" sz="1200">
                <a:latin typeface="Arial"/>
                <a:ea typeface="ヒラギノ角ゴ Pro W3"/>
                <a:cs typeface="Arial"/>
              </a:rPr>
              <a:t>Good respiratory hygiene will reduce the spread of respiratory infections. There are key hygiene measures that should be taught to children and practiced by children and adults. These include: </a:t>
            </a:r>
          </a:p>
          <a:p>
            <a:pPr marL="0" indent="0">
              <a:lnSpc>
                <a:spcPct val="113999"/>
              </a:lnSpc>
              <a:buNone/>
            </a:pPr>
            <a:endParaRPr lang="en-GB" sz="1200">
              <a:latin typeface="Arial"/>
              <a:ea typeface="ヒラギノ角ゴ Pro W3"/>
              <a:cs typeface="Arial"/>
            </a:endParaRPr>
          </a:p>
          <a:p>
            <a:pPr marL="0" indent="0">
              <a:lnSpc>
                <a:spcPct val="113999"/>
              </a:lnSpc>
              <a:buNone/>
            </a:pPr>
            <a:r>
              <a:rPr lang="en-GB" sz="1200">
                <a:latin typeface="Arial"/>
                <a:ea typeface="ヒラギノ角ゴ Pro W3"/>
                <a:cs typeface="Arial"/>
              </a:rPr>
              <a:t>Covering the nose and mouth during sneezing and coughing to reduce the spread of infections.</a:t>
            </a:r>
          </a:p>
          <a:p>
            <a:pPr marL="380365" indent="-380365">
              <a:lnSpc>
                <a:spcPct val="113999"/>
              </a:lnSpc>
              <a:buFont typeface="Arial"/>
              <a:buChar char="•"/>
            </a:pPr>
            <a:r>
              <a:rPr lang="en-GB" sz="1200">
                <a:latin typeface="Arial"/>
                <a:ea typeface="ヒラギノ角ゴ Pro W3"/>
                <a:cs typeface="Arial"/>
              </a:rPr>
              <a:t>Have tissues readily available and accessible for children/young people  </a:t>
            </a:r>
          </a:p>
          <a:p>
            <a:pPr marL="380365" indent="-380365">
              <a:lnSpc>
                <a:spcPct val="113999"/>
              </a:lnSpc>
              <a:buFont typeface="Arial"/>
              <a:buChar char="•"/>
            </a:pPr>
            <a:r>
              <a:rPr lang="en-GB" sz="1200">
                <a:latin typeface="Arial"/>
                <a:ea typeface="ヒラギノ角ゴ Pro W3"/>
                <a:cs typeface="Arial"/>
              </a:rPr>
              <a:t>Cover nose and mouth with a tissue when coughing and sneezing, and dispose of used tissue in a bin and wash your hands with soap and water</a:t>
            </a:r>
            <a:endParaRPr lang="en-GB" sz="1200">
              <a:latin typeface="Arial"/>
              <a:ea typeface="ヒラギノ角ゴ Pro W3"/>
            </a:endParaRPr>
          </a:p>
          <a:p>
            <a:pPr marL="380365" indent="-380365">
              <a:lnSpc>
                <a:spcPct val="113999"/>
              </a:lnSpc>
              <a:buFont typeface="Arial"/>
              <a:buChar char="•"/>
            </a:pPr>
            <a:r>
              <a:rPr lang="en-GB" sz="1200">
                <a:latin typeface="Arial"/>
                <a:ea typeface="ヒラギノ角ゴ Pro W3"/>
                <a:cs typeface="Arial"/>
              </a:rPr>
              <a:t>Cough or sneeze into the inner elbow (upper sleeve) if no tissues are available, rather than into the hand</a:t>
            </a:r>
            <a:endParaRPr lang="en-GB" sz="1200">
              <a:latin typeface="Arial"/>
              <a:ea typeface="ヒラギノ角ゴ Pro W3"/>
            </a:endParaRPr>
          </a:p>
          <a:p>
            <a:pPr marL="380365" indent="-380365">
              <a:lnSpc>
                <a:spcPct val="113999"/>
              </a:lnSpc>
              <a:buFont typeface="Arial"/>
              <a:buChar char="•"/>
            </a:pPr>
            <a:r>
              <a:rPr lang="en-GB" sz="1200">
                <a:latin typeface="Arial"/>
                <a:ea typeface="ヒラギノ角ゴ Pro W3"/>
                <a:cs typeface="Arial"/>
              </a:rPr>
              <a:t>keep contaminated hands away from eyes and nose</a:t>
            </a:r>
            <a:endParaRPr lang="en-GB" sz="1200">
              <a:latin typeface="Arial"/>
              <a:ea typeface="ヒラギノ角ゴ Pro W3"/>
            </a:endParaRP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928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Presenter Notes</a:t>
            </a:r>
          </a:p>
          <a:p>
            <a:endParaRPr lang="en-US"/>
          </a:p>
          <a:p>
            <a:r>
              <a:rPr lang="en-US"/>
              <a:t>Cleaning may not be part of your roles, so please think about who in your setting may need this information and pass it on</a:t>
            </a:r>
            <a:endParaRPr lang="en-US">
              <a:ea typeface="Calibri" panose="020F0502020204030204"/>
              <a:cs typeface="Calibri" panose="020F0502020204030204"/>
            </a:endParaRPr>
          </a:p>
          <a:p>
            <a:endParaRPr lang="en-US">
              <a:ea typeface="Calibri" panose="020F0502020204030204"/>
              <a:cs typeface="Calibri" panose="020F0502020204030204"/>
            </a:endParaRPr>
          </a:p>
          <a:p>
            <a:r>
              <a:rPr lang="en-GB"/>
              <a:t>Cleaning and </a:t>
            </a:r>
            <a:r>
              <a:rPr lang="en-US"/>
              <a:t>disinfection are critical in any setting to prevent infections spreading and will certainly help in EYES. First it is important to understand what methods of cleaning are available so you can ensure you pick the correct process and product in you’re your EYES. </a:t>
            </a:r>
            <a:endParaRPr lang="en-US">
              <a:solidFill>
                <a:srgbClr val="444444"/>
              </a:solidFill>
            </a:endParaRPr>
          </a:p>
          <a:p>
            <a:endParaRPr lang="en-US">
              <a:solidFill>
                <a:srgbClr val="000000"/>
              </a:solidFill>
              <a:ea typeface="Calibri"/>
              <a:cs typeface="Calibri"/>
            </a:endParaRPr>
          </a:p>
          <a:p>
            <a:pPr>
              <a:lnSpc>
                <a:spcPct val="120000"/>
              </a:lnSpc>
            </a:pPr>
            <a:r>
              <a:rPr lang="en-GB">
                <a:solidFill>
                  <a:srgbClr val="000000"/>
                </a:solidFill>
              </a:rPr>
              <a:t>To enable EYES to stay clean it is important that they are kept </a:t>
            </a:r>
            <a:r>
              <a:rPr lang="en-US">
                <a:solidFill>
                  <a:srgbClr val="FF0000"/>
                </a:solidFill>
              </a:rPr>
              <a:t>visibly clean, avoiding clutter (which can be challenging in EYES), but this will enable effective cleaning. </a:t>
            </a:r>
            <a:r>
              <a:rPr lang="en-GB">
                <a:solidFill>
                  <a:srgbClr val="000000"/>
                </a:solidFill>
              </a:rPr>
              <a:t>Keeping EYES clean, including toys and equipment, reduces the risk of infection, particularly when food preparation is taking place.</a:t>
            </a:r>
            <a:endParaRPr lang="en-US">
              <a:solidFill>
                <a:srgbClr val="444444"/>
              </a:solidFill>
            </a:endParaRPr>
          </a:p>
          <a:p>
            <a:pPr>
              <a:lnSpc>
                <a:spcPct val="120000"/>
              </a:lnSpc>
            </a:pPr>
            <a:endParaRPr lang="en-US">
              <a:solidFill>
                <a:srgbClr val="444444"/>
              </a:solidFill>
            </a:endParaRPr>
          </a:p>
          <a:p>
            <a:pPr>
              <a:lnSpc>
                <a:spcPct val="120000"/>
              </a:lnSpc>
            </a:pPr>
            <a:r>
              <a:rPr lang="en-US">
                <a:solidFill>
                  <a:srgbClr val="FF0000"/>
                </a:solidFill>
              </a:rPr>
              <a:t>EYES should always be well maintained, in a good state of repair, again this enables effective cleaning to take place. </a:t>
            </a:r>
            <a:endParaRPr lang="en-US">
              <a:solidFill>
                <a:srgbClr val="444444"/>
              </a:solidFill>
            </a:endParaRPr>
          </a:p>
          <a:p>
            <a:pPr>
              <a:lnSpc>
                <a:spcPct val="120000"/>
              </a:lnSpc>
            </a:pPr>
            <a:endParaRPr lang="en-US">
              <a:solidFill>
                <a:srgbClr val="FF0000"/>
              </a:solidFill>
              <a:ea typeface="Calibri"/>
              <a:cs typeface="Calibri"/>
            </a:endParaRPr>
          </a:p>
          <a:p>
            <a:pPr>
              <a:lnSpc>
                <a:spcPct val="120000"/>
              </a:lnSpc>
            </a:pPr>
            <a:endParaRPr lang="en-US">
              <a:solidFill>
                <a:srgbClr val="FF0000"/>
              </a:solidFill>
              <a:ea typeface="Calibri"/>
              <a:cs typeface="Calibri"/>
            </a:endParaRPr>
          </a:p>
          <a:p>
            <a:pPr>
              <a:lnSpc>
                <a:spcPct val="120000"/>
              </a:lnSpc>
            </a:pPr>
            <a:endParaRPr lang="en-US">
              <a:solidFill>
                <a:srgbClr val="444444"/>
              </a:solidFill>
            </a:endParaRPr>
          </a:p>
          <a:p>
            <a:pPr>
              <a:lnSpc>
                <a:spcPct val="120000"/>
              </a:lnSpc>
            </a:pPr>
            <a:r>
              <a:rPr lang="en-GB">
                <a:solidFill>
                  <a:srgbClr val="000000"/>
                </a:solidFill>
              </a:rPr>
              <a:t>Cleaning equipment used should be either disposable or if reusable, disinfected after each use</a:t>
            </a:r>
            <a:endParaRPr lang="en-US">
              <a:solidFill>
                <a:srgbClr val="444444"/>
              </a:solidFill>
            </a:endParaRPr>
          </a:p>
          <a:p>
            <a:pPr>
              <a:lnSpc>
                <a:spcPct val="120000"/>
              </a:lnSpc>
            </a:pPr>
            <a:endParaRPr lang="en-GB">
              <a:solidFill>
                <a:srgbClr val="444444"/>
              </a:solidFill>
            </a:endParaRPr>
          </a:p>
          <a:p>
            <a:pPr>
              <a:lnSpc>
                <a:spcPct val="120000"/>
              </a:lnSpc>
            </a:pPr>
            <a:r>
              <a:rPr lang="en-GB">
                <a:solidFill>
                  <a:srgbClr val="000000"/>
                </a:solidFill>
              </a:rPr>
              <a:t>Clean touchable surfaces often e.g. door handles, switches, shared equipment.</a:t>
            </a:r>
            <a:endParaRPr lang="en-US">
              <a:solidFill>
                <a:srgbClr val="444444"/>
              </a:solidFill>
            </a:endParaRPr>
          </a:p>
          <a:p>
            <a:pPr>
              <a:lnSpc>
                <a:spcPct val="120000"/>
              </a:lnSpc>
            </a:pPr>
            <a:endParaRPr lang="en-GB">
              <a:solidFill>
                <a:srgbClr val="444444"/>
              </a:solidFill>
            </a:endParaRPr>
          </a:p>
          <a:p>
            <a:pPr>
              <a:lnSpc>
                <a:spcPct val="120000"/>
              </a:lnSpc>
            </a:pPr>
            <a:r>
              <a:rPr lang="en-GB">
                <a:solidFill>
                  <a:srgbClr val="000000"/>
                </a:solidFill>
              </a:rPr>
              <a:t>Colour coded equipment can be used in different areas with separate equipment for kitchen, toilet and classroom areas.</a:t>
            </a:r>
            <a:endParaRPr lang="en-US">
              <a:solidFill>
                <a:srgbClr val="444444"/>
              </a:solidFill>
            </a:endParaRPr>
          </a:p>
          <a:p>
            <a:pPr>
              <a:lnSpc>
                <a:spcPct val="120000"/>
              </a:lnSpc>
            </a:pPr>
            <a:endParaRPr lang="en-GB">
              <a:solidFill>
                <a:srgbClr val="444444"/>
              </a:solidFill>
            </a:endParaRPr>
          </a:p>
          <a:p>
            <a:pPr>
              <a:lnSpc>
                <a:spcPct val="120000"/>
              </a:lnSpc>
            </a:pPr>
            <a:r>
              <a:rPr lang="en-GB">
                <a:solidFill>
                  <a:srgbClr val="000000"/>
                </a:solidFill>
              </a:rPr>
              <a:t>It is important that immediate and safe cleaning of any spills of any body fluids is carried out. </a:t>
            </a:r>
            <a:endParaRPr lang="en-GB">
              <a:solidFill>
                <a:srgbClr val="444444"/>
              </a:solidFill>
            </a:endParaRPr>
          </a:p>
          <a:p>
            <a:pPr>
              <a:spcBef>
                <a:spcPct val="30000"/>
              </a:spcBef>
              <a:spcAft>
                <a:spcPct val="0"/>
              </a:spcAft>
            </a:pPr>
            <a:endParaRPr lang="en-GB">
              <a:solidFill>
                <a:srgbClr val="444444"/>
              </a:solidFill>
            </a:endParaRPr>
          </a:p>
          <a:p>
            <a:pPr>
              <a:spcBef>
                <a:spcPct val="30000"/>
              </a:spcBef>
              <a:spcAft>
                <a:spcPct val="0"/>
              </a:spcAft>
            </a:pPr>
            <a:r>
              <a:rPr lang="en-GB">
                <a:solidFill>
                  <a:srgbClr val="000000"/>
                </a:solidFill>
              </a:rPr>
              <a:t>In the event of an outbreak of infection at your setting, you may be advised to undertake enhanced or more frequent cleaning, to help reduce transmission.</a:t>
            </a:r>
            <a:endParaRPr lang="en-GB">
              <a:solidFill>
                <a:srgbClr val="444444"/>
              </a:solidFill>
            </a:endParaRPr>
          </a:p>
          <a:p>
            <a:pPr>
              <a:lnSpc>
                <a:spcPct val="120000"/>
              </a:lnSpc>
            </a:pPr>
            <a:endParaRPr lang="en-US">
              <a:solidFill>
                <a:srgbClr val="444444"/>
              </a:solidFill>
            </a:endParaRPr>
          </a:p>
          <a:p>
            <a:pPr>
              <a:lnSpc>
                <a:spcPct val="120000"/>
              </a:lnSpc>
            </a:pPr>
            <a:r>
              <a:rPr lang="en-US">
                <a:solidFill>
                  <a:srgbClr val="FF0000"/>
                </a:solidFill>
              </a:rPr>
              <a:t>Ventilation plays a big role in preventing infections, so adequate ventilation is very important. Where it is safe to do so have windows open can help dilute any microbes which might be circulating in the air. Windows do not to be wide open, just enough to allow air to flow into the space. Always balance this temperature comfort. </a:t>
            </a:r>
            <a:endParaRPr lang="en-US"/>
          </a:p>
          <a:p>
            <a:endParaRPr lang="en-US">
              <a:solidFill>
                <a:srgbClr val="444444"/>
              </a:solidFill>
            </a:endParaRPr>
          </a:p>
          <a:p>
            <a:r>
              <a:rPr lang="en-US" b="1"/>
              <a:t>Cleaning with detergent and water</a:t>
            </a:r>
            <a:endParaRPr lang="en-US">
              <a:solidFill>
                <a:srgbClr val="444444"/>
              </a:solidFill>
            </a:endParaRPr>
          </a:p>
          <a:p>
            <a:endParaRPr lang="en-US">
              <a:solidFill>
                <a:srgbClr val="444444"/>
              </a:solidFill>
            </a:endParaRPr>
          </a:p>
          <a:p>
            <a:r>
              <a:rPr lang="en-US"/>
              <a:t>This physically removes contaminants and will often remove up to 80% of harmful microbes.</a:t>
            </a:r>
            <a:endParaRPr lang="en-US">
              <a:solidFill>
                <a:srgbClr val="444444"/>
              </a:solidFill>
            </a:endParaRPr>
          </a:p>
          <a:p>
            <a:endParaRPr lang="en-US">
              <a:solidFill>
                <a:srgbClr val="444444"/>
              </a:solidFill>
            </a:endParaRPr>
          </a:p>
          <a:p>
            <a:r>
              <a:rPr lang="en-US"/>
              <a:t>Cleaning with detergent and water is normally all that is needed as it removes most germs that can cause infection or diseases</a:t>
            </a:r>
            <a:endParaRPr lang="en-US">
              <a:solidFill>
                <a:srgbClr val="444444"/>
              </a:solidFill>
            </a:endParaRPr>
          </a:p>
          <a:p>
            <a:endParaRPr lang="en-US">
              <a:solidFill>
                <a:srgbClr val="444444"/>
              </a:solidFill>
            </a:endParaRPr>
          </a:p>
          <a:p>
            <a:r>
              <a:rPr lang="en-US"/>
              <a:t>Daily, weekly and periodic cleaning schedules should be in place for your EYES </a:t>
            </a:r>
            <a:endParaRPr lang="en-US">
              <a:solidFill>
                <a:srgbClr val="444444"/>
              </a:solidFill>
            </a:endParaRPr>
          </a:p>
          <a:p>
            <a:endParaRPr lang="en-US">
              <a:solidFill>
                <a:srgbClr val="444444"/>
              </a:solidFill>
            </a:endParaRPr>
          </a:p>
          <a:p>
            <a:r>
              <a:rPr lang="en-US"/>
              <a:t>Having hand touch surfaces on regular cleaning schedules can prevent outbreaks (such as door handles, and other high touch points, which may vary depending on your setting. </a:t>
            </a:r>
            <a:endParaRPr lang="en-US">
              <a:solidFill>
                <a:srgbClr val="444444"/>
              </a:solidFill>
            </a:endParaRPr>
          </a:p>
          <a:p>
            <a:endParaRPr lang="en-US">
              <a:ea typeface="Calibri" panose="020F0502020204030204"/>
              <a:cs typeface="Calibri" panose="020F0502020204030204"/>
            </a:endParaRPr>
          </a:p>
          <a:p>
            <a:r>
              <a:rPr lang="en-GB" err="1">
                <a:ea typeface="Calibri"/>
                <a:cs typeface="Calibri"/>
              </a:rPr>
              <a:t>Cleanign</a:t>
            </a:r>
            <a:r>
              <a:rPr lang="en-GB">
                <a:ea typeface="Calibri"/>
                <a:cs typeface="Calibri"/>
              </a:rPr>
              <a:t> with detergents </a:t>
            </a:r>
            <a:endParaRPr lang="en-GB"/>
          </a:p>
          <a:p>
            <a:r>
              <a:rPr lang="en-GB"/>
              <a:t>Cleaning and </a:t>
            </a:r>
            <a:r>
              <a:rPr lang="en-US"/>
              <a:t>disinfection are critical in any setting to prevent infections spreading and will certainly help in EYES. First it is important to understand what methods of cleaning are available so you can ensure you pick the correct process and product in you’re your EYES. </a:t>
            </a:r>
            <a:endParaRPr lang="en-US">
              <a:solidFill>
                <a:srgbClr val="444444"/>
              </a:solidFill>
              <a:ea typeface="Calibri"/>
              <a:cs typeface="Calibri"/>
            </a:endParaRPr>
          </a:p>
          <a:p>
            <a:endParaRPr lang="en-US">
              <a:solidFill>
                <a:srgbClr val="444444"/>
              </a:solidFill>
            </a:endParaRPr>
          </a:p>
          <a:p>
            <a:r>
              <a:rPr lang="en-US">
                <a:solidFill>
                  <a:srgbClr val="000000"/>
                </a:solidFill>
              </a:rPr>
              <a:t>Cleaning with a disinfection helps to reduce the number of harmful microbes but is not necessarily effective against all of them so always seek advice and read manufacturers instructions. </a:t>
            </a:r>
            <a:endParaRPr lang="en-US">
              <a:solidFill>
                <a:srgbClr val="444444"/>
              </a:solidFill>
            </a:endParaRPr>
          </a:p>
          <a:p>
            <a:endParaRPr lang="en-US">
              <a:solidFill>
                <a:srgbClr val="444444"/>
              </a:solidFill>
            </a:endParaRPr>
          </a:p>
          <a:p>
            <a:r>
              <a:rPr lang="en-US">
                <a:solidFill>
                  <a:srgbClr val="000000"/>
                </a:solidFill>
              </a:rPr>
              <a:t>This should be carried out if there is a suspicion of an infection. Please remember disinfection can only take place after something has been cleaned. There are some products which have detergent and disinfection agent so can reduces the steps of the disinfection process. </a:t>
            </a:r>
            <a:endParaRPr lang="en-US">
              <a:solidFill>
                <a:srgbClr val="444444"/>
              </a:solidFill>
            </a:endParaRPr>
          </a:p>
          <a:p>
            <a:endParaRPr lang="en-US">
              <a:solidFill>
                <a:srgbClr val="444444"/>
              </a:solidFill>
            </a:endParaRPr>
          </a:p>
          <a:p>
            <a:r>
              <a:rPr lang="en-US">
                <a:solidFill>
                  <a:srgbClr val="000000"/>
                </a:solidFill>
              </a:rPr>
              <a:t>In the event of an outbreak of infection at your setting, your UKHSA health protection team (HPT) may recommend enhanced or more frequent cleaning, to help reduce the spread.</a:t>
            </a:r>
            <a:endParaRPr lang="en-US">
              <a:solidFill>
                <a:srgbClr val="444444"/>
              </a:solidFill>
            </a:endParaRPr>
          </a:p>
          <a:p>
            <a:endParaRPr lang="en-US">
              <a:solidFill>
                <a:srgbClr val="444444"/>
              </a:solidFill>
            </a:endParaRPr>
          </a:p>
          <a:p>
            <a:r>
              <a:rPr lang="en-US">
                <a:solidFill>
                  <a:srgbClr val="000000"/>
                </a:solidFill>
              </a:rPr>
              <a:t>Advice may also be given to increase cleaning of areas with particular attention to hand touch surfaces that can be easily contaminated such as door handles, toilet flushes, taps and communal touch areas.</a:t>
            </a:r>
            <a:endParaRPr lang="en-US"/>
          </a:p>
          <a:p>
            <a:endParaRPr lang="en-US">
              <a:solidFill>
                <a:srgbClr val="000000"/>
              </a:solidFill>
              <a:ea typeface="Calibri" panose="020F0502020204030204"/>
              <a:cs typeface="Calibri" panose="020F0502020204030204"/>
            </a:endParaRPr>
          </a:p>
          <a:p>
            <a:r>
              <a:rPr lang="en-GB">
                <a:solidFill>
                  <a:srgbClr val="000000"/>
                </a:solidFill>
                <a:ea typeface="Calibri"/>
                <a:cs typeface="Calibri"/>
              </a:rPr>
              <a:t>Cleaning </a:t>
            </a:r>
            <a:r>
              <a:rPr lang="en-GB" err="1">
                <a:solidFill>
                  <a:srgbClr val="000000"/>
                </a:solidFill>
                <a:ea typeface="Calibri"/>
                <a:cs typeface="Calibri"/>
              </a:rPr>
              <a:t>scedules</a:t>
            </a:r>
            <a:r>
              <a:rPr lang="en-GB">
                <a:solidFill>
                  <a:srgbClr val="000000"/>
                </a:solidFill>
                <a:ea typeface="Calibri"/>
                <a:cs typeface="Calibri"/>
              </a:rPr>
              <a:t> </a:t>
            </a:r>
            <a:endParaRPr lang="en-GB">
              <a:solidFill>
                <a:srgbClr val="000000"/>
              </a:solidFill>
            </a:endParaRPr>
          </a:p>
          <a:p>
            <a:r>
              <a:rPr lang="en-GB">
                <a:solidFill>
                  <a:srgbClr val="000000"/>
                </a:solidFill>
              </a:rPr>
              <a:t>Cleaning schedules provide assurance of cleaning, which is helpful for providing cleaning assurances to those using your EYES, as well as organisations such as OFSTEAD. </a:t>
            </a:r>
            <a:endParaRPr lang="en-US">
              <a:solidFill>
                <a:srgbClr val="444444"/>
              </a:solidFill>
              <a:ea typeface="Calibri"/>
              <a:cs typeface="Calibri"/>
            </a:endParaRPr>
          </a:p>
          <a:p>
            <a:endParaRPr lang="en-GB">
              <a:solidFill>
                <a:srgbClr val="444444"/>
              </a:solidFill>
            </a:endParaRPr>
          </a:p>
          <a:p>
            <a:r>
              <a:rPr lang="en-GB">
                <a:solidFill>
                  <a:srgbClr val="000000"/>
                </a:solidFill>
              </a:rPr>
              <a:t>Always ensure that your cleaning schedules include: </a:t>
            </a:r>
            <a:endParaRPr lang="en-US">
              <a:solidFill>
                <a:srgbClr val="444444"/>
              </a:solidFill>
            </a:endParaRPr>
          </a:p>
          <a:p>
            <a:pPr marL="171450" indent="-171450">
              <a:buFont typeface="Arial,Sans-Serif"/>
              <a:buChar char="•"/>
            </a:pPr>
            <a:r>
              <a:rPr lang="en-GB">
                <a:solidFill>
                  <a:srgbClr val="000000"/>
                </a:solidFill>
              </a:rPr>
              <a:t>what needs to be cleaned- it is useful to break this into rooms and then what needs to be cleaned in each room- including high and low surfaces, equipment and high touch items. </a:t>
            </a:r>
            <a:endParaRPr lang="en-US">
              <a:solidFill>
                <a:srgbClr val="444444"/>
              </a:solidFill>
            </a:endParaRPr>
          </a:p>
          <a:p>
            <a:pPr marL="171450" indent="-171450">
              <a:buFont typeface="Arial,Sans-Serif"/>
              <a:buChar char="•"/>
            </a:pPr>
            <a:r>
              <a:rPr lang="en-GB">
                <a:solidFill>
                  <a:srgbClr val="000000"/>
                </a:solidFill>
              </a:rPr>
              <a:t>who’s responsibility it is for cleaning/ or restocking such as soap dispensers (this may vary on the setting, and may include more than one person)</a:t>
            </a:r>
            <a:endParaRPr lang="en-US">
              <a:solidFill>
                <a:srgbClr val="444444"/>
              </a:solidFill>
            </a:endParaRPr>
          </a:p>
          <a:p>
            <a:pPr marL="171450" indent="-171450">
              <a:buFont typeface="Arial,Sans-Serif"/>
              <a:buChar char="•"/>
            </a:pPr>
            <a:r>
              <a:rPr lang="en-GB">
                <a:solidFill>
                  <a:srgbClr val="000000"/>
                </a:solidFill>
              </a:rPr>
              <a:t>frequency of cleaning – again this may vary on what your setting is like, how many users there are and how quickly things get dirty or contaminated. </a:t>
            </a:r>
            <a:endParaRPr lang="en-US">
              <a:solidFill>
                <a:srgbClr val="444444"/>
              </a:solidFill>
            </a:endParaRPr>
          </a:p>
          <a:p>
            <a:pPr marL="171450" indent="-171450">
              <a:buFont typeface="Arial,Sans-Serif"/>
              <a:buChar char="•"/>
            </a:pPr>
            <a:r>
              <a:rPr lang="en-GB">
                <a:solidFill>
                  <a:srgbClr val="000000"/>
                </a:solidFill>
              </a:rPr>
              <a:t>method of environmental decontamination (detergent/disinfectant). We spoke about this in a early slide. Toilets and sanitary areas should be disinfected. </a:t>
            </a:r>
            <a:endParaRPr lang="en-US">
              <a:solidFill>
                <a:srgbClr val="444444"/>
              </a:solidFill>
            </a:endParaRPr>
          </a:p>
          <a:p>
            <a:pPr marL="171450" indent="-171450">
              <a:buFont typeface="Arial,Sans-Serif"/>
              <a:buChar char="•"/>
            </a:pPr>
            <a:r>
              <a:rPr lang="en-GB">
                <a:solidFill>
                  <a:srgbClr val="000000"/>
                </a:solidFill>
              </a:rPr>
              <a:t>Increased cleaning if an outbreak is known or suspected- advice can be sought from your Local HPT. </a:t>
            </a:r>
            <a:endParaRPr lang="en-US">
              <a:solidFill>
                <a:srgbClr val="444444"/>
              </a:solidFill>
            </a:endParaRPr>
          </a:p>
          <a:p>
            <a:endParaRPr lang="en-US">
              <a:solidFill>
                <a:srgbClr val="000000"/>
              </a:solidFill>
              <a:ea typeface="Calibri" panose="020F0502020204030204"/>
              <a:cs typeface="Calibri" panose="020F0502020204030204"/>
            </a:endParaRPr>
          </a:p>
          <a:p>
            <a:pPr>
              <a:spcBef>
                <a:spcPts val="1000"/>
              </a:spcBef>
              <a:spcAft>
                <a:spcPts val="1800"/>
              </a:spcAft>
            </a:pPr>
            <a:r>
              <a:rPr lang="en-US" b="1">
                <a:solidFill>
                  <a:srgbClr val="000000"/>
                </a:solidFill>
              </a:rPr>
              <a:t>Storage of cleaning equipment </a:t>
            </a:r>
            <a:endParaRPr lang="en-US">
              <a:solidFill>
                <a:srgbClr val="000000"/>
              </a:solidFill>
            </a:endParaRPr>
          </a:p>
          <a:p>
            <a:pPr marL="628650" lvl="1" indent="-171450">
              <a:lnSpc>
                <a:spcPct val="150000"/>
              </a:lnSpc>
              <a:spcBef>
                <a:spcPts val="500"/>
              </a:spcBef>
              <a:buFont typeface="Arial"/>
              <a:buChar char="•"/>
            </a:pPr>
            <a:r>
              <a:rPr lang="en-GB">
                <a:solidFill>
                  <a:srgbClr val="000000"/>
                </a:solidFill>
              </a:rPr>
              <a:t>Clean and dry</a:t>
            </a:r>
            <a:endParaRPr lang="en-US">
              <a:solidFill>
                <a:srgbClr val="000000"/>
              </a:solidFill>
            </a:endParaRPr>
          </a:p>
          <a:p>
            <a:pPr marL="628650" lvl="1" indent="-171450">
              <a:lnSpc>
                <a:spcPct val="150000"/>
              </a:lnSpc>
              <a:spcBef>
                <a:spcPts val="500"/>
              </a:spcBef>
              <a:buFont typeface="Arial"/>
              <a:buChar char="•"/>
            </a:pPr>
            <a:r>
              <a:rPr lang="en-GB">
                <a:solidFill>
                  <a:srgbClr val="000000"/>
                </a:solidFill>
              </a:rPr>
              <a:t>Space to store equipment off the floor</a:t>
            </a:r>
            <a:endParaRPr lang="en-US">
              <a:solidFill>
                <a:srgbClr val="000000"/>
              </a:solidFill>
            </a:endParaRPr>
          </a:p>
          <a:p>
            <a:pPr marL="628650" lvl="1" indent="-171450">
              <a:lnSpc>
                <a:spcPct val="150000"/>
              </a:lnSpc>
              <a:spcBef>
                <a:spcPts val="500"/>
              </a:spcBef>
              <a:buFont typeface="Arial"/>
              <a:buChar char="•"/>
            </a:pPr>
            <a:r>
              <a:rPr lang="en-GB">
                <a:solidFill>
                  <a:srgbClr val="000000"/>
                </a:solidFill>
              </a:rPr>
              <a:t>Closed cupboards </a:t>
            </a:r>
            <a:endParaRPr lang="en-US">
              <a:solidFill>
                <a:srgbClr val="000000"/>
              </a:solidFill>
            </a:endParaRPr>
          </a:p>
          <a:p>
            <a:pPr marL="628650" lvl="1" indent="-171450">
              <a:lnSpc>
                <a:spcPct val="150000"/>
              </a:lnSpc>
              <a:spcBef>
                <a:spcPts val="500"/>
              </a:spcBef>
              <a:buFont typeface="Arial"/>
              <a:buChar char="•"/>
            </a:pPr>
            <a:r>
              <a:rPr lang="en-GB">
                <a:solidFill>
                  <a:srgbClr val="000000"/>
                </a:solidFill>
              </a:rPr>
              <a:t>Uncluttered </a:t>
            </a:r>
            <a:endParaRPr lang="en-US">
              <a:solidFill>
                <a:srgbClr val="000000"/>
              </a:solidFill>
            </a:endParaRPr>
          </a:p>
          <a:p>
            <a:pPr marL="628650" lvl="1" indent="-171450">
              <a:lnSpc>
                <a:spcPct val="150000"/>
              </a:lnSpc>
              <a:spcBef>
                <a:spcPts val="500"/>
              </a:spcBef>
              <a:buFont typeface="Arial"/>
              <a:buChar char="•"/>
            </a:pPr>
            <a:r>
              <a:rPr lang="en-GB">
                <a:solidFill>
                  <a:srgbClr val="000000"/>
                </a:solidFill>
              </a:rPr>
              <a:t>Mops should be hung inverted </a:t>
            </a:r>
            <a:endParaRPr lang="en-US">
              <a:solidFill>
                <a:srgbClr val="000000"/>
              </a:solidFill>
            </a:endParaRPr>
          </a:p>
          <a:p>
            <a:endParaRPr lang="en-US">
              <a:solidFill>
                <a:srgbClr val="444444"/>
              </a:solidFill>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9349AD-43E2-A142-9B61-FBB06C64E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785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a:latin typeface="Arial"/>
                <a:ea typeface="ヒラギノ角ゴ Pro W3"/>
              </a:rPr>
              <a:t>Presenter notes</a:t>
            </a:r>
          </a:p>
          <a:p>
            <a:pPr marL="0" indent="0">
              <a:buNone/>
            </a:pPr>
            <a:endParaRPr lang="en-GB">
              <a:latin typeface="Arial"/>
              <a:ea typeface="ヒラギノ角ゴ Pro W3"/>
            </a:endParaRPr>
          </a:p>
          <a:p>
            <a:pPr marL="0" indent="0">
              <a:buNone/>
            </a:pPr>
            <a:r>
              <a:rPr lang="en-GB">
                <a:latin typeface="Arial"/>
                <a:ea typeface="ヒラギノ角ゴ Pro W3"/>
              </a:rPr>
              <a:t>Ventilation is very important for preventing infections that spread through the air. </a:t>
            </a:r>
          </a:p>
          <a:p>
            <a:pPr marL="0" indent="0">
              <a:buNone/>
            </a:pPr>
            <a:endParaRPr lang="en-GB">
              <a:latin typeface="Arial"/>
              <a:ea typeface="ヒラギノ角ゴ Pro W3"/>
            </a:endParaRPr>
          </a:p>
          <a:p>
            <a:pPr marL="0" indent="0">
              <a:buNone/>
            </a:pPr>
            <a:r>
              <a:rPr lang="en-GB">
                <a:latin typeface="Arial"/>
                <a:ea typeface="ヒラギノ角ゴ Pro W3"/>
              </a:rPr>
              <a:t>Simple steps to help reduce circulation of respiratory infections in particular include:</a:t>
            </a:r>
            <a:endParaRPr lang="en-US">
              <a:latin typeface="Arial"/>
              <a:ea typeface="ヒラギノ角ゴ Pro W3"/>
            </a:endParaRPr>
          </a:p>
          <a:p>
            <a:pPr marL="380990" indent="-380990"/>
            <a:endParaRPr lang="en-GB"/>
          </a:p>
          <a:p>
            <a:pPr marL="380990" indent="-380990">
              <a:buFont typeface="Arial" panose="020B0604020202020204" pitchFamily="34" charset="0"/>
              <a:buChar char="•"/>
            </a:pPr>
            <a:r>
              <a:rPr lang="en-GB"/>
              <a:t>partially opening windows and doors to let fresh air in</a:t>
            </a:r>
          </a:p>
          <a:p>
            <a:pPr marL="380990" indent="-380990">
              <a:buFont typeface="Arial" panose="020B0604020202020204" pitchFamily="34" charset="0"/>
              <a:buChar char="•"/>
            </a:pPr>
            <a:r>
              <a:rPr lang="en-GB"/>
              <a:t>opening higher level windows to reduce draughts</a:t>
            </a:r>
          </a:p>
          <a:p>
            <a:pPr marL="380990" indent="-380990">
              <a:buFont typeface="Arial" panose="020B0604020202020204" pitchFamily="34" charset="0"/>
              <a:buChar char="•"/>
            </a:pPr>
            <a:r>
              <a:rPr lang="en-GB">
                <a:latin typeface="Arial"/>
                <a:ea typeface="ヒラギノ角ゴ Pro W3"/>
              </a:rPr>
              <a:t>opening windows for 10 minutes an hour or longer can help increase ventilation – where possible this can happen when the room is empty</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238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80990" indent="-380990"/>
            <a:r>
              <a:rPr lang="en-GB" sz="1200" b="1">
                <a:latin typeface="Arial"/>
                <a:ea typeface="ヒラギノ角ゴ Pro W3"/>
                <a:cs typeface="Arial"/>
              </a:rPr>
              <a:t>Presenter notes</a:t>
            </a:r>
            <a:r>
              <a:rPr lang="en-GB" sz="1200">
                <a:latin typeface="Arial"/>
                <a:ea typeface="ヒラギノ角ゴ Pro W3"/>
                <a:cs typeface="Arial"/>
              </a:rPr>
              <a:t>: </a:t>
            </a:r>
          </a:p>
          <a:p>
            <a:pPr marL="380990" indent="-380990"/>
            <a:endParaRPr lang="en-GB" sz="1200">
              <a:latin typeface="Arial"/>
              <a:ea typeface="ヒラギノ角ゴ Pro W3"/>
              <a:cs typeface="Arial"/>
            </a:endParaRPr>
          </a:p>
          <a:p>
            <a:pPr marL="380990" indent="-380990"/>
            <a:r>
              <a:rPr lang="en-GB" sz="1200">
                <a:latin typeface="Arial"/>
                <a:ea typeface="ヒラギノ角ゴ Pro W3"/>
                <a:cs typeface="Arial"/>
              </a:rPr>
              <a:t>After clean water, vaccination is the most effective public health intervention in the world for saving lives and promoting good health.</a:t>
            </a:r>
          </a:p>
          <a:p>
            <a:pPr marL="380990" indent="-380990"/>
            <a:endParaRPr lang="en-GB" sz="1200">
              <a:latin typeface="Arial"/>
              <a:ea typeface="ヒラギノ角ゴ Pro W3"/>
              <a:cs typeface="Arial"/>
            </a:endParaRPr>
          </a:p>
          <a:p>
            <a:pPr marL="380990" indent="-380990"/>
            <a:r>
              <a:rPr lang="en-GB" sz="1200">
                <a:latin typeface="Arial"/>
                <a:ea typeface="ヒラギノ角ゴ Pro W3"/>
                <a:cs typeface="Arial"/>
              </a:rPr>
              <a:t>Vaccines prevent up to 3 million deaths worldwide every year</a:t>
            </a:r>
          </a:p>
          <a:p>
            <a:pPr marL="380990" indent="-380990"/>
            <a:endParaRPr lang="en-GB" sz="1200">
              <a:latin typeface="Arial"/>
              <a:ea typeface="ヒラギノ角ゴ Pro W3"/>
              <a:cs typeface="Arial"/>
            </a:endParaRPr>
          </a:p>
          <a:p>
            <a:pPr marL="380990" indent="-380990"/>
            <a:r>
              <a:rPr lang="en-GB" sz="1200">
                <a:latin typeface="Arial"/>
                <a:ea typeface="ヒラギノ角ゴ Pro W3"/>
                <a:cs typeface="Arial"/>
              </a:rPr>
              <a:t>Since vaccines were introduced in the UK, diseases like smallpox, polio and tetanus that used to kill or disable millions of people are either gone or seen very rarely</a:t>
            </a:r>
          </a:p>
          <a:p>
            <a:pPr marL="380990" indent="-380990"/>
            <a:endParaRPr lang="en-GB" sz="1200">
              <a:latin typeface="Arial"/>
              <a:ea typeface="ヒラギノ角ゴ Pro W3"/>
              <a:cs typeface="Arial"/>
            </a:endParaRPr>
          </a:p>
          <a:p>
            <a:pPr marL="380990" indent="-380990"/>
            <a:r>
              <a:rPr lang="en-GB" sz="1200">
                <a:latin typeface="Arial"/>
                <a:ea typeface="ヒラギノ角ゴ Pro W3"/>
                <a:cs typeface="Arial"/>
              </a:rPr>
              <a:t>Other diseases like measles and diphtheria have been reduced by up to 99.9% since their vaccines were introduced</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7646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cs typeface="Calibri"/>
              </a:rPr>
              <a:t>Presenter notes</a:t>
            </a:r>
            <a:r>
              <a:rPr lang="en-GB">
                <a:cs typeface="Calibri"/>
              </a:rPr>
              <a:t>: </a:t>
            </a:r>
          </a:p>
          <a:p>
            <a:endParaRPr lang="en-GB">
              <a:cs typeface="Calibri"/>
            </a:endParaRPr>
          </a:p>
          <a:p>
            <a:pPr marL="380990" indent="-380990">
              <a:lnSpc>
                <a:spcPct val="113999"/>
              </a:lnSpc>
            </a:pPr>
            <a:r>
              <a:rPr lang="en-US">
                <a:cs typeface="Calibri"/>
              </a:rPr>
              <a:t>There is a vaccine schedule for babies and children which </a:t>
            </a:r>
            <a:r>
              <a:rPr lang="en-GB">
                <a:latin typeface="Arial"/>
                <a:ea typeface="ヒラギノ角ゴ Pro W3"/>
                <a:cs typeface="Arial"/>
              </a:rPr>
              <a:t>provides early protection against infections that are most dangerous for the very young.</a:t>
            </a:r>
            <a:endParaRPr lang="en-GB"/>
          </a:p>
          <a:p>
            <a:pPr marL="380990" indent="-380990">
              <a:lnSpc>
                <a:spcPct val="113999"/>
              </a:lnSpc>
            </a:pPr>
            <a:endParaRPr lang="en-GB">
              <a:latin typeface="Arial"/>
              <a:ea typeface="ヒラギノ角ゴ Pro W3"/>
              <a:cs typeface="Arial"/>
            </a:endParaRPr>
          </a:p>
          <a:p>
            <a:pPr marL="380990" indent="-380990">
              <a:lnSpc>
                <a:spcPct val="113999"/>
              </a:lnSpc>
            </a:pPr>
            <a:r>
              <a:rPr lang="en-GB">
                <a:latin typeface="Arial"/>
                <a:ea typeface="ヒラギノ角ゴ Pro W3"/>
                <a:cs typeface="Arial"/>
              </a:rPr>
              <a:t>Booster (repeat) doses and the introduction of other vaccinations as the child gets older are scheduled to provide protection before they reach an age when they become most at risk of these vaccine-preventable diseases.</a:t>
            </a:r>
          </a:p>
          <a:p>
            <a:pPr marL="380990" indent="-380990">
              <a:lnSpc>
                <a:spcPct val="113999"/>
              </a:lnSpc>
            </a:pPr>
            <a:endParaRPr lang="en-GB">
              <a:latin typeface="Arial"/>
              <a:ea typeface="ヒラギノ角ゴ Pro W3"/>
              <a:cs typeface="Arial"/>
            </a:endParaRPr>
          </a:p>
          <a:p>
            <a:pPr marL="380990" indent="-380990">
              <a:lnSpc>
                <a:spcPct val="113999"/>
              </a:lnSpc>
            </a:pPr>
            <a:r>
              <a:rPr lang="en-GB">
                <a:latin typeface="Arial"/>
                <a:ea typeface="ヒラギノ角ゴ Pro W3"/>
                <a:cs typeface="Arial"/>
              </a:rPr>
              <a:t>If people stop having vaccines, it's possible for infectious diseases to quickly spread again. EYES have an opportunity to promote vaccine uptake in their settings and myth bust. </a:t>
            </a:r>
          </a:p>
          <a:p>
            <a:pPr marL="380990" indent="-380990">
              <a:lnSpc>
                <a:spcPct val="113999"/>
              </a:lnSpc>
            </a:pPr>
            <a:endParaRPr lang="en-GB">
              <a:latin typeface="Arial"/>
              <a:ea typeface="ヒラギノ角ゴ Pro W3"/>
              <a:cs typeface="Arial"/>
            </a:endParaRPr>
          </a:p>
          <a:p>
            <a:pPr marL="380990" indent="-380990">
              <a:lnSpc>
                <a:spcPct val="113999"/>
              </a:lnSpc>
            </a:pPr>
            <a:r>
              <a:rPr lang="en-GB">
                <a:latin typeface="Arial"/>
                <a:ea typeface="ヒラギノ角ゴ Pro W3"/>
                <a:cs typeface="Arial"/>
              </a:rPr>
              <a:t>There is a useful document from the NHS that can be shared that talks about why vaccines are safe and important</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6944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dirty="0"/>
              <a:t>Click to edit Master title style</a:t>
            </a:r>
            <a:endParaRPr lang="en-GB" dirty="0"/>
          </a:p>
        </p:txBody>
      </p:sp>
      <p:sp>
        <p:nvSpPr>
          <p:cNvPr id="5" name="Rectangle 4">
            <a:extLst>
              <a:ext uri="{FF2B5EF4-FFF2-40B4-BE49-F238E27FC236}">
                <a16:creationId xmlns:a16="http://schemas.microsoft.com/office/drawing/2014/main" id="{F1C7FEC2-592B-3B45-AD69-7B09ED663BDA}"/>
              </a:ext>
            </a:extLst>
          </p:cNvPr>
          <p:cNvSpPr/>
          <p:nvPr userDrawn="1"/>
        </p:nvSpPr>
        <p:spPr>
          <a:xfrm>
            <a:off x="0" y="2163891"/>
            <a:ext cx="12192000" cy="119269"/>
          </a:xfrm>
          <a:prstGeom prst="rect">
            <a:avLst/>
          </a:pr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589ACE75-7FCE-C94E-8995-B063AAD5D25E}"/>
              </a:ext>
            </a:extLst>
          </p:cNvPr>
          <p:cNvSpPr/>
          <p:nvPr userDrawn="1"/>
        </p:nvSpPr>
        <p:spPr>
          <a:xfrm>
            <a:off x="0" y="5997555"/>
            <a:ext cx="11658945" cy="861678"/>
          </a:xfrm>
          <a:custGeom>
            <a:avLst/>
            <a:gdLst>
              <a:gd name="connsiteX0" fmla="*/ 0 w 11658945"/>
              <a:gd name="connsiteY0" fmla="*/ 0 h 861678"/>
              <a:gd name="connsiteX1" fmla="*/ 413266 w 11658945"/>
              <a:gd name="connsiteY1" fmla="*/ 0 h 861678"/>
              <a:gd name="connsiteX2" fmla="*/ 451186 w 11658945"/>
              <a:gd name="connsiteY2" fmla="*/ 0 h 861678"/>
              <a:gd name="connsiteX3" fmla="*/ 10797265 w 11658945"/>
              <a:gd name="connsiteY3" fmla="*/ 0 h 861678"/>
              <a:gd name="connsiteX4" fmla="*/ 11658945 w 11658945"/>
              <a:gd name="connsiteY4" fmla="*/ 861678 h 861678"/>
              <a:gd name="connsiteX5" fmla="*/ 9935587 w 11658945"/>
              <a:gd name="connsiteY5" fmla="*/ 861678 h 861678"/>
              <a:gd name="connsiteX6" fmla="*/ 1312864 w 11658945"/>
              <a:gd name="connsiteY6" fmla="*/ 861678 h 861678"/>
              <a:gd name="connsiteX7" fmla="*/ 413266 w 11658945"/>
              <a:gd name="connsiteY7" fmla="*/ 861678 h 861678"/>
              <a:gd name="connsiteX8" fmla="*/ 0 w 11658945"/>
              <a:gd name="connsiteY8" fmla="*/ 861678 h 861678"/>
              <a:gd name="connsiteX9" fmla="*/ 0 w 11658945"/>
              <a:gd name="connsiteY9" fmla="*/ 0 h 861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58945" h="861678">
                <a:moveTo>
                  <a:pt x="0" y="0"/>
                </a:moveTo>
                <a:lnTo>
                  <a:pt x="413266" y="0"/>
                </a:lnTo>
                <a:lnTo>
                  <a:pt x="451186" y="0"/>
                </a:lnTo>
                <a:lnTo>
                  <a:pt x="10797265" y="0"/>
                </a:lnTo>
                <a:cubicBezTo>
                  <a:pt x="11273157" y="0"/>
                  <a:pt x="11658945" y="385787"/>
                  <a:pt x="11658945" y="861678"/>
                </a:cubicBezTo>
                <a:lnTo>
                  <a:pt x="9935587" y="861678"/>
                </a:lnTo>
                <a:lnTo>
                  <a:pt x="1312864" y="861678"/>
                </a:lnTo>
                <a:lnTo>
                  <a:pt x="413266" y="861678"/>
                </a:lnTo>
                <a:lnTo>
                  <a:pt x="0" y="861678"/>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C05CCB9D-C4A1-8784-7C9A-79F9CF11966A}"/>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22031" y="364765"/>
            <a:ext cx="1376811" cy="1403288"/>
          </a:xfrm>
          <a:prstGeom prst="rect">
            <a:avLst/>
          </a:prstGeom>
        </p:spPr>
      </p:pic>
    </p:spTree>
    <p:extLst>
      <p:ext uri="{BB962C8B-B14F-4D97-AF65-F5344CB8AC3E}">
        <p14:creationId xmlns:p14="http://schemas.microsoft.com/office/powerpoint/2010/main" val="104962689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Presentation title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
        <p:nvSpPr>
          <p:cNvPr id="8" name="Freeform 7">
            <a:extLst>
              <a:ext uri="{FF2B5EF4-FFF2-40B4-BE49-F238E27FC236}">
                <a16:creationId xmlns:a16="http://schemas.microsoft.com/office/drawing/2014/main" id="{27949CF1-DF09-4B49-95A4-9EE895ADE305}"/>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3433695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Presentation title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
        <p:nvSpPr>
          <p:cNvPr id="7" name="Freeform 6">
            <a:extLst>
              <a:ext uri="{FF2B5EF4-FFF2-40B4-BE49-F238E27FC236}">
                <a16:creationId xmlns:a16="http://schemas.microsoft.com/office/drawing/2014/main" id="{24950A53-BD8A-C542-B5C0-F9F7929146EA}"/>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2672988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Presentation title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
        <p:nvSpPr>
          <p:cNvPr id="9" name="Freeform 8">
            <a:extLst>
              <a:ext uri="{FF2B5EF4-FFF2-40B4-BE49-F238E27FC236}">
                <a16:creationId xmlns:a16="http://schemas.microsoft.com/office/drawing/2014/main" id="{66770F20-D4D6-8640-8CFE-5B98F2B9FDD0}"/>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89787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Presentation title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
        <p:nvSpPr>
          <p:cNvPr id="5" name="Freeform 4">
            <a:extLst>
              <a:ext uri="{FF2B5EF4-FFF2-40B4-BE49-F238E27FC236}">
                <a16:creationId xmlns:a16="http://schemas.microsoft.com/office/drawing/2014/main" id="{DA6B6785-D4C3-0D45-A760-32104DD6D8AB}"/>
              </a:ext>
            </a:extLst>
          </p:cNvPr>
          <p:cNvSpPr/>
          <p:nvPr userDrawn="1"/>
        </p:nvSpPr>
        <p:spPr>
          <a:xfrm>
            <a:off x="1400" y="0"/>
            <a:ext cx="393956" cy="6236288"/>
          </a:xfrm>
          <a:custGeom>
            <a:avLst/>
            <a:gdLst>
              <a:gd name="connsiteX0" fmla="*/ 0 w 393956"/>
              <a:gd name="connsiteY0" fmla="*/ 0 h 6236288"/>
              <a:gd name="connsiteX1" fmla="*/ 393956 w 393956"/>
              <a:gd name="connsiteY1" fmla="*/ 0 h 6236288"/>
              <a:gd name="connsiteX2" fmla="*/ 393956 w 393956"/>
              <a:gd name="connsiteY2" fmla="*/ 1094804 h 6236288"/>
              <a:gd name="connsiteX3" fmla="*/ 393956 w 393956"/>
              <a:gd name="connsiteY3" fmla="*/ 1112141 h 6236288"/>
              <a:gd name="connsiteX4" fmla="*/ 393956 w 393956"/>
              <a:gd name="connsiteY4" fmla="*/ 5842331 h 6236288"/>
              <a:gd name="connsiteX5" fmla="*/ 0 w 393956"/>
              <a:gd name="connsiteY5" fmla="*/ 6236288 h 6236288"/>
              <a:gd name="connsiteX6" fmla="*/ 0 w 393956"/>
              <a:gd name="connsiteY6" fmla="*/ 5448375 h 6236288"/>
              <a:gd name="connsiteX7" fmla="*/ 0 w 393956"/>
              <a:gd name="connsiteY7" fmla="*/ 1506097 h 6236288"/>
              <a:gd name="connsiteX8" fmla="*/ 0 w 393956"/>
              <a:gd name="connsiteY8" fmla="*/ 1094804 h 6236288"/>
              <a:gd name="connsiteX9" fmla="*/ 0 w 393956"/>
              <a:gd name="connsiteY9" fmla="*/ 718184 h 6236288"/>
              <a:gd name="connsiteX10" fmla="*/ 0 w 393956"/>
              <a:gd name="connsiteY10" fmla="*/ 0 h 623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3956" h="6236288">
                <a:moveTo>
                  <a:pt x="0" y="0"/>
                </a:moveTo>
                <a:lnTo>
                  <a:pt x="393956" y="0"/>
                </a:lnTo>
                <a:lnTo>
                  <a:pt x="393956" y="1094804"/>
                </a:lnTo>
                <a:lnTo>
                  <a:pt x="393956" y="1112141"/>
                </a:lnTo>
                <a:lnTo>
                  <a:pt x="393956" y="5842331"/>
                </a:lnTo>
                <a:cubicBezTo>
                  <a:pt x="393956" y="6059908"/>
                  <a:pt x="217576" y="6236288"/>
                  <a:pt x="0" y="6236288"/>
                </a:cubicBezTo>
                <a:lnTo>
                  <a:pt x="0" y="5448375"/>
                </a:lnTo>
                <a:lnTo>
                  <a:pt x="0" y="1506097"/>
                </a:lnTo>
                <a:lnTo>
                  <a:pt x="0" y="1094804"/>
                </a:lnTo>
                <a:lnTo>
                  <a:pt x="0" y="718184"/>
                </a:lnTo>
                <a:lnTo>
                  <a:pt x="0" y="0"/>
                </a:lnTo>
                <a:close/>
              </a:path>
            </a:pathLst>
          </a:custGeom>
          <a:solidFill>
            <a:srgbClr val="007C9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1425736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1123856" cy="972607"/>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rgbClr val="007C91"/>
                </a:solidFill>
                <a:latin typeface="Arial" panose="020B0604020202020204" pitchFamily="34" charset="0"/>
                <a:cs typeface="Arial" panose="020B0604020202020204" pitchFamily="34" charset="0"/>
              </a:defRPr>
            </a:lvl1pPr>
          </a:lstStyle>
          <a:p>
            <a:r>
              <a:rPr lang="en-GB" dirty="0"/>
              <a:t>Presentation title</a:t>
            </a:r>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dirty="0"/>
          </a:p>
        </p:txBody>
      </p:sp>
    </p:spTree>
    <p:extLst>
      <p:ext uri="{BB962C8B-B14F-4D97-AF65-F5344CB8AC3E}">
        <p14:creationId xmlns:p14="http://schemas.microsoft.com/office/powerpoint/2010/main" val="1109373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v.uk/government/publications/health-protection-in-schools-and-other-childcare-facilities/chapter-2-infection-prevention-and-contro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protection-in-schools-and-other-childcare-facilities/chapter-3-public-health-management-of-specific-infectious-diseas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nhs.uk/conditions/fever-in-childr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hyperlink" Target="https://www.nhs.uk/live-well/is-my-child-too-ill-for-schoo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slideLayout" Target="../slideLayouts/slideLayout2.xml"/><Relationship Id="rId7" Type="http://schemas.openxmlformats.org/officeDocument/2006/relationships/image" Target="../media/image3.png"/><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hyperlink" Target="https://www.nhs.uk/conditions/vaccinations/why-vaccination-is-safe-and-important/#vaccination-fac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9C3A3-F4E8-4682-9918-2FEF5F12F254}"/>
              </a:ext>
            </a:extLst>
          </p:cNvPr>
          <p:cNvSpPr>
            <a:spLocks noGrp="1"/>
          </p:cNvSpPr>
          <p:nvPr>
            <p:ph type="title"/>
          </p:nvPr>
        </p:nvSpPr>
        <p:spPr>
          <a:xfrm>
            <a:off x="442687" y="140019"/>
            <a:ext cx="9950768" cy="1065834"/>
          </a:xfrm>
        </p:spPr>
        <p:txBody>
          <a:bodyPr>
            <a:noAutofit/>
          </a:bodyPr>
          <a:lstStyle/>
          <a:p>
            <a:r>
              <a:rPr lang="en-GB" dirty="0">
                <a:latin typeface="Arial"/>
                <a:ea typeface="ヒラギノ角ゴ Pro W3"/>
              </a:rPr>
              <a:t>Five key hygiene and prevention measures</a:t>
            </a:r>
          </a:p>
        </p:txBody>
      </p:sp>
      <p:sp>
        <p:nvSpPr>
          <p:cNvPr id="7" name="TextBox 6">
            <a:extLst>
              <a:ext uri="{FF2B5EF4-FFF2-40B4-BE49-F238E27FC236}">
                <a16:creationId xmlns:a16="http://schemas.microsoft.com/office/drawing/2014/main" id="{153D487B-6C5A-4F1F-B14A-2290C0816477}"/>
              </a:ext>
            </a:extLst>
          </p:cNvPr>
          <p:cNvSpPr txBox="1"/>
          <p:nvPr/>
        </p:nvSpPr>
        <p:spPr>
          <a:xfrm>
            <a:off x="1714708" y="1783000"/>
            <a:ext cx="3671398" cy="954107"/>
          </a:xfrm>
          <a:prstGeom prst="rect">
            <a:avLst/>
          </a:prstGeom>
          <a:noFill/>
          <a:ln>
            <a:noFill/>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C000"/>
                </a:solidFill>
                <a:effectLst/>
                <a:uLnTx/>
                <a:uFillTx/>
                <a:latin typeface="Arial" panose="020B0604020202020204"/>
                <a:ea typeface="+mn-ea"/>
                <a:cs typeface="+mn-cs"/>
              </a:rPr>
              <a:t>Wash your hands!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C000"/>
                </a:solidFill>
                <a:effectLst/>
                <a:uLnTx/>
                <a:uFillTx/>
                <a:latin typeface="Arial" panose="020B0604020202020204"/>
                <a:ea typeface="+mn-ea"/>
                <a:cs typeface="+mn-cs"/>
              </a:rPr>
              <a:t>Catch your coughs!</a:t>
            </a:r>
          </a:p>
        </p:txBody>
      </p:sp>
      <p:sp>
        <p:nvSpPr>
          <p:cNvPr id="8" name="TextBox 7">
            <a:extLst>
              <a:ext uri="{FF2B5EF4-FFF2-40B4-BE49-F238E27FC236}">
                <a16:creationId xmlns:a16="http://schemas.microsoft.com/office/drawing/2014/main" id="{76586A09-5940-4FFF-81C4-667C4EDE229C}"/>
              </a:ext>
            </a:extLst>
          </p:cNvPr>
          <p:cNvSpPr txBox="1"/>
          <p:nvPr/>
        </p:nvSpPr>
        <p:spPr>
          <a:xfrm>
            <a:off x="6364393" y="1497394"/>
            <a:ext cx="2063450" cy="553998"/>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wrap="none" lIns="121920" tIns="60960" rIns="121920" bIns="6096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B050"/>
                </a:solidFill>
                <a:effectLst/>
                <a:uLnTx/>
                <a:uFillTx/>
                <a:latin typeface="Arial" panose="020B0604020202020204"/>
                <a:ea typeface="+mn-ea"/>
                <a:cs typeface="+mn-cs"/>
              </a:rPr>
              <a:t>Ventilation</a:t>
            </a:r>
            <a:endParaRPr kumimoji="0" lang="en-GB" sz="2800" b="1" i="0" u="none" strike="noStrike" kern="1200" cap="none" spc="0" normalizeH="0" baseline="0" noProof="0" dirty="0">
              <a:ln>
                <a:noFill/>
              </a:ln>
              <a:solidFill>
                <a:srgbClr val="00B050"/>
              </a:solidFill>
              <a:effectLst/>
              <a:uLnTx/>
              <a:uFillTx/>
              <a:latin typeface="Arial" panose="020B0604020202020204"/>
              <a:ea typeface="+mn-ea"/>
              <a:cs typeface="Arial"/>
            </a:endParaRPr>
          </a:p>
        </p:txBody>
      </p:sp>
      <p:sp>
        <p:nvSpPr>
          <p:cNvPr id="9" name="TextBox 8">
            <a:extLst>
              <a:ext uri="{FF2B5EF4-FFF2-40B4-BE49-F238E27FC236}">
                <a16:creationId xmlns:a16="http://schemas.microsoft.com/office/drawing/2014/main" id="{2F8156FC-B94F-43A2-9DF0-D1B8A8CB0F34}"/>
              </a:ext>
            </a:extLst>
          </p:cNvPr>
          <p:cNvSpPr txBox="1"/>
          <p:nvPr/>
        </p:nvSpPr>
        <p:spPr>
          <a:xfrm>
            <a:off x="426566" y="3604428"/>
            <a:ext cx="4231352" cy="553998"/>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wrap="square" lIns="121920" tIns="60960" rIns="121920" bIns="6096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Arial" panose="020B0604020202020204"/>
                <a:ea typeface="+mn-ea"/>
                <a:cs typeface="+mn-cs"/>
              </a:rPr>
              <a:t>Stay at home if unwell  </a:t>
            </a:r>
            <a:endParaRPr kumimoji="0" lang="en-GB" sz="2800" b="1" i="0" u="none" strike="noStrike" kern="1200" cap="none" spc="0" normalizeH="0" baseline="0" noProof="0" dirty="0">
              <a:ln>
                <a:noFill/>
              </a:ln>
              <a:solidFill>
                <a:srgbClr val="FF0000"/>
              </a:solidFill>
              <a:effectLst/>
              <a:uLnTx/>
              <a:uFillTx/>
              <a:latin typeface="Arial" panose="020B0604020202020204"/>
              <a:ea typeface="+mn-ea"/>
              <a:cs typeface="Arial"/>
            </a:endParaRPr>
          </a:p>
        </p:txBody>
      </p:sp>
      <p:sp>
        <p:nvSpPr>
          <p:cNvPr id="11" name="TextBox 10">
            <a:extLst>
              <a:ext uri="{FF2B5EF4-FFF2-40B4-BE49-F238E27FC236}">
                <a16:creationId xmlns:a16="http://schemas.microsoft.com/office/drawing/2014/main" id="{CA0C8792-DE6C-42E9-97C8-8CD3A2B134B0}"/>
              </a:ext>
            </a:extLst>
          </p:cNvPr>
          <p:cNvSpPr txBox="1"/>
          <p:nvPr/>
        </p:nvSpPr>
        <p:spPr>
          <a:xfrm>
            <a:off x="7004575" y="2052402"/>
            <a:ext cx="5064179" cy="5539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21920" tIns="60960" rIns="121920" bIns="6096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70C0"/>
                </a:solidFill>
                <a:effectLst/>
                <a:uLnTx/>
                <a:uFillTx/>
                <a:latin typeface="Arial" panose="020B0604020202020204"/>
                <a:ea typeface="+mn-lt"/>
                <a:cs typeface="Arial" panose="020B0604020202020204"/>
              </a:rPr>
              <a:t>Environmental cleaning</a:t>
            </a:r>
            <a:endParaRPr kumimoji="0" lang="en-GB" sz="2800" b="1" i="0" u="none" strike="noStrike" kern="1200" cap="none" spc="0" normalizeH="0" baseline="0" noProof="0" dirty="0">
              <a:ln>
                <a:noFill/>
              </a:ln>
              <a:solidFill>
                <a:srgbClr val="0070C0"/>
              </a:solidFill>
              <a:effectLst/>
              <a:uLnTx/>
              <a:uFillTx/>
              <a:latin typeface="Arial" panose="020B0604020202020204"/>
              <a:ea typeface="+mn-ea"/>
              <a:cs typeface="Arial"/>
            </a:endParaRPr>
          </a:p>
        </p:txBody>
      </p:sp>
      <p:sp>
        <p:nvSpPr>
          <p:cNvPr id="12" name="TextBox 11">
            <a:extLst>
              <a:ext uri="{FF2B5EF4-FFF2-40B4-BE49-F238E27FC236}">
                <a16:creationId xmlns:a16="http://schemas.microsoft.com/office/drawing/2014/main" id="{99CA3AD1-2724-4B7C-9CD4-3549D06158CE}"/>
              </a:ext>
            </a:extLst>
          </p:cNvPr>
          <p:cNvSpPr txBox="1"/>
          <p:nvPr/>
        </p:nvSpPr>
        <p:spPr>
          <a:xfrm>
            <a:off x="7601090" y="2647531"/>
            <a:ext cx="2244589" cy="553998"/>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none" lIns="121920" tIns="60960" rIns="121920" bIns="6096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Arial" panose="020B0604020202020204"/>
                <a:ea typeface="+mn-ea"/>
                <a:cs typeface="+mn-cs"/>
              </a:rPr>
              <a:t>Vaccination</a:t>
            </a:r>
            <a:endParaRPr kumimoji="0" lang="en-GB" sz="2800" b="1" i="0" u="none" strike="noStrike" kern="1200" cap="none" spc="0" normalizeH="0" baseline="0" noProof="0" dirty="0">
              <a:ln>
                <a:noFill/>
              </a:ln>
              <a:solidFill>
                <a:srgbClr val="7030A0"/>
              </a:solidFill>
              <a:effectLst/>
              <a:uLnTx/>
              <a:uFillTx/>
              <a:latin typeface="Arial" panose="020B0604020202020204"/>
              <a:ea typeface="+mn-ea"/>
              <a:cs typeface="Arial"/>
            </a:endParaRPr>
          </a:p>
        </p:txBody>
      </p:sp>
      <p:sp>
        <p:nvSpPr>
          <p:cNvPr id="13" name="TextBox 12">
            <a:extLst>
              <a:ext uri="{FF2B5EF4-FFF2-40B4-BE49-F238E27FC236}">
                <a16:creationId xmlns:a16="http://schemas.microsoft.com/office/drawing/2014/main" id="{5FF60066-733A-4D11-96E8-B2D38F136AFE}"/>
              </a:ext>
            </a:extLst>
          </p:cNvPr>
          <p:cNvSpPr txBox="1"/>
          <p:nvPr/>
        </p:nvSpPr>
        <p:spPr>
          <a:xfrm>
            <a:off x="7877782" y="5078386"/>
            <a:ext cx="4190972" cy="1231106"/>
          </a:xfrm>
          <a:prstGeom prst="rect">
            <a:avLst/>
          </a:prstGeom>
          <a:ln/>
        </p:spPr>
        <p:style>
          <a:lnRef idx="1">
            <a:schemeClr val="accent4"/>
          </a:lnRef>
          <a:fillRef idx="2">
            <a:schemeClr val="accent4"/>
          </a:fillRef>
          <a:effectRef idx="1">
            <a:schemeClr val="accent4"/>
          </a:effectRef>
          <a:fontRef idx="minor">
            <a:schemeClr val="dk1"/>
          </a:fontRef>
        </p:style>
        <p:txBody>
          <a:bodyPr wrap="square" lIns="121920" tIns="60960" rIns="121920" bIns="6096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a:ea typeface="+mn-ea"/>
                <a:cs typeface="+mn-cs"/>
              </a:rPr>
              <a:t>These measures are very effective in preventing the spread of infections </a:t>
            </a:r>
            <a:endParaRPr kumimoji="0" lang="en-GB" sz="2400" b="1"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4" name="TextBox 3">
            <a:extLst>
              <a:ext uri="{FF2B5EF4-FFF2-40B4-BE49-F238E27FC236}">
                <a16:creationId xmlns:a16="http://schemas.microsoft.com/office/drawing/2014/main" id="{BC8158E7-C4DD-E2AC-78C1-B2572D67C5DE}"/>
              </a:ext>
            </a:extLst>
          </p:cNvPr>
          <p:cNvSpPr txBox="1"/>
          <p:nvPr/>
        </p:nvSpPr>
        <p:spPr>
          <a:xfrm>
            <a:off x="3734924" y="6423065"/>
            <a:ext cx="7618875" cy="41043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Chapter 2: infection prevention and control - GOV.UK (www.gov.uk)</a:t>
            </a: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Footer Placeholder 13">
            <a:extLst>
              <a:ext uri="{FF2B5EF4-FFF2-40B4-BE49-F238E27FC236}">
                <a16:creationId xmlns:a16="http://schemas.microsoft.com/office/drawing/2014/main" id="{5423EF40-8EE4-45D6-8F33-31E630D3EDD5}"/>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IPC Training for EYES</a:t>
            </a:r>
          </a:p>
        </p:txBody>
      </p:sp>
      <p:pic>
        <p:nvPicPr>
          <p:cNvPr id="3" name="Graphic 2" descr="Hand outline">
            <a:extLst>
              <a:ext uri="{FF2B5EF4-FFF2-40B4-BE49-F238E27FC236}">
                <a16:creationId xmlns:a16="http://schemas.microsoft.com/office/drawing/2014/main" id="{82B0765E-32D9-0F1F-8683-A001A59B03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26976" y="1422428"/>
            <a:ext cx="5471996" cy="5471996"/>
          </a:xfrm>
          <a:prstGeom prst="rect">
            <a:avLst/>
          </a:prstGeom>
        </p:spPr>
      </p:pic>
      <p:sp>
        <p:nvSpPr>
          <p:cNvPr id="16" name="Oval 15">
            <a:extLst>
              <a:ext uri="{FF2B5EF4-FFF2-40B4-BE49-F238E27FC236}">
                <a16:creationId xmlns:a16="http://schemas.microsoft.com/office/drawing/2014/main" id="{26D72AB2-92C1-042B-D60A-5A639967DFDF}"/>
              </a:ext>
            </a:extLst>
          </p:cNvPr>
          <p:cNvSpPr/>
          <p:nvPr/>
        </p:nvSpPr>
        <p:spPr>
          <a:xfrm>
            <a:off x="4490608" y="3512454"/>
            <a:ext cx="412595" cy="4104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7" name="Oval 16">
            <a:extLst>
              <a:ext uri="{FF2B5EF4-FFF2-40B4-BE49-F238E27FC236}">
                <a16:creationId xmlns:a16="http://schemas.microsoft.com/office/drawing/2014/main" id="{8818EE6B-F3B1-B783-5C65-13BD76AD4696}"/>
              </a:ext>
            </a:extLst>
          </p:cNvPr>
          <p:cNvSpPr/>
          <p:nvPr/>
        </p:nvSpPr>
        <p:spPr>
          <a:xfrm>
            <a:off x="5319684" y="2285916"/>
            <a:ext cx="412595" cy="4104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8" name="Oval 17">
            <a:extLst>
              <a:ext uri="{FF2B5EF4-FFF2-40B4-BE49-F238E27FC236}">
                <a16:creationId xmlns:a16="http://schemas.microsoft.com/office/drawing/2014/main" id="{66334711-29AB-E487-7A33-2B4DBC265E17}"/>
              </a:ext>
            </a:extLst>
          </p:cNvPr>
          <p:cNvSpPr/>
          <p:nvPr/>
        </p:nvSpPr>
        <p:spPr>
          <a:xfrm>
            <a:off x="5881860" y="1901406"/>
            <a:ext cx="412595" cy="41043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19" name="Oval 18">
            <a:extLst>
              <a:ext uri="{FF2B5EF4-FFF2-40B4-BE49-F238E27FC236}">
                <a16:creationId xmlns:a16="http://schemas.microsoft.com/office/drawing/2014/main" id="{B53C9C0D-7DEA-D66B-BBFD-D7E2EBDFD99A}"/>
              </a:ext>
            </a:extLst>
          </p:cNvPr>
          <p:cNvSpPr/>
          <p:nvPr/>
        </p:nvSpPr>
        <p:spPr>
          <a:xfrm>
            <a:off x="6432209" y="2259384"/>
            <a:ext cx="412595" cy="41043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20" name="Oval 19">
            <a:extLst>
              <a:ext uri="{FF2B5EF4-FFF2-40B4-BE49-F238E27FC236}">
                <a16:creationId xmlns:a16="http://schemas.microsoft.com/office/drawing/2014/main" id="{7EA6E87B-0760-65E1-5241-CB4F0117B780}"/>
              </a:ext>
            </a:extLst>
          </p:cNvPr>
          <p:cNvSpPr/>
          <p:nvPr/>
        </p:nvSpPr>
        <p:spPr>
          <a:xfrm>
            <a:off x="7004575" y="2808362"/>
            <a:ext cx="412595" cy="4104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5</a:t>
            </a:r>
          </a:p>
        </p:txBody>
      </p:sp>
    </p:spTree>
    <p:extLst>
      <p:ext uri="{BB962C8B-B14F-4D97-AF65-F5344CB8AC3E}">
        <p14:creationId xmlns:p14="http://schemas.microsoft.com/office/powerpoint/2010/main" val="168494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927FE-56BE-9DEA-0803-CD15D8E2AE74}"/>
              </a:ext>
            </a:extLst>
          </p:cNvPr>
          <p:cNvSpPr>
            <a:spLocks noGrp="1"/>
          </p:cNvSpPr>
          <p:nvPr>
            <p:ph type="title"/>
          </p:nvPr>
        </p:nvSpPr>
        <p:spPr>
          <a:xfrm>
            <a:off x="1554480" y="179416"/>
            <a:ext cx="9291325" cy="972607"/>
          </a:xfrm>
        </p:spPr>
        <p:txBody>
          <a:bodyPr anchor="t">
            <a:normAutofit/>
          </a:bodyPr>
          <a:lstStyle/>
          <a:p>
            <a:r>
              <a:rPr lang="en-GB"/>
              <a:t>How vaccination uptake can be improved</a:t>
            </a:r>
            <a:endParaRPr lang="en-US"/>
          </a:p>
        </p:txBody>
      </p:sp>
      <p:sp>
        <p:nvSpPr>
          <p:cNvPr id="4" name="Footer Placeholder 3">
            <a:extLst>
              <a:ext uri="{FF2B5EF4-FFF2-40B4-BE49-F238E27FC236}">
                <a16:creationId xmlns:a16="http://schemas.microsoft.com/office/drawing/2014/main" id="{35603B75-05CE-CDC1-7CB0-B9C6EC067184}"/>
              </a:ext>
            </a:extLst>
          </p:cNvPr>
          <p:cNvSpPr>
            <a:spLocks noGrp="1"/>
          </p:cNvSpPr>
          <p:nvPr>
            <p:ph type="ftr" sz="quarter" idx="10"/>
          </p:nvPr>
        </p:nvSpPr>
        <p:spPr>
          <a:xfrm>
            <a:off x="838200" y="6438850"/>
            <a:ext cx="10007606" cy="363600"/>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IPC Training for EYES</a:t>
            </a:r>
          </a:p>
        </p:txBody>
      </p:sp>
      <p:graphicFrame>
        <p:nvGraphicFramePr>
          <p:cNvPr id="7" name="Content Placeholder 2">
            <a:extLst>
              <a:ext uri="{FF2B5EF4-FFF2-40B4-BE49-F238E27FC236}">
                <a16:creationId xmlns:a16="http://schemas.microsoft.com/office/drawing/2014/main" id="{D3BDB450-CDE5-968F-D2D6-A82223EF18D1}"/>
              </a:ext>
            </a:extLst>
          </p:cNvPr>
          <p:cNvGraphicFramePr>
            <a:graphicFrameLocks noGrp="1"/>
          </p:cNvGraphicFramePr>
          <p:nvPr>
            <p:ph sz="half" idx="1"/>
          </p:nvPr>
        </p:nvGraphicFramePr>
        <p:xfrm>
          <a:off x="223024" y="468351"/>
          <a:ext cx="11530361" cy="6389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Hand outline">
            <a:extLst>
              <a:ext uri="{FF2B5EF4-FFF2-40B4-BE49-F238E27FC236}">
                <a16:creationId xmlns:a16="http://schemas.microsoft.com/office/drawing/2014/main" id="{CD0CDA83-9065-84CF-5DEA-8AF93B599C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0629" y="54025"/>
            <a:ext cx="1278061" cy="1278061"/>
          </a:xfrm>
          <a:prstGeom prst="rect">
            <a:avLst/>
          </a:prstGeom>
        </p:spPr>
      </p:pic>
      <p:sp>
        <p:nvSpPr>
          <p:cNvPr id="6" name="Oval 5">
            <a:extLst>
              <a:ext uri="{FF2B5EF4-FFF2-40B4-BE49-F238E27FC236}">
                <a16:creationId xmlns:a16="http://schemas.microsoft.com/office/drawing/2014/main" id="{F22A63A8-8E45-B03B-A044-DF477F23238F}"/>
              </a:ext>
            </a:extLst>
          </p:cNvPr>
          <p:cNvSpPr/>
          <p:nvPr/>
        </p:nvSpPr>
        <p:spPr>
          <a:xfrm>
            <a:off x="933599" y="54025"/>
            <a:ext cx="412595" cy="4104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rPr>
              <a:t>5</a:t>
            </a:r>
          </a:p>
        </p:txBody>
      </p:sp>
    </p:spTree>
    <p:extLst>
      <p:ext uri="{BB962C8B-B14F-4D97-AF65-F5344CB8AC3E}">
        <p14:creationId xmlns:p14="http://schemas.microsoft.com/office/powerpoint/2010/main" val="1880064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2968B-0BA0-230C-E3C3-AEECF9AFCA88}"/>
              </a:ext>
            </a:extLst>
          </p:cNvPr>
          <p:cNvSpPr>
            <a:spLocks noGrp="1"/>
          </p:cNvSpPr>
          <p:nvPr>
            <p:ph type="title"/>
          </p:nvPr>
        </p:nvSpPr>
        <p:spPr>
          <a:xfrm>
            <a:off x="1211924" y="403129"/>
            <a:ext cx="9960572" cy="648072"/>
          </a:xfrm>
        </p:spPr>
        <p:txBody>
          <a:bodyPr/>
          <a:lstStyle/>
          <a:p>
            <a:r>
              <a:rPr lang="en-GB" dirty="0">
                <a:latin typeface="Arial"/>
                <a:ea typeface="ヒラギノ角ゴ Pro W3"/>
              </a:rPr>
              <a:t>Staying at home if unwell</a:t>
            </a:r>
            <a:endParaRPr lang="en-GB" dirty="0"/>
          </a:p>
        </p:txBody>
      </p:sp>
      <p:sp>
        <p:nvSpPr>
          <p:cNvPr id="3" name="Content Placeholder 2">
            <a:extLst>
              <a:ext uri="{FF2B5EF4-FFF2-40B4-BE49-F238E27FC236}">
                <a16:creationId xmlns:a16="http://schemas.microsoft.com/office/drawing/2014/main" id="{C064FA50-DB62-DA63-CCE8-31E29E065355}"/>
              </a:ext>
            </a:extLst>
          </p:cNvPr>
          <p:cNvSpPr>
            <a:spLocks noGrp="1"/>
          </p:cNvSpPr>
          <p:nvPr>
            <p:ph idx="1"/>
          </p:nvPr>
        </p:nvSpPr>
        <p:spPr>
          <a:xfrm>
            <a:off x="639003" y="1469947"/>
            <a:ext cx="11402919" cy="5171325"/>
          </a:xfrm>
        </p:spPr>
        <p:txBody>
          <a:bodyPr>
            <a:normAutofit fontScale="85000" lnSpcReduction="10000"/>
          </a:bodyPr>
          <a:lstStyle/>
          <a:p>
            <a:pPr marL="380990" indent="-380990">
              <a:lnSpc>
                <a:spcPct val="113999"/>
              </a:lnSpc>
              <a:buFont typeface="Arial,Sans-Serif"/>
              <a:buChar char="•"/>
            </a:pPr>
            <a:r>
              <a:rPr lang="en-GB" sz="2800" dirty="0">
                <a:latin typeface="Arial"/>
                <a:ea typeface="ヒラギノ角ゴ Pro W3"/>
                <a:cs typeface="Arial"/>
              </a:rPr>
              <a:t>Children who are unwell should not attend the setting and should remain at home until their </a:t>
            </a:r>
            <a:r>
              <a:rPr lang="en-GB" sz="2800" dirty="0">
                <a:solidFill>
                  <a:srgbClr val="FF0000"/>
                </a:solidFill>
                <a:latin typeface="Arial"/>
                <a:ea typeface="ヒラギノ角ゴ Pro W3"/>
                <a:cs typeface="Arial"/>
              </a:rPr>
              <a:t>acute symptoms</a:t>
            </a:r>
            <a:r>
              <a:rPr lang="en-GB" sz="2800" dirty="0">
                <a:latin typeface="Arial"/>
                <a:ea typeface="ヒラギノ角ゴ Pro W3"/>
                <a:cs typeface="Arial"/>
              </a:rPr>
              <a:t> resolve. </a:t>
            </a:r>
            <a:r>
              <a:rPr lang="en-GB" sz="2800" dirty="0">
                <a:solidFill>
                  <a:srgbClr val="FF0000"/>
                </a:solidFill>
                <a:latin typeface="Arial"/>
                <a:ea typeface="ヒラギノ角ゴ Pro W3"/>
                <a:cs typeface="Arial"/>
              </a:rPr>
              <a:t>This has always been the case.</a:t>
            </a:r>
            <a:endParaRPr lang="en-GB" sz="2800" dirty="0">
              <a:latin typeface="Arial"/>
              <a:ea typeface="ヒラギノ角ゴ Pro W3"/>
              <a:cs typeface="Arial"/>
            </a:endParaRPr>
          </a:p>
          <a:p>
            <a:pPr marL="380990" indent="-380990">
              <a:lnSpc>
                <a:spcPct val="113999"/>
              </a:lnSpc>
              <a:buFont typeface="Arial,Sans-Serif"/>
              <a:buChar char="•"/>
            </a:pPr>
            <a:r>
              <a:rPr lang="en-GB" sz="2800" dirty="0">
                <a:latin typeface="Arial"/>
                <a:ea typeface="ヒラギノ角ゴ Pro W3"/>
                <a:cs typeface="Arial"/>
              </a:rPr>
              <a:t>Public health exclusions refers to the time period an individual should not attend a setting to reduce the risk of transmission during the infectious stage. This is different to ‘exclusion’ as used in an educational sense.</a:t>
            </a:r>
          </a:p>
          <a:p>
            <a:pPr marL="380990" indent="-380990">
              <a:lnSpc>
                <a:spcPct val="113999"/>
              </a:lnSpc>
              <a:buFont typeface="Arial,Sans-Serif"/>
              <a:buChar char="•"/>
            </a:pPr>
            <a:r>
              <a:rPr lang="en-GB" sz="2800" dirty="0">
                <a:latin typeface="Arial"/>
                <a:ea typeface="ヒラギノ角ゴ Pro W3"/>
                <a:cs typeface="Arial"/>
              </a:rPr>
              <a:t>Different infections can have different exclusion periods or none at all - for more information visit </a:t>
            </a:r>
            <a:r>
              <a:rPr lang="en-GB" sz="2800" dirty="0">
                <a:latin typeface="Arial"/>
                <a:ea typeface="ヒラギノ角ゴ Pro W3"/>
                <a:cs typeface="Arial"/>
                <a:hlinkClick r:id="rId3"/>
              </a:rPr>
              <a:t>Chapter 3: public health management of specific infectious diseases - GOV.UK (www.gov.uk)</a:t>
            </a:r>
            <a:endParaRPr lang="en-GB" sz="2800" dirty="0">
              <a:latin typeface="Arial"/>
              <a:ea typeface="ヒラギノ角ゴ Pro W3"/>
              <a:cs typeface="Arial"/>
            </a:endParaRPr>
          </a:p>
          <a:p>
            <a:pPr marL="0" indent="0">
              <a:lnSpc>
                <a:spcPct val="113999"/>
              </a:lnSpc>
              <a:buNone/>
            </a:pPr>
            <a:endParaRPr lang="en-GB" sz="2000" i="1" dirty="0">
              <a:cs typeface="Arial"/>
            </a:endParaRPr>
          </a:p>
          <a:p>
            <a:pPr marL="0" indent="0">
              <a:lnSpc>
                <a:spcPct val="113999"/>
              </a:lnSpc>
            </a:pPr>
            <a:r>
              <a:rPr lang="en-GB" sz="2000" i="1" dirty="0">
                <a:latin typeface="Arial"/>
                <a:ea typeface="ヒラギノ角ゴ Pro W3"/>
                <a:cs typeface="Arial"/>
              </a:rPr>
              <a:t>Examples of acute symptoms with which children should not attend school/nursery include fever, muscle aches, hacking cough, D&amp;V or specific diagnoses (e.g. chickenpox) that carry an exclusion. Examples of symptoms with which children could attend school/ nursery include persistent runny nose, irritable cough</a:t>
            </a:r>
            <a:endParaRPr lang="en-GB" sz="2000" dirty="0">
              <a:latin typeface="Arial"/>
              <a:ea typeface="ヒラギノ角ゴ Pro W3"/>
            </a:endParaRPr>
          </a:p>
        </p:txBody>
      </p:sp>
      <p:sp>
        <p:nvSpPr>
          <p:cNvPr id="7" name="Footer Placeholder 6">
            <a:extLst>
              <a:ext uri="{FF2B5EF4-FFF2-40B4-BE49-F238E27FC236}">
                <a16:creationId xmlns:a16="http://schemas.microsoft.com/office/drawing/2014/main" id="{91E4D295-D828-4C84-AA26-1DAA384729DB}"/>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IPC Training for EYES</a:t>
            </a:r>
          </a:p>
        </p:txBody>
      </p:sp>
      <p:pic>
        <p:nvPicPr>
          <p:cNvPr id="4" name="Graphic 3" descr="Hand outline">
            <a:extLst>
              <a:ext uri="{FF2B5EF4-FFF2-40B4-BE49-F238E27FC236}">
                <a16:creationId xmlns:a16="http://schemas.microsoft.com/office/drawing/2014/main" id="{6DA5002D-91CF-F5C7-3243-ECF3ED4C9B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2034" y="0"/>
            <a:ext cx="1278061" cy="1278061"/>
          </a:xfrm>
          <a:prstGeom prst="rect">
            <a:avLst/>
          </a:prstGeom>
        </p:spPr>
      </p:pic>
      <p:sp>
        <p:nvSpPr>
          <p:cNvPr id="5" name="Oval 4">
            <a:extLst>
              <a:ext uri="{FF2B5EF4-FFF2-40B4-BE49-F238E27FC236}">
                <a16:creationId xmlns:a16="http://schemas.microsoft.com/office/drawing/2014/main" id="{9985D598-750B-501F-9F12-BF256FDE95EE}"/>
              </a:ext>
            </a:extLst>
          </p:cNvPr>
          <p:cNvSpPr/>
          <p:nvPr/>
        </p:nvSpPr>
        <p:spPr>
          <a:xfrm>
            <a:off x="299384" y="228597"/>
            <a:ext cx="412595" cy="4104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rPr>
              <a:t>1</a:t>
            </a:r>
          </a:p>
        </p:txBody>
      </p:sp>
    </p:spTree>
    <p:extLst>
      <p:ext uri="{BB962C8B-B14F-4D97-AF65-F5344CB8AC3E}">
        <p14:creationId xmlns:p14="http://schemas.microsoft.com/office/powerpoint/2010/main" val="580311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E39F0-B5AF-EFE9-F5BF-296D1A635275}"/>
              </a:ext>
            </a:extLst>
          </p:cNvPr>
          <p:cNvSpPr>
            <a:spLocks noGrp="1"/>
          </p:cNvSpPr>
          <p:nvPr>
            <p:ph type="title"/>
          </p:nvPr>
        </p:nvSpPr>
        <p:spPr>
          <a:xfrm>
            <a:off x="1641982" y="228257"/>
            <a:ext cx="9529962" cy="972607"/>
          </a:xfrm>
        </p:spPr>
        <p:txBody>
          <a:bodyPr/>
          <a:lstStyle/>
          <a:p>
            <a:r>
              <a:rPr lang="en-GB" dirty="0"/>
              <a:t>A high temperature!!</a:t>
            </a:r>
          </a:p>
        </p:txBody>
      </p:sp>
      <p:sp>
        <p:nvSpPr>
          <p:cNvPr id="3" name="Content Placeholder 2">
            <a:extLst>
              <a:ext uri="{FF2B5EF4-FFF2-40B4-BE49-F238E27FC236}">
                <a16:creationId xmlns:a16="http://schemas.microsoft.com/office/drawing/2014/main" id="{92894317-D25D-27C1-F083-15D47F1D71C6}"/>
              </a:ext>
            </a:extLst>
          </p:cNvPr>
          <p:cNvSpPr>
            <a:spLocks noGrp="1"/>
          </p:cNvSpPr>
          <p:nvPr>
            <p:ph idx="1"/>
          </p:nvPr>
        </p:nvSpPr>
        <p:spPr>
          <a:xfrm>
            <a:off x="590484" y="1476093"/>
            <a:ext cx="11011032" cy="4351338"/>
          </a:xfrm>
        </p:spPr>
        <p:txBody>
          <a:bodyPr>
            <a:noAutofit/>
          </a:bodyPr>
          <a:lstStyle/>
          <a:p>
            <a:pPr marL="0" indent="0" algn="l">
              <a:buNone/>
            </a:pPr>
            <a:r>
              <a:rPr lang="en-GB" b="0" i="0" dirty="0">
                <a:solidFill>
                  <a:srgbClr val="212B32"/>
                </a:solidFill>
                <a:effectLst/>
                <a:latin typeface="+mn-lt"/>
              </a:rPr>
              <a:t>A high temperature is the body's natural response to fighting infections like coughs and colds.</a:t>
            </a:r>
          </a:p>
          <a:p>
            <a:pPr marL="0" indent="0">
              <a:buNone/>
            </a:pPr>
            <a:r>
              <a:rPr lang="en-GB" dirty="0">
                <a:latin typeface="+mn-lt"/>
                <a:hlinkClick r:id="rId3"/>
              </a:rPr>
              <a:t>High temperature (fever) in children - NHS (www.nhs.uk)</a:t>
            </a:r>
            <a:endParaRPr lang="en-GB" dirty="0">
              <a:latin typeface="+mn-lt"/>
            </a:endParaRPr>
          </a:p>
          <a:p>
            <a:pPr marL="0" indent="0">
              <a:buNone/>
            </a:pPr>
            <a:endParaRPr lang="en-GB" dirty="0">
              <a:latin typeface="+mn-lt"/>
            </a:endParaRPr>
          </a:p>
          <a:p>
            <a:pPr algn="l"/>
            <a:r>
              <a:rPr lang="en-GB" b="0" i="0" dirty="0">
                <a:solidFill>
                  <a:srgbClr val="212B32"/>
                </a:solidFill>
                <a:effectLst/>
                <a:latin typeface="+mn-lt"/>
              </a:rPr>
              <a:t>A normal temperature in babies and children can vary slightly from child to child.</a:t>
            </a:r>
          </a:p>
          <a:p>
            <a:pPr algn="l"/>
            <a:r>
              <a:rPr lang="en-GB" b="0" i="0" dirty="0">
                <a:solidFill>
                  <a:srgbClr val="212B32"/>
                </a:solidFill>
                <a:effectLst/>
                <a:latin typeface="+mn-lt"/>
              </a:rPr>
              <a:t>A high temperature is 38</a:t>
            </a:r>
            <a:r>
              <a:rPr lang="en-GB" b="0" i="0" baseline="30000" dirty="0">
                <a:solidFill>
                  <a:srgbClr val="212B32"/>
                </a:solidFill>
                <a:effectLst/>
                <a:latin typeface="+mn-lt"/>
              </a:rPr>
              <a:t>0</a:t>
            </a:r>
            <a:r>
              <a:rPr lang="en-GB" b="0" i="0" dirty="0">
                <a:solidFill>
                  <a:srgbClr val="212B32"/>
                </a:solidFill>
                <a:effectLst/>
                <a:latin typeface="+mn-lt"/>
              </a:rPr>
              <a:t>C or more.</a:t>
            </a:r>
          </a:p>
          <a:p>
            <a:pPr marL="0" indent="0">
              <a:buNone/>
            </a:pPr>
            <a:r>
              <a:rPr lang="en-GB" dirty="0">
                <a:latin typeface="+mn-lt"/>
                <a:hlinkClick r:id="rId4"/>
              </a:rPr>
              <a:t>Is my child too ill for school? - NHS (www.nhs.uk)</a:t>
            </a:r>
            <a:endParaRPr lang="en-GB" dirty="0">
              <a:latin typeface="+mn-lt"/>
            </a:endParaRPr>
          </a:p>
          <a:p>
            <a:pPr marL="0" indent="0">
              <a:buNone/>
            </a:pPr>
            <a:endParaRPr lang="en-GB" dirty="0">
              <a:latin typeface="+mn-lt"/>
            </a:endParaRPr>
          </a:p>
          <a:p>
            <a:r>
              <a:rPr lang="en-GB" b="0" i="0" dirty="0">
                <a:solidFill>
                  <a:srgbClr val="212B32"/>
                </a:solidFill>
                <a:effectLst/>
                <a:latin typeface="+mn-lt"/>
              </a:rPr>
              <a:t>If your child has a </a:t>
            </a:r>
            <a:r>
              <a:rPr lang="en-GB" b="0" i="0" dirty="0">
                <a:solidFill>
                  <a:srgbClr val="005EB8"/>
                </a:solidFill>
                <a:effectLst/>
                <a:latin typeface="+mn-lt"/>
                <a:hlinkClick r:id="rId3"/>
              </a:rPr>
              <a:t>high temperature</a:t>
            </a:r>
            <a:r>
              <a:rPr lang="en-GB" b="0" i="0" dirty="0">
                <a:solidFill>
                  <a:srgbClr val="212B32"/>
                </a:solidFill>
                <a:effectLst/>
                <a:latin typeface="+mn-lt"/>
              </a:rPr>
              <a:t>, keep them off school until it goes away.</a:t>
            </a:r>
          </a:p>
        </p:txBody>
      </p:sp>
      <p:sp>
        <p:nvSpPr>
          <p:cNvPr id="4" name="Footer Placeholder 3">
            <a:extLst>
              <a:ext uri="{FF2B5EF4-FFF2-40B4-BE49-F238E27FC236}">
                <a16:creationId xmlns:a16="http://schemas.microsoft.com/office/drawing/2014/main" id="{321BF174-AD7E-9E32-4DD8-0D677DE30809}"/>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IPC Training for EYES</a:t>
            </a:r>
          </a:p>
        </p:txBody>
      </p:sp>
      <p:pic>
        <p:nvPicPr>
          <p:cNvPr id="6" name="Graphic 5" descr="Hand outline">
            <a:extLst>
              <a:ext uri="{FF2B5EF4-FFF2-40B4-BE49-F238E27FC236}">
                <a16:creationId xmlns:a16="http://schemas.microsoft.com/office/drawing/2014/main" id="{7549837F-D542-B06D-51A9-20D4C89FF7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10641" y="0"/>
            <a:ext cx="1278061" cy="1278061"/>
          </a:xfrm>
          <a:prstGeom prst="rect">
            <a:avLst/>
          </a:prstGeom>
        </p:spPr>
      </p:pic>
      <p:sp>
        <p:nvSpPr>
          <p:cNvPr id="7" name="Oval 6">
            <a:extLst>
              <a:ext uri="{FF2B5EF4-FFF2-40B4-BE49-F238E27FC236}">
                <a16:creationId xmlns:a16="http://schemas.microsoft.com/office/drawing/2014/main" id="{6BE0C72C-19F4-4D9D-28A6-DFE9FA6E7470}"/>
              </a:ext>
            </a:extLst>
          </p:cNvPr>
          <p:cNvSpPr/>
          <p:nvPr/>
        </p:nvSpPr>
        <p:spPr>
          <a:xfrm>
            <a:off x="388694" y="304127"/>
            <a:ext cx="412595" cy="4104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rPr>
              <a:t>1</a:t>
            </a:r>
          </a:p>
        </p:txBody>
      </p:sp>
    </p:spTree>
    <p:extLst>
      <p:ext uri="{BB962C8B-B14F-4D97-AF65-F5344CB8AC3E}">
        <p14:creationId xmlns:p14="http://schemas.microsoft.com/office/powerpoint/2010/main" val="218748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4591A-7772-0A45-D984-F15690886501}"/>
              </a:ext>
            </a:extLst>
          </p:cNvPr>
          <p:cNvSpPr>
            <a:spLocks noGrp="1"/>
          </p:cNvSpPr>
          <p:nvPr>
            <p:ph type="title"/>
          </p:nvPr>
        </p:nvSpPr>
        <p:spPr>
          <a:xfrm>
            <a:off x="1303620" y="394140"/>
            <a:ext cx="9541113" cy="666049"/>
          </a:xfrm>
        </p:spPr>
        <p:txBody>
          <a:bodyPr/>
          <a:lstStyle/>
          <a:p>
            <a:r>
              <a:rPr lang="en-GB" dirty="0">
                <a:latin typeface="Arial"/>
                <a:ea typeface="ヒラギノ角ゴ Pro W3"/>
              </a:rPr>
              <a:t>2a. Hand hygiene </a:t>
            </a:r>
            <a:endParaRPr lang="en-GB" dirty="0"/>
          </a:p>
        </p:txBody>
      </p:sp>
      <p:sp>
        <p:nvSpPr>
          <p:cNvPr id="3" name="Content Placeholder 2">
            <a:extLst>
              <a:ext uri="{FF2B5EF4-FFF2-40B4-BE49-F238E27FC236}">
                <a16:creationId xmlns:a16="http://schemas.microsoft.com/office/drawing/2014/main" id="{8B9B6FE9-1BD3-3095-3A8B-AA4E2AB0DCB3}"/>
              </a:ext>
            </a:extLst>
          </p:cNvPr>
          <p:cNvSpPr>
            <a:spLocks noGrp="1"/>
          </p:cNvSpPr>
          <p:nvPr>
            <p:ph sz="half" idx="1"/>
          </p:nvPr>
        </p:nvSpPr>
        <p:spPr>
          <a:xfrm>
            <a:off x="381083" y="1546424"/>
            <a:ext cx="5824124" cy="4455765"/>
          </a:xfrm>
        </p:spPr>
        <p:txBody>
          <a:bodyPr>
            <a:noAutofit/>
          </a:bodyPr>
          <a:lstStyle/>
          <a:p>
            <a:pPr>
              <a:lnSpc>
                <a:spcPct val="113999"/>
              </a:lnSpc>
            </a:pPr>
            <a:r>
              <a:rPr lang="en-GB" dirty="0">
                <a:latin typeface="Arial"/>
                <a:ea typeface="ヒラギノ角ゴ Pro W3"/>
                <a:cs typeface="Arial"/>
              </a:rPr>
              <a:t>Washing hands properly is one of the most important things we can do to help prevent and control the spread of many illnesses</a:t>
            </a:r>
          </a:p>
          <a:p>
            <a:pPr>
              <a:lnSpc>
                <a:spcPct val="113999"/>
              </a:lnSpc>
            </a:pPr>
            <a:r>
              <a:rPr lang="en-GB" dirty="0">
                <a:latin typeface="Arial"/>
                <a:ea typeface="ヒラギノ角ゴ Pro W3"/>
                <a:cs typeface="Arial"/>
              </a:rPr>
              <a:t>Ensure that staff and students have access to liquid soap, warm water and paper towels. </a:t>
            </a:r>
          </a:p>
          <a:p>
            <a:pPr>
              <a:lnSpc>
                <a:spcPct val="113999"/>
              </a:lnSpc>
            </a:pPr>
            <a:r>
              <a:rPr lang="en-GB" dirty="0">
                <a:latin typeface="Arial"/>
                <a:ea typeface="ヒラギノ角ゴ Pro W3"/>
                <a:cs typeface="Arial"/>
              </a:rPr>
              <a:t>Bar soap should not be used. NOTE: </a:t>
            </a:r>
            <a:r>
              <a:rPr lang="en-GB" b="1" dirty="0">
                <a:latin typeface="Arial"/>
                <a:ea typeface="ヒラギノ角ゴ Pro W3"/>
                <a:cs typeface="Arial"/>
              </a:rPr>
              <a:t>Alcohol hand gels do not kill norovirus.</a:t>
            </a:r>
          </a:p>
        </p:txBody>
      </p:sp>
      <p:sp>
        <p:nvSpPr>
          <p:cNvPr id="10" name="Footer Placeholder 9">
            <a:extLst>
              <a:ext uri="{FF2B5EF4-FFF2-40B4-BE49-F238E27FC236}">
                <a16:creationId xmlns:a16="http://schemas.microsoft.com/office/drawing/2014/main" id="{82E48C36-88B0-46CC-B68B-B167B4D0CF1A}"/>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IPC Training for EYES</a:t>
            </a:r>
          </a:p>
        </p:txBody>
      </p:sp>
      <p:pic>
        <p:nvPicPr>
          <p:cNvPr id="6" name="Content Placeholder 5" descr="A poster with hands and soap&#10;&#10;AI-generated content may be incorrect.">
            <a:extLst>
              <a:ext uri="{FF2B5EF4-FFF2-40B4-BE49-F238E27FC236}">
                <a16:creationId xmlns:a16="http://schemas.microsoft.com/office/drawing/2014/main" id="{223C253A-4821-B713-EDE0-3E2D3B4409D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17617" y="152465"/>
            <a:ext cx="4673604" cy="6452365"/>
          </a:xfrm>
          <a:prstGeom prst="rect">
            <a:avLst/>
          </a:prstGeom>
          <a:effectLst>
            <a:glow rad="127000">
              <a:srgbClr val="007C91"/>
            </a:glow>
          </a:effectLst>
        </p:spPr>
      </p:pic>
      <p:grpSp>
        <p:nvGrpSpPr>
          <p:cNvPr id="12" name="Group 11">
            <a:extLst>
              <a:ext uri="{FF2B5EF4-FFF2-40B4-BE49-F238E27FC236}">
                <a16:creationId xmlns:a16="http://schemas.microsoft.com/office/drawing/2014/main" id="{98D9FABB-5E05-9F08-3432-508D78328005}"/>
              </a:ext>
            </a:extLst>
          </p:cNvPr>
          <p:cNvGrpSpPr/>
          <p:nvPr/>
        </p:nvGrpSpPr>
        <p:grpSpPr>
          <a:xfrm>
            <a:off x="199169" y="55550"/>
            <a:ext cx="1278061" cy="1278061"/>
            <a:chOff x="84437" y="26688"/>
            <a:chExt cx="1278061" cy="1278061"/>
          </a:xfrm>
          <a:solidFill>
            <a:schemeClr val="tx1"/>
          </a:solidFill>
        </p:grpSpPr>
        <p:pic>
          <p:nvPicPr>
            <p:cNvPr id="7" name="Graphic 6" descr="Hand outline">
              <a:extLst>
                <a:ext uri="{FF2B5EF4-FFF2-40B4-BE49-F238E27FC236}">
                  <a16:creationId xmlns:a16="http://schemas.microsoft.com/office/drawing/2014/main" id="{A0A5D9CC-BF8C-83F6-664E-730B73FC08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437" y="26688"/>
              <a:ext cx="1278061" cy="1278061"/>
            </a:xfrm>
            <a:prstGeom prst="rect">
              <a:avLst/>
            </a:prstGeom>
          </p:spPr>
        </p:pic>
        <p:sp>
          <p:nvSpPr>
            <p:cNvPr id="11" name="Oval 10">
              <a:extLst>
                <a:ext uri="{FF2B5EF4-FFF2-40B4-BE49-F238E27FC236}">
                  <a16:creationId xmlns:a16="http://schemas.microsoft.com/office/drawing/2014/main" id="{EB6124E3-2A59-8EBB-F509-F38559A8EC85}"/>
                </a:ext>
              </a:extLst>
            </p:cNvPr>
            <p:cNvSpPr/>
            <p:nvPr/>
          </p:nvSpPr>
          <p:spPr>
            <a:xfrm>
              <a:off x="281969" y="73959"/>
              <a:ext cx="412595" cy="4104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rPr>
                <a:t>2</a:t>
              </a:r>
            </a:p>
          </p:txBody>
        </p:sp>
      </p:grpSp>
    </p:spTree>
    <p:extLst>
      <p:ext uri="{BB962C8B-B14F-4D97-AF65-F5344CB8AC3E}">
        <p14:creationId xmlns:p14="http://schemas.microsoft.com/office/powerpoint/2010/main" val="4058139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25D2D-83CD-E5C9-7F34-9A34157DE1D6}"/>
              </a:ext>
            </a:extLst>
          </p:cNvPr>
          <p:cNvSpPr>
            <a:spLocks noGrp="1"/>
          </p:cNvSpPr>
          <p:nvPr>
            <p:ph type="title"/>
          </p:nvPr>
        </p:nvSpPr>
        <p:spPr>
          <a:xfrm>
            <a:off x="1375398" y="419151"/>
            <a:ext cx="9633694" cy="686346"/>
          </a:xfrm>
        </p:spPr>
        <p:txBody>
          <a:bodyPr/>
          <a:lstStyle/>
          <a:p>
            <a:r>
              <a:rPr lang="en-GB" dirty="0">
                <a:latin typeface="Arial"/>
                <a:ea typeface="ヒラギノ角ゴ Pro W3"/>
              </a:rPr>
              <a:t>2b. Respiratory and Cough hygiene</a:t>
            </a:r>
            <a:endParaRPr lang="en-GB" dirty="0"/>
          </a:p>
        </p:txBody>
      </p:sp>
      <p:sp>
        <p:nvSpPr>
          <p:cNvPr id="12" name="Content Placeholder 11">
            <a:extLst>
              <a:ext uri="{FF2B5EF4-FFF2-40B4-BE49-F238E27FC236}">
                <a16:creationId xmlns:a16="http://schemas.microsoft.com/office/drawing/2014/main" id="{8150D1A3-125C-4004-7914-1E1A92C541CC}"/>
              </a:ext>
            </a:extLst>
          </p:cNvPr>
          <p:cNvSpPr>
            <a:spLocks noGrp="1"/>
          </p:cNvSpPr>
          <p:nvPr>
            <p:ph sz="half" idx="1"/>
          </p:nvPr>
        </p:nvSpPr>
        <p:spPr>
          <a:xfrm>
            <a:off x="488266" y="1497960"/>
            <a:ext cx="11661713" cy="4400802"/>
          </a:xfrm>
        </p:spPr>
        <p:txBody>
          <a:bodyPr vert="horz" lIns="91440" tIns="45720" rIns="91440" bIns="45720" rtlCol="0" anchor="t">
            <a:noAutofit/>
          </a:bodyPr>
          <a:lstStyle/>
          <a:p>
            <a:pPr marL="0" indent="0">
              <a:lnSpc>
                <a:spcPct val="113999"/>
              </a:lnSpc>
              <a:buNone/>
            </a:pPr>
            <a:r>
              <a:rPr lang="en-GB" dirty="0">
                <a:latin typeface="Arial"/>
                <a:ea typeface="ヒラギノ角ゴ Pro W3"/>
                <a:cs typeface="Arial"/>
              </a:rPr>
              <a:t>Coughs and sneezes spread diseases. Cover the nose and mouth during sneezing and coughing to reduce the spread of infections.</a:t>
            </a:r>
          </a:p>
          <a:p>
            <a:pPr marL="380365" indent="-380365">
              <a:lnSpc>
                <a:spcPct val="113999"/>
              </a:lnSpc>
              <a:buFont typeface="Arial"/>
              <a:buChar char="•"/>
            </a:pPr>
            <a:r>
              <a:rPr lang="en-GB" dirty="0">
                <a:latin typeface="Arial"/>
                <a:ea typeface="ヒラギノ角ゴ Pro W3"/>
                <a:cs typeface="Arial"/>
              </a:rPr>
              <a:t>Have tissues readily available and accessible for children/young people  </a:t>
            </a:r>
          </a:p>
          <a:p>
            <a:pPr marL="380365" indent="-380365">
              <a:lnSpc>
                <a:spcPct val="113999"/>
              </a:lnSpc>
              <a:buFont typeface="Arial"/>
              <a:buChar char="•"/>
            </a:pPr>
            <a:r>
              <a:rPr lang="en-GB" dirty="0">
                <a:latin typeface="Arial"/>
                <a:ea typeface="ヒラギノ角ゴ Pro W3"/>
                <a:cs typeface="Arial"/>
              </a:rPr>
              <a:t>Cover nose and mouth with a tissue when coughing and sneezing, and dispose of used tissue in and perform hand hygiene</a:t>
            </a:r>
            <a:endParaRPr lang="en-GB" dirty="0">
              <a:latin typeface="Arial"/>
              <a:ea typeface="ヒラギノ角ゴ Pro W3"/>
            </a:endParaRPr>
          </a:p>
          <a:p>
            <a:pPr marL="380365" indent="-380365">
              <a:lnSpc>
                <a:spcPct val="113999"/>
              </a:lnSpc>
              <a:buFont typeface="Arial"/>
              <a:buChar char="•"/>
            </a:pPr>
            <a:r>
              <a:rPr lang="en-GB" dirty="0">
                <a:latin typeface="Arial"/>
                <a:ea typeface="ヒラギノ角ゴ Pro W3"/>
                <a:cs typeface="Arial"/>
              </a:rPr>
              <a:t>Cough or sneeze into the inner elbow (upper sleeve) if no tissues are available, rather than into the hand</a:t>
            </a:r>
            <a:endParaRPr lang="en-GB" dirty="0">
              <a:latin typeface="Arial"/>
              <a:ea typeface="ヒラギノ角ゴ Pro W3"/>
            </a:endParaRPr>
          </a:p>
          <a:p>
            <a:pPr marL="380365" indent="-380365">
              <a:lnSpc>
                <a:spcPct val="113999"/>
              </a:lnSpc>
              <a:buFont typeface="Arial"/>
              <a:buChar char="•"/>
            </a:pPr>
            <a:r>
              <a:rPr lang="en-GB" dirty="0">
                <a:latin typeface="Arial"/>
                <a:ea typeface="ヒラギノ角ゴ Pro W3"/>
                <a:cs typeface="Arial"/>
              </a:rPr>
              <a:t>keep contaminated hands away from eyes and nose</a:t>
            </a:r>
            <a:endParaRPr lang="en-GB" dirty="0">
              <a:latin typeface="Arial"/>
              <a:ea typeface="ヒラギノ角ゴ Pro W3"/>
            </a:endParaRPr>
          </a:p>
        </p:txBody>
      </p:sp>
      <p:sp>
        <p:nvSpPr>
          <p:cNvPr id="8" name="Footer Placeholder 7">
            <a:extLst>
              <a:ext uri="{FF2B5EF4-FFF2-40B4-BE49-F238E27FC236}">
                <a16:creationId xmlns:a16="http://schemas.microsoft.com/office/drawing/2014/main" id="{7E753B49-DADF-45EE-87D2-3603C0DDFC85}"/>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IPC Training for EYES</a:t>
            </a:r>
          </a:p>
        </p:txBody>
      </p:sp>
      <p:grpSp>
        <p:nvGrpSpPr>
          <p:cNvPr id="4" name="Group 3">
            <a:extLst>
              <a:ext uri="{FF2B5EF4-FFF2-40B4-BE49-F238E27FC236}">
                <a16:creationId xmlns:a16="http://schemas.microsoft.com/office/drawing/2014/main" id="{9723D717-3361-10DC-7E3D-FC0A9909E90C}"/>
              </a:ext>
            </a:extLst>
          </p:cNvPr>
          <p:cNvGrpSpPr/>
          <p:nvPr/>
        </p:nvGrpSpPr>
        <p:grpSpPr>
          <a:xfrm>
            <a:off x="199169" y="55550"/>
            <a:ext cx="1278061" cy="1278061"/>
            <a:chOff x="84437" y="26688"/>
            <a:chExt cx="1278061" cy="1278061"/>
          </a:xfrm>
          <a:solidFill>
            <a:schemeClr val="tx1"/>
          </a:solidFill>
        </p:grpSpPr>
        <p:pic>
          <p:nvPicPr>
            <p:cNvPr id="7" name="Graphic 6" descr="Hand outline">
              <a:extLst>
                <a:ext uri="{FF2B5EF4-FFF2-40B4-BE49-F238E27FC236}">
                  <a16:creationId xmlns:a16="http://schemas.microsoft.com/office/drawing/2014/main" id="{9122C2A8-4D55-9207-CC90-4F680A1992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437" y="26688"/>
              <a:ext cx="1278061" cy="1278061"/>
            </a:xfrm>
            <a:prstGeom prst="rect">
              <a:avLst/>
            </a:prstGeom>
          </p:spPr>
        </p:pic>
        <p:sp>
          <p:nvSpPr>
            <p:cNvPr id="9" name="Oval 8">
              <a:extLst>
                <a:ext uri="{FF2B5EF4-FFF2-40B4-BE49-F238E27FC236}">
                  <a16:creationId xmlns:a16="http://schemas.microsoft.com/office/drawing/2014/main" id="{EB3DABC8-3E8E-67E2-D474-B28B0171B84D}"/>
                </a:ext>
              </a:extLst>
            </p:cNvPr>
            <p:cNvSpPr/>
            <p:nvPr/>
          </p:nvSpPr>
          <p:spPr>
            <a:xfrm>
              <a:off x="281969" y="73959"/>
              <a:ext cx="412595" cy="41043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grpSp>
    </p:spTree>
    <p:extLst>
      <p:ext uri="{BB962C8B-B14F-4D97-AF65-F5344CB8AC3E}">
        <p14:creationId xmlns:p14="http://schemas.microsoft.com/office/powerpoint/2010/main" val="2345866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9F177-5ED9-624D-1CF8-EBD65FBC7421}"/>
              </a:ext>
            </a:extLst>
          </p:cNvPr>
          <p:cNvSpPr>
            <a:spLocks noGrp="1"/>
          </p:cNvSpPr>
          <p:nvPr>
            <p:ph type="title"/>
          </p:nvPr>
        </p:nvSpPr>
        <p:spPr/>
        <p:txBody>
          <a:bodyPr>
            <a:normAutofit/>
          </a:bodyPr>
          <a:lstStyle/>
          <a:p>
            <a:r>
              <a:rPr lang="en-US" dirty="0">
                <a:latin typeface="Arial"/>
                <a:cs typeface="Arial"/>
              </a:rPr>
              <a:t>         Cleaning</a:t>
            </a:r>
            <a:endParaRPr lang="en-US" dirty="0"/>
          </a:p>
        </p:txBody>
      </p:sp>
      <p:sp>
        <p:nvSpPr>
          <p:cNvPr id="3" name="Content Placeholder 2">
            <a:extLst>
              <a:ext uri="{FF2B5EF4-FFF2-40B4-BE49-F238E27FC236}">
                <a16:creationId xmlns:a16="http://schemas.microsoft.com/office/drawing/2014/main" id="{8AEF3F4A-AB7B-B67F-FBC4-B91E5A7D8952}"/>
              </a:ext>
            </a:extLst>
          </p:cNvPr>
          <p:cNvSpPr>
            <a:spLocks noGrp="1"/>
          </p:cNvSpPr>
          <p:nvPr>
            <p:ph idx="1"/>
          </p:nvPr>
        </p:nvSpPr>
        <p:spPr>
          <a:xfrm>
            <a:off x="615955" y="1774825"/>
            <a:ext cx="11123857" cy="4501925"/>
          </a:xfrm>
        </p:spPr>
        <p:txBody>
          <a:bodyPr vert="horz" lIns="91440" tIns="45720" rIns="91440" bIns="45720" rtlCol="0" anchor="t">
            <a:normAutofit lnSpcReduction="10000"/>
          </a:bodyPr>
          <a:lstStyle/>
          <a:p>
            <a:pPr>
              <a:lnSpc>
                <a:spcPct val="150000"/>
              </a:lnSpc>
            </a:pPr>
            <a:r>
              <a:rPr lang="en-US" dirty="0">
                <a:latin typeface="Arial"/>
                <a:cs typeface="Arial"/>
              </a:rPr>
              <a:t>Effective cleaning and disinfection are critical in any setting</a:t>
            </a:r>
          </a:p>
          <a:p>
            <a:pPr>
              <a:lnSpc>
                <a:spcPct val="150000"/>
              </a:lnSpc>
            </a:pPr>
            <a:r>
              <a:rPr lang="en-US" dirty="0">
                <a:latin typeface="Arial"/>
                <a:cs typeface="Arial"/>
              </a:rPr>
              <a:t>There are standards of cleaning that are expected in education and </a:t>
            </a:r>
          </a:p>
          <a:p>
            <a:pPr marL="0" indent="0">
              <a:lnSpc>
                <a:spcPct val="150000"/>
              </a:lnSpc>
              <a:buNone/>
            </a:pPr>
            <a:r>
              <a:rPr lang="en-US" dirty="0">
                <a:latin typeface="Arial"/>
                <a:cs typeface="Arial"/>
              </a:rPr>
              <a:t>early years settings </a:t>
            </a:r>
          </a:p>
          <a:p>
            <a:pPr>
              <a:lnSpc>
                <a:spcPct val="150000"/>
              </a:lnSpc>
            </a:pPr>
            <a:r>
              <a:rPr lang="en-US" dirty="0">
                <a:latin typeface="Arial"/>
                <a:cs typeface="Arial"/>
              </a:rPr>
              <a:t>Detergents and disinfectants are useful and there are times when a detergent should be used and other time when a disinfectant is needed. </a:t>
            </a:r>
          </a:p>
          <a:p>
            <a:pPr>
              <a:lnSpc>
                <a:spcPct val="150000"/>
              </a:lnSpc>
            </a:pPr>
            <a:r>
              <a:rPr lang="en-US" dirty="0">
                <a:latin typeface="Arial"/>
                <a:cs typeface="Arial"/>
              </a:rPr>
              <a:t>Cleaning schedules are useful to support routine cleaning and disinfection</a:t>
            </a:r>
          </a:p>
          <a:p>
            <a:pPr>
              <a:lnSpc>
                <a:spcPct val="150000"/>
              </a:lnSpc>
            </a:pPr>
            <a:r>
              <a:rPr lang="en-US" dirty="0">
                <a:latin typeface="Arial"/>
                <a:cs typeface="Arial"/>
              </a:rPr>
              <a:t>Correct storage of cleaning equipment increases the effectiveness of cleaning</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C7341EB9-01BE-12FC-FCA6-C1356E97DF4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IPC Training for EYES</a:t>
            </a:r>
          </a:p>
        </p:txBody>
      </p:sp>
      <p:pic>
        <p:nvPicPr>
          <p:cNvPr id="5" name="Recorded Sound">
            <a:hlinkClick r:id="" action="ppaction://media"/>
            <a:extLst>
              <a:ext uri="{FF2B5EF4-FFF2-40B4-BE49-F238E27FC236}">
                <a16:creationId xmlns:a16="http://schemas.microsoft.com/office/drawing/2014/main" id="{284D589C-8C66-9738-E528-FDF210719934}"/>
              </a:ext>
            </a:extLst>
          </p:cNvPr>
          <p:cNvPicPr>
            <a:picLocks noChangeAspect="1"/>
          </p:cNvPicPr>
          <p:nvPr>
            <a:audioFile r:link="rId1"/>
            <p:extLst>
              <p:ext uri="{DAA4B4D4-6D71-4841-9C94-3DE7FCFB9230}">
                <p14:media xmlns:p14="http://schemas.microsoft.com/office/powerpoint/2010/main" r:embed="rId2">
                  <p14:trim st="3000"/>
                </p14:media>
              </p:ext>
            </p:extLst>
          </p:nvPr>
        </p:nvPicPr>
        <p:blipFill>
          <a:blip r:embed="rId5"/>
          <a:stretch>
            <a:fillRect/>
          </a:stretch>
        </p:blipFill>
        <p:spPr>
          <a:xfrm>
            <a:off x="11250862" y="189355"/>
            <a:ext cx="406400" cy="406400"/>
          </a:xfrm>
          <a:prstGeom prst="rect">
            <a:avLst/>
          </a:prstGeom>
        </p:spPr>
      </p:pic>
      <p:pic>
        <p:nvPicPr>
          <p:cNvPr id="7" name="Picture 6" descr="A sign with text and symbols&#10;&#10;AI-generated content may be incorrect.">
            <a:extLst>
              <a:ext uri="{FF2B5EF4-FFF2-40B4-BE49-F238E27FC236}">
                <a16:creationId xmlns:a16="http://schemas.microsoft.com/office/drawing/2014/main" id="{A9D087AD-8BDF-CA73-BB17-7B86D0FFD91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5857" y="179416"/>
            <a:ext cx="1676399" cy="3017517"/>
          </a:xfrm>
          <a:prstGeom prst="rect">
            <a:avLst/>
          </a:prstGeom>
        </p:spPr>
      </p:pic>
      <p:grpSp>
        <p:nvGrpSpPr>
          <p:cNvPr id="6" name="Group 5">
            <a:extLst>
              <a:ext uri="{FF2B5EF4-FFF2-40B4-BE49-F238E27FC236}">
                <a16:creationId xmlns:a16="http://schemas.microsoft.com/office/drawing/2014/main" id="{1F816C7A-8D0A-2803-56E4-26AAB083C6F5}"/>
              </a:ext>
            </a:extLst>
          </p:cNvPr>
          <p:cNvGrpSpPr/>
          <p:nvPr/>
        </p:nvGrpSpPr>
        <p:grpSpPr>
          <a:xfrm>
            <a:off x="228876" y="26689"/>
            <a:ext cx="1278061" cy="1436736"/>
            <a:chOff x="68133" y="26688"/>
            <a:chExt cx="1278061" cy="1436736"/>
          </a:xfrm>
        </p:grpSpPr>
        <p:pic>
          <p:nvPicPr>
            <p:cNvPr id="8" name="Graphic 7" descr="Hand outline">
              <a:extLst>
                <a:ext uri="{FF2B5EF4-FFF2-40B4-BE49-F238E27FC236}">
                  <a16:creationId xmlns:a16="http://schemas.microsoft.com/office/drawing/2014/main" id="{1D07DE8D-7E86-7598-FE79-EC0AC6DDE3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133" y="185363"/>
              <a:ext cx="1278061" cy="1278061"/>
            </a:xfrm>
            <a:prstGeom prst="rect">
              <a:avLst/>
            </a:prstGeom>
          </p:spPr>
        </p:pic>
        <p:sp>
          <p:nvSpPr>
            <p:cNvPr id="9" name="Oval 8">
              <a:extLst>
                <a:ext uri="{FF2B5EF4-FFF2-40B4-BE49-F238E27FC236}">
                  <a16:creationId xmlns:a16="http://schemas.microsoft.com/office/drawing/2014/main" id="{62B70FA6-961B-0FE6-6D7F-7BA0F91CFA89}"/>
                </a:ext>
              </a:extLst>
            </p:cNvPr>
            <p:cNvSpPr/>
            <p:nvPr/>
          </p:nvSpPr>
          <p:spPr>
            <a:xfrm>
              <a:off x="517169" y="26688"/>
              <a:ext cx="412595" cy="41043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rPr>
                <a:t>3</a:t>
              </a:r>
            </a:p>
          </p:txBody>
        </p:sp>
      </p:grpSp>
    </p:spTree>
    <p:extLst>
      <p:ext uri="{BB962C8B-B14F-4D97-AF65-F5344CB8AC3E}">
        <p14:creationId xmlns:p14="http://schemas.microsoft.com/office/powerpoint/2010/main" val="370012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1216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9DF05-C9AB-48B9-B20B-ED75058AAEEB}"/>
              </a:ext>
            </a:extLst>
          </p:cNvPr>
          <p:cNvSpPr>
            <a:spLocks noGrp="1"/>
          </p:cNvSpPr>
          <p:nvPr>
            <p:ph type="title"/>
          </p:nvPr>
        </p:nvSpPr>
        <p:spPr>
          <a:xfrm>
            <a:off x="1408690" y="335826"/>
            <a:ext cx="9437116" cy="972607"/>
          </a:xfrm>
        </p:spPr>
        <p:txBody>
          <a:bodyPr/>
          <a:lstStyle/>
          <a:p>
            <a:r>
              <a:rPr lang="en-GB" dirty="0">
                <a:latin typeface="Arial"/>
                <a:ea typeface="ヒラギノ角ゴ Pro W3"/>
              </a:rPr>
              <a:t>Ventilation </a:t>
            </a:r>
            <a:endParaRPr lang="en-GB" dirty="0"/>
          </a:p>
        </p:txBody>
      </p:sp>
      <p:sp>
        <p:nvSpPr>
          <p:cNvPr id="3" name="Content Placeholder 2">
            <a:extLst>
              <a:ext uri="{FF2B5EF4-FFF2-40B4-BE49-F238E27FC236}">
                <a16:creationId xmlns:a16="http://schemas.microsoft.com/office/drawing/2014/main" id="{9AC1B379-FC85-4646-8B74-9D797C0D140D}"/>
              </a:ext>
            </a:extLst>
          </p:cNvPr>
          <p:cNvSpPr>
            <a:spLocks noGrp="1"/>
          </p:cNvSpPr>
          <p:nvPr>
            <p:ph idx="1"/>
          </p:nvPr>
        </p:nvSpPr>
        <p:spPr>
          <a:xfrm>
            <a:off x="734314" y="1590234"/>
            <a:ext cx="11123857" cy="4351338"/>
          </a:xfrm>
        </p:spPr>
        <p:txBody>
          <a:bodyPr>
            <a:normAutofit/>
          </a:bodyPr>
          <a:lstStyle/>
          <a:p>
            <a:pPr marL="0" indent="0">
              <a:lnSpc>
                <a:spcPct val="150000"/>
              </a:lnSpc>
              <a:buNone/>
            </a:pPr>
            <a:r>
              <a:rPr lang="en-GB" dirty="0">
                <a:latin typeface="Arial"/>
                <a:ea typeface="ヒラギノ角ゴ Pro W3"/>
              </a:rPr>
              <a:t>Reduce circulation of respiratory infections by:</a:t>
            </a:r>
            <a:endParaRPr lang="en-US" dirty="0">
              <a:latin typeface="Arial"/>
              <a:ea typeface="ヒラギノ角ゴ Pro W3"/>
            </a:endParaRPr>
          </a:p>
          <a:p>
            <a:pPr marL="380990" indent="-380990">
              <a:lnSpc>
                <a:spcPct val="150000"/>
              </a:lnSpc>
            </a:pPr>
            <a:r>
              <a:rPr lang="en-GB" dirty="0"/>
              <a:t>partially opening windows and doors to let fresh air in</a:t>
            </a:r>
          </a:p>
          <a:p>
            <a:pPr marL="380990" indent="-380990">
              <a:lnSpc>
                <a:spcPct val="150000"/>
              </a:lnSpc>
            </a:pPr>
            <a:r>
              <a:rPr lang="en-GB" dirty="0"/>
              <a:t>opening higher level windows to reduce draughts</a:t>
            </a:r>
          </a:p>
          <a:p>
            <a:pPr marL="380990" indent="-380990">
              <a:lnSpc>
                <a:spcPct val="150000"/>
              </a:lnSpc>
            </a:pPr>
            <a:r>
              <a:rPr lang="en-GB" dirty="0">
                <a:latin typeface="Arial"/>
                <a:ea typeface="ヒラギノ角ゴ Pro W3"/>
              </a:rPr>
              <a:t>opening windows for 10 minutes an hour or longer can help increase ventilation</a:t>
            </a:r>
            <a:endParaRPr lang="en-GB" dirty="0"/>
          </a:p>
          <a:p>
            <a:pPr marL="0" indent="0">
              <a:lnSpc>
                <a:spcPct val="150000"/>
              </a:lnSpc>
              <a:buNone/>
            </a:pPr>
            <a:r>
              <a:rPr lang="en-GB" dirty="0"/>
              <a:t>Balance need for good ventilation with maintaining a comfortable temperature</a:t>
            </a:r>
          </a:p>
        </p:txBody>
      </p:sp>
      <p:pic>
        <p:nvPicPr>
          <p:cNvPr id="4" name="Graphic 3" descr="Hand outline">
            <a:extLst>
              <a:ext uri="{FF2B5EF4-FFF2-40B4-BE49-F238E27FC236}">
                <a16:creationId xmlns:a16="http://schemas.microsoft.com/office/drawing/2014/main" id="{9F5FDF1B-7162-9A67-9F1F-933D20539F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629" y="54025"/>
            <a:ext cx="1278061" cy="1278061"/>
          </a:xfrm>
          <a:prstGeom prst="rect">
            <a:avLst/>
          </a:prstGeom>
        </p:spPr>
      </p:pic>
      <p:sp>
        <p:nvSpPr>
          <p:cNvPr id="9" name="Oval 8">
            <a:extLst>
              <a:ext uri="{FF2B5EF4-FFF2-40B4-BE49-F238E27FC236}">
                <a16:creationId xmlns:a16="http://schemas.microsoft.com/office/drawing/2014/main" id="{C3EE46D5-9901-86A3-D004-68A986D67B92}"/>
              </a:ext>
            </a:extLst>
          </p:cNvPr>
          <p:cNvSpPr/>
          <p:nvPr/>
        </p:nvSpPr>
        <p:spPr>
          <a:xfrm>
            <a:off x="769659" y="0"/>
            <a:ext cx="412595" cy="41043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rPr>
              <a:t>4</a:t>
            </a:r>
          </a:p>
        </p:txBody>
      </p:sp>
      <p:sp>
        <p:nvSpPr>
          <p:cNvPr id="7" name="Footer Placeholder 6">
            <a:extLst>
              <a:ext uri="{FF2B5EF4-FFF2-40B4-BE49-F238E27FC236}">
                <a16:creationId xmlns:a16="http://schemas.microsoft.com/office/drawing/2014/main" id="{7B909A73-0F6D-0A86-135C-5BC1AE2076C0}"/>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IPC Training for EYES</a:t>
            </a:r>
          </a:p>
        </p:txBody>
      </p:sp>
    </p:spTree>
    <p:extLst>
      <p:ext uri="{BB962C8B-B14F-4D97-AF65-F5344CB8AC3E}">
        <p14:creationId xmlns:p14="http://schemas.microsoft.com/office/powerpoint/2010/main" val="570316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59A34-8F2E-407B-984A-E546CE33A1F9}"/>
              </a:ext>
            </a:extLst>
          </p:cNvPr>
          <p:cNvSpPr>
            <a:spLocks noGrp="1"/>
          </p:cNvSpPr>
          <p:nvPr>
            <p:ph type="title"/>
          </p:nvPr>
        </p:nvSpPr>
        <p:spPr>
          <a:xfrm>
            <a:off x="1117600" y="179416"/>
            <a:ext cx="9728206" cy="972607"/>
          </a:xfrm>
        </p:spPr>
        <p:txBody>
          <a:bodyPr anchor="t">
            <a:normAutofit/>
          </a:bodyPr>
          <a:lstStyle/>
          <a:p>
            <a:r>
              <a:rPr lang="en-GB"/>
              <a:t> Vaccination</a:t>
            </a:r>
          </a:p>
        </p:txBody>
      </p:sp>
      <p:sp>
        <p:nvSpPr>
          <p:cNvPr id="13" name="Content Placeholder 3">
            <a:extLst>
              <a:ext uri="{FF2B5EF4-FFF2-40B4-BE49-F238E27FC236}">
                <a16:creationId xmlns:a16="http://schemas.microsoft.com/office/drawing/2014/main" id="{7641DBBF-EA92-9902-2F91-42008E9BD816}"/>
              </a:ext>
            </a:extLst>
          </p:cNvPr>
          <p:cNvSpPr>
            <a:spLocks noGrp="1"/>
          </p:cNvSpPr>
          <p:nvPr>
            <p:ph sz="half" idx="2"/>
          </p:nvPr>
        </p:nvSpPr>
        <p:spPr>
          <a:xfrm>
            <a:off x="3501483" y="2472396"/>
            <a:ext cx="7852317" cy="3261430"/>
          </a:xfrm>
        </p:spPr>
        <p:txBody>
          <a:bodyPr>
            <a:normAutofit/>
          </a:bodyPr>
          <a:lstStyle/>
          <a:p>
            <a:pPr marL="380990" indent="-380990">
              <a:lnSpc>
                <a:spcPct val="150000"/>
              </a:lnSpc>
            </a:pPr>
            <a:r>
              <a:rPr lang="en-GB" dirty="0">
                <a:latin typeface="Arial"/>
                <a:ea typeface="ヒラギノ角ゴ Pro W3"/>
                <a:cs typeface="Arial"/>
              </a:rPr>
              <a:t>After clean water, vaccination is the most effective public health intervention in the world for saving lives and promoting good health.</a:t>
            </a:r>
          </a:p>
          <a:p>
            <a:pPr marL="380990" indent="-380990">
              <a:lnSpc>
                <a:spcPct val="150000"/>
              </a:lnSpc>
            </a:pPr>
            <a:r>
              <a:rPr lang="en-GB" dirty="0">
                <a:latin typeface="Arial"/>
                <a:ea typeface="ヒラギノ角ゴ Pro W3"/>
                <a:cs typeface="Arial"/>
              </a:rPr>
              <a:t>Vaccines prevent up to 3 million deaths worldwide every year.</a:t>
            </a:r>
          </a:p>
        </p:txBody>
      </p:sp>
      <p:sp>
        <p:nvSpPr>
          <p:cNvPr id="7" name="Footer Placeholder 6">
            <a:extLst>
              <a:ext uri="{FF2B5EF4-FFF2-40B4-BE49-F238E27FC236}">
                <a16:creationId xmlns:a16="http://schemas.microsoft.com/office/drawing/2014/main" id="{A4588F55-7442-48CB-93ED-45ABA21A281B}"/>
              </a:ext>
            </a:extLst>
          </p:cNvPr>
          <p:cNvSpPr>
            <a:spLocks noGrp="1"/>
          </p:cNvSpPr>
          <p:nvPr>
            <p:ph type="ftr" sz="quarter" idx="10"/>
          </p:nvPr>
        </p:nvSpPr>
        <p:spPr>
          <a:xfrm>
            <a:off x="838200" y="6438850"/>
            <a:ext cx="10007606" cy="363600"/>
          </a:xfrm>
        </p:spPr>
        <p:txBody>
          <a:bodyPr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IPC Training for EYES</a:t>
            </a:r>
          </a:p>
        </p:txBody>
      </p:sp>
      <p:graphicFrame>
        <p:nvGraphicFramePr>
          <p:cNvPr id="9" name="Content Placeholder 2">
            <a:extLst>
              <a:ext uri="{FF2B5EF4-FFF2-40B4-BE49-F238E27FC236}">
                <a16:creationId xmlns:a16="http://schemas.microsoft.com/office/drawing/2014/main" id="{4D41462D-EBBF-3752-E8D0-736DB7F2B1AE}"/>
              </a:ext>
            </a:extLst>
          </p:cNvPr>
          <p:cNvGraphicFramePr>
            <a:graphicFrameLocks noGrp="1"/>
          </p:cNvGraphicFramePr>
          <p:nvPr>
            <p:ph sz="half" idx="1"/>
          </p:nvPr>
        </p:nvGraphicFramePr>
        <p:xfrm>
          <a:off x="726961" y="2472396"/>
          <a:ext cx="2161478" cy="2166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raphic 2" descr="Hand outline">
            <a:extLst>
              <a:ext uri="{FF2B5EF4-FFF2-40B4-BE49-F238E27FC236}">
                <a16:creationId xmlns:a16="http://schemas.microsoft.com/office/drawing/2014/main" id="{89E003A6-C3AD-FB0B-27C8-8335C2626FC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0629" y="54025"/>
            <a:ext cx="1278061" cy="1278061"/>
          </a:xfrm>
          <a:prstGeom prst="rect">
            <a:avLst/>
          </a:prstGeom>
        </p:spPr>
      </p:pic>
      <p:sp>
        <p:nvSpPr>
          <p:cNvPr id="4" name="Oval 3">
            <a:extLst>
              <a:ext uri="{FF2B5EF4-FFF2-40B4-BE49-F238E27FC236}">
                <a16:creationId xmlns:a16="http://schemas.microsoft.com/office/drawing/2014/main" id="{42068832-572A-0003-26EA-FEBD7A309624}"/>
              </a:ext>
            </a:extLst>
          </p:cNvPr>
          <p:cNvSpPr/>
          <p:nvPr/>
        </p:nvSpPr>
        <p:spPr>
          <a:xfrm>
            <a:off x="933599" y="54025"/>
            <a:ext cx="412595" cy="4104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rPr>
              <a:t>5</a:t>
            </a:r>
          </a:p>
        </p:txBody>
      </p:sp>
    </p:spTree>
    <p:extLst>
      <p:ext uri="{BB962C8B-B14F-4D97-AF65-F5344CB8AC3E}">
        <p14:creationId xmlns:p14="http://schemas.microsoft.com/office/powerpoint/2010/main" val="58938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FC858-A12B-0BDA-129A-D3022D13ABC7}"/>
              </a:ext>
            </a:extLst>
          </p:cNvPr>
          <p:cNvSpPr>
            <a:spLocks noGrp="1"/>
          </p:cNvSpPr>
          <p:nvPr>
            <p:ph type="title"/>
          </p:nvPr>
        </p:nvSpPr>
        <p:spPr>
          <a:xfrm>
            <a:off x="1219199" y="264544"/>
            <a:ext cx="10157577" cy="648072"/>
          </a:xfrm>
        </p:spPr>
        <p:txBody>
          <a:bodyPr/>
          <a:lstStyle/>
          <a:p>
            <a:r>
              <a:rPr lang="en-GB">
                <a:latin typeface="Arial"/>
                <a:ea typeface="ヒラギノ角ゴ Pro W3"/>
              </a:rPr>
              <a:t> Vaccination </a:t>
            </a:r>
            <a:endParaRPr lang="en-GB">
              <a:solidFill>
                <a:srgbClr val="FF0000"/>
              </a:solidFill>
            </a:endParaRPr>
          </a:p>
        </p:txBody>
      </p:sp>
      <p:sp>
        <p:nvSpPr>
          <p:cNvPr id="3" name="Content Placeholder 2">
            <a:extLst>
              <a:ext uri="{FF2B5EF4-FFF2-40B4-BE49-F238E27FC236}">
                <a16:creationId xmlns:a16="http://schemas.microsoft.com/office/drawing/2014/main" id="{A2085711-130F-B300-0602-0D2E39F8599A}"/>
              </a:ext>
            </a:extLst>
          </p:cNvPr>
          <p:cNvSpPr>
            <a:spLocks noGrp="1"/>
          </p:cNvSpPr>
          <p:nvPr>
            <p:ph idx="1"/>
          </p:nvPr>
        </p:nvSpPr>
        <p:spPr>
          <a:xfrm>
            <a:off x="569843" y="1445227"/>
            <a:ext cx="10704000" cy="4739679"/>
          </a:xfrm>
        </p:spPr>
        <p:txBody>
          <a:bodyPr>
            <a:noAutofit/>
          </a:bodyPr>
          <a:lstStyle/>
          <a:p>
            <a:pPr marL="380990" indent="-380990">
              <a:lnSpc>
                <a:spcPct val="113999"/>
              </a:lnSpc>
            </a:pPr>
            <a:r>
              <a:rPr lang="en-GB" dirty="0">
                <a:latin typeface="Arial"/>
                <a:ea typeface="ヒラギノ角ゴ Pro W3"/>
                <a:cs typeface="Arial"/>
              </a:rPr>
              <a:t>Vaccine schedule: Provides early protection against infections that are most dangerous for the very young.</a:t>
            </a:r>
            <a:endParaRPr lang="en-GB" dirty="0"/>
          </a:p>
          <a:p>
            <a:pPr marL="380990" indent="-380990">
              <a:lnSpc>
                <a:spcPct val="113999"/>
              </a:lnSpc>
            </a:pPr>
            <a:r>
              <a:rPr lang="en-GB" dirty="0">
                <a:latin typeface="Arial"/>
                <a:ea typeface="ヒラギノ角ゴ Pro W3"/>
                <a:cs typeface="Arial"/>
              </a:rPr>
              <a:t>Booster (repeat) doses and the introduction of other vaccinations as the child gets older are scheduled to provide protection before they reach an age when they become most at risk of these vaccine-preventable diseases.</a:t>
            </a:r>
          </a:p>
          <a:p>
            <a:pPr marL="380990" indent="-380990">
              <a:lnSpc>
                <a:spcPct val="113999"/>
              </a:lnSpc>
            </a:pPr>
            <a:r>
              <a:rPr lang="en-GB" dirty="0">
                <a:latin typeface="Arial"/>
                <a:ea typeface="ヒラギノ角ゴ Pro W3"/>
                <a:cs typeface="Arial"/>
              </a:rPr>
              <a:t>If people stop having vaccines, it's possible for infectious diseases to quickly spread again</a:t>
            </a:r>
          </a:p>
          <a:p>
            <a:pPr marL="0" indent="0" algn="ctr">
              <a:lnSpc>
                <a:spcPct val="113999"/>
              </a:lnSpc>
            </a:pPr>
            <a:r>
              <a:rPr lang="en-GB" u="sng" dirty="0">
                <a:hlinkClick r:id="rId3"/>
              </a:rPr>
              <a:t>Why vaccination is safe and important - NHS (www.nhs.uk)</a:t>
            </a:r>
            <a:endParaRPr lang="en-GB" u="sng" dirty="0"/>
          </a:p>
          <a:p>
            <a:pPr marL="0" indent="0" algn="ctr">
              <a:lnSpc>
                <a:spcPct val="113999"/>
              </a:lnSpc>
              <a:buNone/>
            </a:pPr>
            <a:endParaRPr lang="en-GB" u="sng" dirty="0"/>
          </a:p>
          <a:p>
            <a:pPr marL="5927" indent="-5927">
              <a:lnSpc>
                <a:spcPct val="113999"/>
              </a:lnSpc>
            </a:pPr>
            <a:endParaRPr lang="en-GB" dirty="0">
              <a:latin typeface="Arial"/>
              <a:ea typeface="ヒラギノ角ゴ Pro W3"/>
              <a:cs typeface="Arial"/>
            </a:endParaRPr>
          </a:p>
        </p:txBody>
      </p:sp>
      <p:sp>
        <p:nvSpPr>
          <p:cNvPr id="7" name="Footer Placeholder 6">
            <a:extLst>
              <a:ext uri="{FF2B5EF4-FFF2-40B4-BE49-F238E27FC236}">
                <a16:creationId xmlns:a16="http://schemas.microsoft.com/office/drawing/2014/main" id="{1A734E97-01FF-472F-8248-0A2256AD3972}"/>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rPr>
              <a:t>IPC Training for EYES</a:t>
            </a:r>
          </a:p>
        </p:txBody>
      </p:sp>
      <p:pic>
        <p:nvPicPr>
          <p:cNvPr id="4" name="Graphic 3" descr="Hand outline">
            <a:extLst>
              <a:ext uri="{FF2B5EF4-FFF2-40B4-BE49-F238E27FC236}">
                <a16:creationId xmlns:a16="http://schemas.microsoft.com/office/drawing/2014/main" id="{E4A41151-5558-2436-D775-D7AB6A45CB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0629" y="54025"/>
            <a:ext cx="1278061" cy="1278061"/>
          </a:xfrm>
          <a:prstGeom prst="rect">
            <a:avLst/>
          </a:prstGeom>
        </p:spPr>
      </p:pic>
      <p:sp>
        <p:nvSpPr>
          <p:cNvPr id="5" name="Oval 4">
            <a:extLst>
              <a:ext uri="{FF2B5EF4-FFF2-40B4-BE49-F238E27FC236}">
                <a16:creationId xmlns:a16="http://schemas.microsoft.com/office/drawing/2014/main" id="{299E1ABC-4E6A-A459-23C5-88371B5E26C8}"/>
              </a:ext>
            </a:extLst>
          </p:cNvPr>
          <p:cNvSpPr/>
          <p:nvPr/>
        </p:nvSpPr>
        <p:spPr>
          <a:xfrm>
            <a:off x="933599" y="54025"/>
            <a:ext cx="412595" cy="4104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a:ea typeface="+mn-ea"/>
                <a:cs typeface="+mn-cs"/>
              </a:rPr>
              <a:t>5</a:t>
            </a:r>
          </a:p>
        </p:txBody>
      </p:sp>
    </p:spTree>
    <p:extLst>
      <p:ext uri="{BB962C8B-B14F-4D97-AF65-F5344CB8AC3E}">
        <p14:creationId xmlns:p14="http://schemas.microsoft.com/office/powerpoint/2010/main" val="56051232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7C9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UKHSA Presentation template 2.potx" id="{F8D197EE-B3EE-E244-8E5F-4EEADD5DF5A2}" vid="{09195288-6491-D848-A709-2FA78F9C77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TotalTime>
  <Words>2568</Words>
  <Application>Microsoft Office PowerPoint</Application>
  <PresentationFormat>Widescreen</PresentationFormat>
  <Paragraphs>246</Paragraphs>
  <Slides>10</Slides>
  <Notes>10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Arial,Sans-Serif</vt:lpstr>
      <vt:lpstr>Calibri</vt:lpstr>
      <vt:lpstr>ヒラギノ角ゴ Pro W3</vt:lpstr>
      <vt:lpstr>1_Office Theme</vt:lpstr>
      <vt:lpstr>Five key hygiene and prevention measures</vt:lpstr>
      <vt:lpstr>Staying at home if unwell</vt:lpstr>
      <vt:lpstr>A high temperature!!</vt:lpstr>
      <vt:lpstr>2a. Hand hygiene </vt:lpstr>
      <vt:lpstr>2b. Respiratory and Cough hygiene</vt:lpstr>
      <vt:lpstr>         Cleaning</vt:lpstr>
      <vt:lpstr>Ventilation </vt:lpstr>
      <vt:lpstr> Vaccination</vt:lpstr>
      <vt:lpstr> Vaccination </vt:lpstr>
      <vt:lpstr>How vaccination uptake can be improved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Rita Ochili</dc:creator>
  <cp:lastModifiedBy>Rita Ochili</cp:lastModifiedBy>
  <cp:revision>1</cp:revision>
  <dcterms:created xsi:type="dcterms:W3CDTF">2025-11-06T10:16:02Z</dcterms:created>
  <dcterms:modified xsi:type="dcterms:W3CDTF">2025-11-06T10:26:47Z</dcterms:modified>
</cp:coreProperties>
</file>