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1616" r:id="rId2"/>
    <p:sldId id="1622" r:id="rId3"/>
    <p:sldId id="162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D66E4F-785F-413D-A9F1-BC353D322358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6355F-68FD-46CC-8E07-5AF128137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142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/>
              <a:t>Presenter notes: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Antimicrobials are medicines used to kill or slow the growth of microbes, which helps fight infections.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Depending on the type of microbe there are different types of antimicrobial and these are listed here (read from the slide).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Most of us are more aware of </a:t>
            </a:r>
            <a:r>
              <a:rPr lang="en-US" dirty="0" err="1"/>
              <a:t>antibiocs</a:t>
            </a:r>
            <a:r>
              <a:rPr lang="en-US" dirty="0"/>
              <a:t>, which only fight bacterial infections, which is why these are not prescribed when someone has a cold, flu, RSV or COVID.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r>
              <a:rPr lang="en-US" dirty="0"/>
              <a:t>The next slides will discuss how antibiotics are becoming resistance to some nasty bacterial infections. </a:t>
            </a:r>
            <a:endParaRPr lang="en-GB" dirty="0"/>
          </a:p>
          <a:p>
            <a:endParaRPr lang="en-GB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GB" dirty="0"/>
          </a:p>
          <a:p>
            <a:endParaRPr lang="en-GB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9349AD-43E2-A142-9B61-FBB06C64E86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3787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sz="1200" b="1">
                <a:ea typeface="+mn-lt"/>
                <a:cs typeface="+mn-lt"/>
              </a:rPr>
              <a:t>Presenters notes</a:t>
            </a:r>
            <a:r>
              <a:rPr lang="en-GB" sz="1200">
                <a:ea typeface="+mn-lt"/>
                <a:cs typeface="+mn-lt"/>
              </a:rPr>
              <a:t>: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1200">
              <a:ea typeface="+mn-lt"/>
              <a:cs typeface="+mn-lt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200">
                <a:ea typeface="+mn-lt"/>
                <a:cs typeface="+mn-lt"/>
              </a:rPr>
              <a:t>EYES can help prevent the burden of infection by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>
                <a:ea typeface="+mn-lt"/>
                <a:cs typeface="+mn-lt"/>
              </a:rPr>
              <a:t>Encourage good hand and cough hygiene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>
                <a:ea typeface="+mn-lt"/>
                <a:cs typeface="+mn-lt"/>
              </a:rPr>
              <a:t>Place posters around your setting to remind students/ young people of key behaviours (handwashing, covering coughs and cold)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>
                <a:ea typeface="+mn-lt"/>
                <a:cs typeface="+mn-lt"/>
              </a:rPr>
              <a:t>Promote uptake of childhood and seasonal vaccinations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>
                <a:ea typeface="+mn-lt"/>
                <a:cs typeface="+mn-lt"/>
              </a:rPr>
              <a:t>Schools can hold an assembly on what antimicrobial resistance (AMR) is and why it matters/ other settings could have newsletters going out with the same information on for parents/ carers.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9349AD-43E2-A142-9B61-FBB06C64E86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8840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420D6-CED8-4F62-AA93-FCC34ADFC5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2955" y="2528658"/>
            <a:ext cx="10481617" cy="2387600"/>
          </a:xfrm>
        </p:spPr>
        <p:txBody>
          <a:bodyPr anchor="t"/>
          <a:lstStyle>
            <a:lvl1pPr algn="l">
              <a:defRPr sz="4000">
                <a:solidFill>
                  <a:srgbClr val="007C9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C7FEC2-592B-3B45-AD69-7B09ED663BDA}"/>
              </a:ext>
            </a:extLst>
          </p:cNvPr>
          <p:cNvSpPr/>
          <p:nvPr userDrawn="1"/>
        </p:nvSpPr>
        <p:spPr>
          <a:xfrm>
            <a:off x="0" y="2163891"/>
            <a:ext cx="12192000" cy="119269"/>
          </a:xfrm>
          <a:prstGeom prst="rect">
            <a:avLst/>
          </a:prstGeom>
          <a:solidFill>
            <a:srgbClr val="007C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589ACE75-7FCE-C94E-8995-B063AAD5D25E}"/>
              </a:ext>
            </a:extLst>
          </p:cNvPr>
          <p:cNvSpPr/>
          <p:nvPr userDrawn="1"/>
        </p:nvSpPr>
        <p:spPr>
          <a:xfrm>
            <a:off x="0" y="5997555"/>
            <a:ext cx="11658945" cy="861678"/>
          </a:xfrm>
          <a:custGeom>
            <a:avLst/>
            <a:gdLst>
              <a:gd name="connsiteX0" fmla="*/ 0 w 11658945"/>
              <a:gd name="connsiteY0" fmla="*/ 0 h 861678"/>
              <a:gd name="connsiteX1" fmla="*/ 413266 w 11658945"/>
              <a:gd name="connsiteY1" fmla="*/ 0 h 861678"/>
              <a:gd name="connsiteX2" fmla="*/ 451186 w 11658945"/>
              <a:gd name="connsiteY2" fmla="*/ 0 h 861678"/>
              <a:gd name="connsiteX3" fmla="*/ 10797265 w 11658945"/>
              <a:gd name="connsiteY3" fmla="*/ 0 h 861678"/>
              <a:gd name="connsiteX4" fmla="*/ 11658945 w 11658945"/>
              <a:gd name="connsiteY4" fmla="*/ 861678 h 861678"/>
              <a:gd name="connsiteX5" fmla="*/ 9935587 w 11658945"/>
              <a:gd name="connsiteY5" fmla="*/ 861678 h 861678"/>
              <a:gd name="connsiteX6" fmla="*/ 1312864 w 11658945"/>
              <a:gd name="connsiteY6" fmla="*/ 861678 h 861678"/>
              <a:gd name="connsiteX7" fmla="*/ 413266 w 11658945"/>
              <a:gd name="connsiteY7" fmla="*/ 861678 h 861678"/>
              <a:gd name="connsiteX8" fmla="*/ 0 w 11658945"/>
              <a:gd name="connsiteY8" fmla="*/ 861678 h 861678"/>
              <a:gd name="connsiteX9" fmla="*/ 0 w 11658945"/>
              <a:gd name="connsiteY9" fmla="*/ 0 h 861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658945" h="861678">
                <a:moveTo>
                  <a:pt x="0" y="0"/>
                </a:moveTo>
                <a:lnTo>
                  <a:pt x="413266" y="0"/>
                </a:lnTo>
                <a:lnTo>
                  <a:pt x="451186" y="0"/>
                </a:lnTo>
                <a:lnTo>
                  <a:pt x="10797265" y="0"/>
                </a:lnTo>
                <a:cubicBezTo>
                  <a:pt x="11273157" y="0"/>
                  <a:pt x="11658945" y="385787"/>
                  <a:pt x="11658945" y="861678"/>
                </a:cubicBezTo>
                <a:lnTo>
                  <a:pt x="9935587" y="861678"/>
                </a:lnTo>
                <a:lnTo>
                  <a:pt x="1312864" y="861678"/>
                </a:lnTo>
                <a:lnTo>
                  <a:pt x="413266" y="861678"/>
                </a:lnTo>
                <a:lnTo>
                  <a:pt x="0" y="861678"/>
                </a:lnTo>
                <a:lnTo>
                  <a:pt x="0" y="0"/>
                </a:lnTo>
                <a:close/>
              </a:path>
            </a:pathLst>
          </a:custGeom>
          <a:solidFill>
            <a:srgbClr val="007C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5CCB9D-C4A1-8784-7C9A-79F9CF1196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031" y="364765"/>
            <a:ext cx="1376811" cy="1403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5966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41C13-0DB6-4E28-9521-FD744346D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1F445-D392-4789-9479-AF028CB55CC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65E6804-E436-2947-81F5-FCC5E465C14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Presentation title</a:t>
            </a:r>
            <a:endParaRPr lang="en-GB" sz="1400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C176BFD-AF1B-334D-884D-C08E0A3D50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4369E4-5DE7-46E5-874E-4FD437973785}" type="slidenum">
              <a:rPr lang="en-GB" smtClean="0"/>
              <a:pPr/>
              <a:t>‹#›</a:t>
            </a:fld>
            <a:endParaRPr lang="en-GB" sz="1400" dirty="0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27949CF1-DF09-4B49-95A4-9EE895ADE305}"/>
              </a:ext>
            </a:extLst>
          </p:cNvPr>
          <p:cNvSpPr/>
          <p:nvPr userDrawn="1"/>
        </p:nvSpPr>
        <p:spPr>
          <a:xfrm>
            <a:off x="1400" y="0"/>
            <a:ext cx="393956" cy="6236288"/>
          </a:xfrm>
          <a:custGeom>
            <a:avLst/>
            <a:gdLst>
              <a:gd name="connsiteX0" fmla="*/ 0 w 393956"/>
              <a:gd name="connsiteY0" fmla="*/ 0 h 6236288"/>
              <a:gd name="connsiteX1" fmla="*/ 393956 w 393956"/>
              <a:gd name="connsiteY1" fmla="*/ 0 h 6236288"/>
              <a:gd name="connsiteX2" fmla="*/ 393956 w 393956"/>
              <a:gd name="connsiteY2" fmla="*/ 1094804 h 6236288"/>
              <a:gd name="connsiteX3" fmla="*/ 393956 w 393956"/>
              <a:gd name="connsiteY3" fmla="*/ 1112141 h 6236288"/>
              <a:gd name="connsiteX4" fmla="*/ 393956 w 393956"/>
              <a:gd name="connsiteY4" fmla="*/ 5842331 h 6236288"/>
              <a:gd name="connsiteX5" fmla="*/ 0 w 393956"/>
              <a:gd name="connsiteY5" fmla="*/ 6236288 h 6236288"/>
              <a:gd name="connsiteX6" fmla="*/ 0 w 393956"/>
              <a:gd name="connsiteY6" fmla="*/ 5448375 h 6236288"/>
              <a:gd name="connsiteX7" fmla="*/ 0 w 393956"/>
              <a:gd name="connsiteY7" fmla="*/ 1506097 h 6236288"/>
              <a:gd name="connsiteX8" fmla="*/ 0 w 393956"/>
              <a:gd name="connsiteY8" fmla="*/ 1094804 h 6236288"/>
              <a:gd name="connsiteX9" fmla="*/ 0 w 393956"/>
              <a:gd name="connsiteY9" fmla="*/ 718184 h 6236288"/>
              <a:gd name="connsiteX10" fmla="*/ 0 w 393956"/>
              <a:gd name="connsiteY10" fmla="*/ 0 h 6236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93956" h="6236288">
                <a:moveTo>
                  <a:pt x="0" y="0"/>
                </a:moveTo>
                <a:lnTo>
                  <a:pt x="393956" y="0"/>
                </a:lnTo>
                <a:lnTo>
                  <a:pt x="393956" y="1094804"/>
                </a:lnTo>
                <a:lnTo>
                  <a:pt x="393956" y="1112141"/>
                </a:lnTo>
                <a:lnTo>
                  <a:pt x="393956" y="5842331"/>
                </a:lnTo>
                <a:cubicBezTo>
                  <a:pt x="393956" y="6059908"/>
                  <a:pt x="217576" y="6236288"/>
                  <a:pt x="0" y="6236288"/>
                </a:cubicBezTo>
                <a:lnTo>
                  <a:pt x="0" y="5448375"/>
                </a:lnTo>
                <a:lnTo>
                  <a:pt x="0" y="1506097"/>
                </a:lnTo>
                <a:lnTo>
                  <a:pt x="0" y="1094804"/>
                </a:lnTo>
                <a:lnTo>
                  <a:pt x="0" y="718184"/>
                </a:lnTo>
                <a:lnTo>
                  <a:pt x="0" y="0"/>
                </a:lnTo>
                <a:close/>
              </a:path>
            </a:pathLst>
          </a:custGeom>
          <a:solidFill>
            <a:srgbClr val="007C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22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8ADD9-C943-418A-9D35-CC865F95F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14506-EEE5-4D8C-850E-4F0922B6B43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046333-AC78-4EDE-9D8D-21DCF6FCEA5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E4E894C-2A2B-A74C-BFBD-B15007757C8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Presentation title</a:t>
            </a:r>
            <a:endParaRPr lang="en-GB" sz="1400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05D39806-AD25-A04F-9636-F009A170C8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4369E4-5DE7-46E5-874E-4FD437973785}" type="slidenum">
              <a:rPr lang="en-GB" smtClean="0"/>
              <a:pPr/>
              <a:t>‹#›</a:t>
            </a:fld>
            <a:endParaRPr lang="en-GB" sz="1400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24950A53-BD8A-C542-B5C0-F9F7929146EA}"/>
              </a:ext>
            </a:extLst>
          </p:cNvPr>
          <p:cNvSpPr/>
          <p:nvPr userDrawn="1"/>
        </p:nvSpPr>
        <p:spPr>
          <a:xfrm>
            <a:off x="1400" y="0"/>
            <a:ext cx="393956" cy="6236288"/>
          </a:xfrm>
          <a:custGeom>
            <a:avLst/>
            <a:gdLst>
              <a:gd name="connsiteX0" fmla="*/ 0 w 393956"/>
              <a:gd name="connsiteY0" fmla="*/ 0 h 6236288"/>
              <a:gd name="connsiteX1" fmla="*/ 393956 w 393956"/>
              <a:gd name="connsiteY1" fmla="*/ 0 h 6236288"/>
              <a:gd name="connsiteX2" fmla="*/ 393956 w 393956"/>
              <a:gd name="connsiteY2" fmla="*/ 1094804 h 6236288"/>
              <a:gd name="connsiteX3" fmla="*/ 393956 w 393956"/>
              <a:gd name="connsiteY3" fmla="*/ 1112141 h 6236288"/>
              <a:gd name="connsiteX4" fmla="*/ 393956 w 393956"/>
              <a:gd name="connsiteY4" fmla="*/ 5842331 h 6236288"/>
              <a:gd name="connsiteX5" fmla="*/ 0 w 393956"/>
              <a:gd name="connsiteY5" fmla="*/ 6236288 h 6236288"/>
              <a:gd name="connsiteX6" fmla="*/ 0 w 393956"/>
              <a:gd name="connsiteY6" fmla="*/ 5448375 h 6236288"/>
              <a:gd name="connsiteX7" fmla="*/ 0 w 393956"/>
              <a:gd name="connsiteY7" fmla="*/ 1506097 h 6236288"/>
              <a:gd name="connsiteX8" fmla="*/ 0 w 393956"/>
              <a:gd name="connsiteY8" fmla="*/ 1094804 h 6236288"/>
              <a:gd name="connsiteX9" fmla="*/ 0 w 393956"/>
              <a:gd name="connsiteY9" fmla="*/ 718184 h 6236288"/>
              <a:gd name="connsiteX10" fmla="*/ 0 w 393956"/>
              <a:gd name="connsiteY10" fmla="*/ 0 h 6236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93956" h="6236288">
                <a:moveTo>
                  <a:pt x="0" y="0"/>
                </a:moveTo>
                <a:lnTo>
                  <a:pt x="393956" y="0"/>
                </a:lnTo>
                <a:lnTo>
                  <a:pt x="393956" y="1094804"/>
                </a:lnTo>
                <a:lnTo>
                  <a:pt x="393956" y="1112141"/>
                </a:lnTo>
                <a:lnTo>
                  <a:pt x="393956" y="5842331"/>
                </a:lnTo>
                <a:cubicBezTo>
                  <a:pt x="393956" y="6059908"/>
                  <a:pt x="217576" y="6236288"/>
                  <a:pt x="0" y="6236288"/>
                </a:cubicBezTo>
                <a:lnTo>
                  <a:pt x="0" y="5448375"/>
                </a:lnTo>
                <a:lnTo>
                  <a:pt x="0" y="1506097"/>
                </a:lnTo>
                <a:lnTo>
                  <a:pt x="0" y="1094804"/>
                </a:lnTo>
                <a:lnTo>
                  <a:pt x="0" y="718184"/>
                </a:lnTo>
                <a:lnTo>
                  <a:pt x="0" y="0"/>
                </a:lnTo>
                <a:close/>
              </a:path>
            </a:pathLst>
          </a:custGeom>
          <a:solidFill>
            <a:srgbClr val="007C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78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6C20DF-56A1-44A9-A429-8B05468D2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BA82AB-E9DB-425C-9352-E0A272AD0E4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  <a:p>
            <a:pPr lvl="4"/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FD6833-A055-4CE8-AB12-41A1997D9B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6F2F5E-B4CD-46C2-B6AC-8052CF2B36A5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  <a:p>
            <a:pPr lvl="4"/>
            <a:endParaRPr lang="en-GB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3503C25A-9D93-4F4F-8253-B7AB9B2BC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CB930E85-4B03-2D45-B847-D4398F5F91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Presentation title</a:t>
            </a:r>
            <a:endParaRPr lang="en-GB" sz="1400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5E1D73D8-44E6-D54F-8151-2BDA8CF08C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4369E4-5DE7-46E5-874E-4FD437973785}" type="slidenum">
              <a:rPr lang="en-GB" smtClean="0"/>
              <a:pPr/>
              <a:t>‹#›</a:t>
            </a:fld>
            <a:endParaRPr lang="en-GB" sz="1400" dirty="0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66770F20-D4D6-8640-8CFE-5B98F2B9FDD0}"/>
              </a:ext>
            </a:extLst>
          </p:cNvPr>
          <p:cNvSpPr/>
          <p:nvPr userDrawn="1"/>
        </p:nvSpPr>
        <p:spPr>
          <a:xfrm>
            <a:off x="1400" y="0"/>
            <a:ext cx="393956" cy="6236288"/>
          </a:xfrm>
          <a:custGeom>
            <a:avLst/>
            <a:gdLst>
              <a:gd name="connsiteX0" fmla="*/ 0 w 393956"/>
              <a:gd name="connsiteY0" fmla="*/ 0 h 6236288"/>
              <a:gd name="connsiteX1" fmla="*/ 393956 w 393956"/>
              <a:gd name="connsiteY1" fmla="*/ 0 h 6236288"/>
              <a:gd name="connsiteX2" fmla="*/ 393956 w 393956"/>
              <a:gd name="connsiteY2" fmla="*/ 1094804 h 6236288"/>
              <a:gd name="connsiteX3" fmla="*/ 393956 w 393956"/>
              <a:gd name="connsiteY3" fmla="*/ 1112141 h 6236288"/>
              <a:gd name="connsiteX4" fmla="*/ 393956 w 393956"/>
              <a:gd name="connsiteY4" fmla="*/ 5842331 h 6236288"/>
              <a:gd name="connsiteX5" fmla="*/ 0 w 393956"/>
              <a:gd name="connsiteY5" fmla="*/ 6236288 h 6236288"/>
              <a:gd name="connsiteX6" fmla="*/ 0 w 393956"/>
              <a:gd name="connsiteY6" fmla="*/ 5448375 h 6236288"/>
              <a:gd name="connsiteX7" fmla="*/ 0 w 393956"/>
              <a:gd name="connsiteY7" fmla="*/ 1506097 h 6236288"/>
              <a:gd name="connsiteX8" fmla="*/ 0 w 393956"/>
              <a:gd name="connsiteY8" fmla="*/ 1094804 h 6236288"/>
              <a:gd name="connsiteX9" fmla="*/ 0 w 393956"/>
              <a:gd name="connsiteY9" fmla="*/ 718184 h 6236288"/>
              <a:gd name="connsiteX10" fmla="*/ 0 w 393956"/>
              <a:gd name="connsiteY10" fmla="*/ 0 h 6236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93956" h="6236288">
                <a:moveTo>
                  <a:pt x="0" y="0"/>
                </a:moveTo>
                <a:lnTo>
                  <a:pt x="393956" y="0"/>
                </a:lnTo>
                <a:lnTo>
                  <a:pt x="393956" y="1094804"/>
                </a:lnTo>
                <a:lnTo>
                  <a:pt x="393956" y="1112141"/>
                </a:lnTo>
                <a:lnTo>
                  <a:pt x="393956" y="5842331"/>
                </a:lnTo>
                <a:cubicBezTo>
                  <a:pt x="393956" y="6059908"/>
                  <a:pt x="217576" y="6236288"/>
                  <a:pt x="0" y="6236288"/>
                </a:cubicBezTo>
                <a:lnTo>
                  <a:pt x="0" y="5448375"/>
                </a:lnTo>
                <a:lnTo>
                  <a:pt x="0" y="1506097"/>
                </a:lnTo>
                <a:lnTo>
                  <a:pt x="0" y="1094804"/>
                </a:lnTo>
                <a:lnTo>
                  <a:pt x="0" y="718184"/>
                </a:lnTo>
                <a:lnTo>
                  <a:pt x="0" y="0"/>
                </a:lnTo>
                <a:close/>
              </a:path>
            </a:pathLst>
          </a:custGeom>
          <a:solidFill>
            <a:srgbClr val="007C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483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BC75E-5812-48FD-BCBD-1235D22F0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80B7E6-3A31-244C-8D5C-297872DC3E1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Presentation title</a:t>
            </a:r>
            <a:endParaRPr lang="en-GB" sz="14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38D384-66F4-D748-9499-51EC58830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4369E4-5DE7-46E5-874E-4FD437973785}" type="slidenum">
              <a:rPr lang="en-GB" smtClean="0"/>
              <a:pPr/>
              <a:t>‹#›</a:t>
            </a:fld>
            <a:endParaRPr lang="en-GB" sz="1400" dirty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DA6B6785-D4C3-0D45-A760-32104DD6D8AB}"/>
              </a:ext>
            </a:extLst>
          </p:cNvPr>
          <p:cNvSpPr/>
          <p:nvPr userDrawn="1"/>
        </p:nvSpPr>
        <p:spPr>
          <a:xfrm>
            <a:off x="1400" y="0"/>
            <a:ext cx="393956" cy="6236288"/>
          </a:xfrm>
          <a:custGeom>
            <a:avLst/>
            <a:gdLst>
              <a:gd name="connsiteX0" fmla="*/ 0 w 393956"/>
              <a:gd name="connsiteY0" fmla="*/ 0 h 6236288"/>
              <a:gd name="connsiteX1" fmla="*/ 393956 w 393956"/>
              <a:gd name="connsiteY1" fmla="*/ 0 h 6236288"/>
              <a:gd name="connsiteX2" fmla="*/ 393956 w 393956"/>
              <a:gd name="connsiteY2" fmla="*/ 1094804 h 6236288"/>
              <a:gd name="connsiteX3" fmla="*/ 393956 w 393956"/>
              <a:gd name="connsiteY3" fmla="*/ 1112141 h 6236288"/>
              <a:gd name="connsiteX4" fmla="*/ 393956 w 393956"/>
              <a:gd name="connsiteY4" fmla="*/ 5842331 h 6236288"/>
              <a:gd name="connsiteX5" fmla="*/ 0 w 393956"/>
              <a:gd name="connsiteY5" fmla="*/ 6236288 h 6236288"/>
              <a:gd name="connsiteX6" fmla="*/ 0 w 393956"/>
              <a:gd name="connsiteY6" fmla="*/ 5448375 h 6236288"/>
              <a:gd name="connsiteX7" fmla="*/ 0 w 393956"/>
              <a:gd name="connsiteY7" fmla="*/ 1506097 h 6236288"/>
              <a:gd name="connsiteX8" fmla="*/ 0 w 393956"/>
              <a:gd name="connsiteY8" fmla="*/ 1094804 h 6236288"/>
              <a:gd name="connsiteX9" fmla="*/ 0 w 393956"/>
              <a:gd name="connsiteY9" fmla="*/ 718184 h 6236288"/>
              <a:gd name="connsiteX10" fmla="*/ 0 w 393956"/>
              <a:gd name="connsiteY10" fmla="*/ 0 h 6236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93956" h="6236288">
                <a:moveTo>
                  <a:pt x="0" y="0"/>
                </a:moveTo>
                <a:lnTo>
                  <a:pt x="393956" y="0"/>
                </a:lnTo>
                <a:lnTo>
                  <a:pt x="393956" y="1094804"/>
                </a:lnTo>
                <a:lnTo>
                  <a:pt x="393956" y="1112141"/>
                </a:lnTo>
                <a:lnTo>
                  <a:pt x="393956" y="5842331"/>
                </a:lnTo>
                <a:cubicBezTo>
                  <a:pt x="393956" y="6059908"/>
                  <a:pt x="217576" y="6236288"/>
                  <a:pt x="0" y="6236288"/>
                </a:cubicBezTo>
                <a:lnTo>
                  <a:pt x="0" y="5448375"/>
                </a:lnTo>
                <a:lnTo>
                  <a:pt x="0" y="1506097"/>
                </a:lnTo>
                <a:lnTo>
                  <a:pt x="0" y="1094804"/>
                </a:lnTo>
                <a:lnTo>
                  <a:pt x="0" y="718184"/>
                </a:lnTo>
                <a:lnTo>
                  <a:pt x="0" y="0"/>
                </a:lnTo>
                <a:close/>
              </a:path>
            </a:pathLst>
          </a:custGeom>
          <a:solidFill>
            <a:srgbClr val="007C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0156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F3503B-7986-436C-9822-A1854F9D9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956" y="179416"/>
            <a:ext cx="11123856" cy="97260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F05904-E451-4DAC-98D7-82FCA86A4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5955" y="1774826"/>
            <a:ext cx="1112385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9E1E3-76D3-49B4-BA11-2CCBDA7CAD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438850"/>
            <a:ext cx="10007606" cy="363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rgbClr val="007C9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5F349-A985-4FF9-9FE5-9D2B321F56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0629" y="6438850"/>
            <a:ext cx="5963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007C9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44369E4-5DE7-46E5-874E-4FD43797378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2589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rgbClr val="007C9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7C9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C91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C9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C9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C9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A05D3-A878-8E0F-9A3A-FB5781C74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Ways to treat infections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B7E6D-CA24-F8E8-8F0B-BFA5D7743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071" y="1152023"/>
            <a:ext cx="11123857" cy="469808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dirty="0"/>
              <a:t>Our immune system will fight off many common infections but, in some cases, it needs help</a:t>
            </a:r>
          </a:p>
          <a:p>
            <a:pPr>
              <a:lnSpc>
                <a:spcPct val="150000"/>
              </a:lnSpc>
            </a:pPr>
            <a:r>
              <a:rPr lang="en-GB" dirty="0"/>
              <a:t> </a:t>
            </a:r>
            <a:r>
              <a:rPr lang="en-US" dirty="0"/>
              <a:t>Antimicrobials are medicines used to kill or slow the growth of microbes</a:t>
            </a:r>
          </a:p>
          <a:p>
            <a:pPr>
              <a:lnSpc>
                <a:spcPct val="150000"/>
              </a:lnSpc>
            </a:pPr>
            <a:r>
              <a:rPr lang="en-US" dirty="0"/>
              <a:t>Antimicrobials can be grouped according to the micro-organisms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362DE7-2AF7-6737-ACBF-B1F76FE751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7C9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IPC Training for EYES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E58614B-E00D-92B7-9BC1-BE25C49626EF}"/>
              </a:ext>
            </a:extLst>
          </p:cNvPr>
          <p:cNvSpPr/>
          <p:nvPr/>
        </p:nvSpPr>
        <p:spPr>
          <a:xfrm>
            <a:off x="1016779" y="4082977"/>
            <a:ext cx="1548000" cy="792088"/>
          </a:xfrm>
          <a:prstGeom prst="roundRect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Bacteria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F4DDC52A-EA98-813F-3F6A-1A0312962553}"/>
              </a:ext>
            </a:extLst>
          </p:cNvPr>
          <p:cNvSpPr/>
          <p:nvPr/>
        </p:nvSpPr>
        <p:spPr>
          <a:xfrm>
            <a:off x="3487560" y="4082977"/>
            <a:ext cx="1548000" cy="792088"/>
          </a:xfrm>
          <a:prstGeom prst="roundRect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Viruses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E7EE81BE-3A93-C217-87BC-695CA55B6006}"/>
              </a:ext>
            </a:extLst>
          </p:cNvPr>
          <p:cNvSpPr/>
          <p:nvPr/>
        </p:nvSpPr>
        <p:spPr>
          <a:xfrm>
            <a:off x="5955915" y="4082977"/>
            <a:ext cx="1548000" cy="792088"/>
          </a:xfrm>
          <a:prstGeom prst="roundRect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Fungi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7449C9C-8C19-B35E-2FA3-7153769C14AF}"/>
              </a:ext>
            </a:extLst>
          </p:cNvPr>
          <p:cNvSpPr/>
          <p:nvPr/>
        </p:nvSpPr>
        <p:spPr>
          <a:xfrm>
            <a:off x="8498068" y="4082977"/>
            <a:ext cx="1548000" cy="792088"/>
          </a:xfrm>
          <a:prstGeom prst="roundRect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Parasites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51A4303-E0AD-60A2-357E-18019BCC9544}"/>
              </a:ext>
            </a:extLst>
          </p:cNvPr>
          <p:cNvSpPr txBox="1"/>
          <p:nvPr/>
        </p:nvSpPr>
        <p:spPr>
          <a:xfrm>
            <a:off x="1016779" y="5388443"/>
            <a:ext cx="15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antibiotics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AE31E95-C204-B7EA-8722-6FE8F14F8938}"/>
              </a:ext>
            </a:extLst>
          </p:cNvPr>
          <p:cNvSpPr txBox="1"/>
          <p:nvPr/>
        </p:nvSpPr>
        <p:spPr>
          <a:xfrm>
            <a:off x="3487560" y="5374119"/>
            <a:ext cx="15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antivirals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471EA14-0862-6A8E-1033-6AF92731ED32}"/>
              </a:ext>
            </a:extLst>
          </p:cNvPr>
          <p:cNvSpPr txBox="1"/>
          <p:nvPr/>
        </p:nvSpPr>
        <p:spPr>
          <a:xfrm>
            <a:off x="5746468" y="5388443"/>
            <a:ext cx="2046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antifungals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DF10F22-30B6-5F58-3239-F2F79AA5454F}"/>
              </a:ext>
            </a:extLst>
          </p:cNvPr>
          <p:cNvSpPr txBox="1"/>
          <p:nvPr/>
        </p:nvSpPr>
        <p:spPr>
          <a:xfrm>
            <a:off x="8248606" y="5374118"/>
            <a:ext cx="2046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antiparasitics</a:t>
            </a:r>
            <a:endParaRPr kumimoji="0" lang="en-GB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" name="Arrow: Down 24">
            <a:extLst>
              <a:ext uri="{FF2B5EF4-FFF2-40B4-BE49-F238E27FC236}">
                <a16:creationId xmlns:a16="http://schemas.microsoft.com/office/drawing/2014/main" id="{5132D04F-DA4D-B65E-819A-92AC571F62F3}"/>
              </a:ext>
            </a:extLst>
          </p:cNvPr>
          <p:cNvSpPr/>
          <p:nvPr/>
        </p:nvSpPr>
        <p:spPr>
          <a:xfrm>
            <a:off x="1604595" y="5008745"/>
            <a:ext cx="356421" cy="402842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Arrow: Down 26">
            <a:extLst>
              <a:ext uri="{FF2B5EF4-FFF2-40B4-BE49-F238E27FC236}">
                <a16:creationId xmlns:a16="http://schemas.microsoft.com/office/drawing/2014/main" id="{CA6C9487-6657-4915-3954-61C76504014D}"/>
              </a:ext>
            </a:extLst>
          </p:cNvPr>
          <p:cNvSpPr/>
          <p:nvPr/>
        </p:nvSpPr>
        <p:spPr>
          <a:xfrm>
            <a:off x="9093857" y="5025011"/>
            <a:ext cx="356421" cy="402842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8" name="Arrow: Down 27">
            <a:extLst>
              <a:ext uri="{FF2B5EF4-FFF2-40B4-BE49-F238E27FC236}">
                <a16:creationId xmlns:a16="http://schemas.microsoft.com/office/drawing/2014/main" id="{7E0CBCE8-E070-80E5-8C7D-3F80889C3C61}"/>
              </a:ext>
            </a:extLst>
          </p:cNvPr>
          <p:cNvSpPr/>
          <p:nvPr/>
        </p:nvSpPr>
        <p:spPr>
          <a:xfrm>
            <a:off x="6535870" y="5025011"/>
            <a:ext cx="356421" cy="402842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9" name="Arrow: Down 28">
            <a:extLst>
              <a:ext uri="{FF2B5EF4-FFF2-40B4-BE49-F238E27FC236}">
                <a16:creationId xmlns:a16="http://schemas.microsoft.com/office/drawing/2014/main" id="{55F092B0-625B-3448-5EB4-7FADFBA4BFBD}"/>
              </a:ext>
            </a:extLst>
          </p:cNvPr>
          <p:cNvSpPr/>
          <p:nvPr/>
        </p:nvSpPr>
        <p:spPr>
          <a:xfrm>
            <a:off x="4071796" y="5008745"/>
            <a:ext cx="356421" cy="402842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6936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58273-CFAA-08D9-8E66-13A9B8C33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Antimicrobial Resistance (AMR)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416A8A-D6FA-00AD-0C7F-01F6A22167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7C9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IPC Training for EYES</a:t>
            </a:r>
            <a:endParaRPr kumimoji="0" lang="en-GB" sz="1050" b="0" i="0" u="none" strike="noStrike" kern="1200" cap="none" spc="0" normalizeH="0" baseline="0" noProof="0">
              <a:ln>
                <a:noFill/>
              </a:ln>
              <a:solidFill>
                <a:srgbClr val="007C9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D958161-A977-3B2B-F258-5B8EF1C45A9C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735338" y="1362389"/>
            <a:ext cx="11123613" cy="14134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miter lim="800000"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ts val="1200"/>
              </a:spcBef>
              <a:spcAft>
                <a:spcPct val="0"/>
              </a:spcAft>
              <a:buFont typeface="Arial" pitchFamily="84" charset="0"/>
              <a:defRPr sz="18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4013" indent="-176213" algn="l" rtl="0" eaLnBrk="1" fontAlgn="base" hangingPunct="1">
              <a:spcBef>
                <a:spcPts val="600"/>
              </a:spcBef>
              <a:spcAft>
                <a:spcPct val="0"/>
              </a:spcAft>
              <a:defRPr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215900" indent="-215900" algn="l" rtl="0" eaLnBrk="1" fontAlgn="base" hangingPunct="1">
              <a:spcBef>
                <a:spcPts val="600"/>
              </a:spcBef>
              <a:spcAft>
                <a:spcPct val="0"/>
              </a:spcAft>
              <a:buFont typeface="Arial" pitchFamily="84" charset="0"/>
              <a:buChar char="•"/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625475" indent="-190500" algn="l" rtl="0" eaLnBrk="1" fontAlgn="base" hangingPunct="1">
              <a:spcBef>
                <a:spcPts val="600"/>
              </a:spcBef>
              <a:spcAft>
                <a:spcPct val="0"/>
              </a:spcAft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073150" indent="-1778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520825" indent="-187325" algn="l" defTabSz="914400" rtl="0" eaLnBrk="1" latinLnBrk="0" hangingPunct="1">
              <a:spcBef>
                <a:spcPct val="20000"/>
              </a:spcBef>
              <a:buFontTx/>
              <a:buNone/>
              <a:defRPr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itchFamily="84" charset="0"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itchFamily="8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Antimicrobial resistance (AMR) occurs when microbes no longer respond to the drugs designed to kill them.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40E4BC-6703-F99A-A46C-6779E90A4A43}"/>
              </a:ext>
            </a:extLst>
          </p:cNvPr>
          <p:cNvSpPr txBox="1"/>
          <p:nvPr/>
        </p:nvSpPr>
        <p:spPr>
          <a:xfrm>
            <a:off x="527464" y="3269862"/>
            <a:ext cx="1095540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How AMR occurs: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Poor hygiene and sanitation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Over-use and miss use of antibiotics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Overuse of antibiotics in livestock and fish farming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People not finishing the entire antibiotic course</a:t>
            </a:r>
          </a:p>
        </p:txBody>
      </p:sp>
    </p:spTree>
    <p:extLst>
      <p:ext uri="{BB962C8B-B14F-4D97-AF65-F5344CB8AC3E}">
        <p14:creationId xmlns:p14="http://schemas.microsoft.com/office/powerpoint/2010/main" val="3672780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D2E53-FE75-EE8A-9BC3-6D0CA0D49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can EYES do to prevent AMR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BD2B4F-D5F8-3CE9-3233-8CAD88ECF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955" y="1393826"/>
            <a:ext cx="11123857" cy="4351338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>
                <a:latin typeface="Arial"/>
                <a:ea typeface="ヒラギノ角ゴ Pro W3"/>
                <a:cs typeface="Arial"/>
              </a:rPr>
              <a:t>Prevent burden of infection</a:t>
            </a:r>
          </a:p>
          <a:p>
            <a:pPr marL="742950" lvl="1" indent="-285750"/>
            <a:r>
              <a:rPr lang="en-GB" dirty="0">
                <a:ea typeface="+mn-lt"/>
                <a:cs typeface="+mn-lt"/>
              </a:rPr>
              <a:t>Encourage good hand and cough hygiene</a:t>
            </a:r>
          </a:p>
          <a:p>
            <a:pPr marL="742950" lvl="1" indent="-285750"/>
            <a:r>
              <a:rPr lang="en-GB" dirty="0">
                <a:ea typeface="+mn-lt"/>
                <a:cs typeface="+mn-lt"/>
              </a:rPr>
              <a:t>Place posters around your setting to remind students of key behaviours (handwashing, covering coughs and colds)</a:t>
            </a:r>
          </a:p>
          <a:p>
            <a:pPr marL="742950" lvl="1" indent="-285750"/>
            <a:r>
              <a:rPr lang="en-GB" dirty="0">
                <a:ea typeface="+mn-lt"/>
                <a:cs typeface="+mn-lt"/>
              </a:rPr>
              <a:t>Promote uptake of childhood and seasonal vaccinations </a:t>
            </a:r>
          </a:p>
          <a:p>
            <a:pPr marL="742950" lvl="1" indent="-285750"/>
            <a:r>
              <a:rPr lang="en-GB" dirty="0">
                <a:ea typeface="+mn-lt"/>
                <a:cs typeface="+mn-lt"/>
              </a:rPr>
              <a:t>Hold an assembly on what antimicrobial resistance (AMR) is and why it matters</a:t>
            </a:r>
          </a:p>
          <a:p>
            <a:pPr marL="914400" lvl="1" indent="-457200"/>
            <a:endParaRPr lang="en-GB" dirty="0">
              <a:latin typeface="Arial"/>
              <a:ea typeface="ヒラギノ角ゴ Pro W3"/>
              <a:cs typeface="Arial"/>
            </a:endParaRPr>
          </a:p>
          <a:p>
            <a:r>
              <a:rPr lang="en-GB" dirty="0">
                <a:latin typeface="Arial"/>
                <a:ea typeface="ヒラギノ角ゴ Pro W3"/>
                <a:cs typeface="Arial"/>
              </a:rPr>
              <a:t>Ensure children and young people complete course of antibiotics during EYES time when prescribed  </a:t>
            </a:r>
          </a:p>
          <a:p>
            <a:endParaRPr lang="en-GB" dirty="0">
              <a:latin typeface="Arial"/>
              <a:ea typeface="ヒラギノ角ゴ Pro W3"/>
              <a:cs typeface="Arial"/>
            </a:endParaRPr>
          </a:p>
          <a:p>
            <a:r>
              <a:rPr lang="en-GB" dirty="0">
                <a:latin typeface="Arial"/>
                <a:ea typeface="ヒラギノ角ゴ Pro W3"/>
                <a:cs typeface="Arial"/>
              </a:rPr>
              <a:t>Signpost parents/families and staff to AMR information </a:t>
            </a:r>
            <a:endParaRPr lang="en-US" dirty="0">
              <a:latin typeface="Arial"/>
              <a:ea typeface="ヒラギノ角ゴ Pro W3"/>
              <a:cs typeface="Arial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BB79F-9514-E2BC-18A0-97BA82D5475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7C9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IPC Training for EYES</a:t>
            </a:r>
          </a:p>
        </p:txBody>
      </p:sp>
    </p:spTree>
    <p:extLst>
      <p:ext uri="{BB962C8B-B14F-4D97-AF65-F5344CB8AC3E}">
        <p14:creationId xmlns:p14="http://schemas.microsoft.com/office/powerpoint/2010/main" val="178656061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7C9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UKHSA Presentation template 2.potx" id="{F8D197EE-B3EE-E244-8E5F-4EEADD5DF5A2}" vid="{09195288-6491-D848-A709-2FA78F9C770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375</Words>
  <Application>Microsoft Office PowerPoint</Application>
  <PresentationFormat>Widescreen</PresentationFormat>
  <Paragraphs>52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Arial</vt:lpstr>
      <vt:lpstr>Calibri</vt:lpstr>
      <vt:lpstr>1_Office Theme</vt:lpstr>
      <vt:lpstr>Ways to treat infections</vt:lpstr>
      <vt:lpstr>Antimicrobial Resistance (AMR)</vt:lpstr>
      <vt:lpstr>What can EYES do to prevent AMR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Rita Ochili</dc:creator>
  <cp:lastModifiedBy>Rita Ochili</cp:lastModifiedBy>
  <cp:revision>1</cp:revision>
  <dcterms:created xsi:type="dcterms:W3CDTF">2025-11-06T10:29:16Z</dcterms:created>
  <dcterms:modified xsi:type="dcterms:W3CDTF">2025-11-06T10:30:10Z</dcterms:modified>
</cp:coreProperties>
</file>