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518" r:id="rId2"/>
    <p:sldId id="516" r:id="rId3"/>
    <p:sldId id="50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14B93-3591-4906-BC52-16F429840D8B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A2E7F-D965-47AD-AA3B-85D7E8C331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965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/>
              <a:t>Presenter Notes</a:t>
            </a:r>
          </a:p>
          <a:p>
            <a:r>
              <a:rPr lang="en-GB" b="0"/>
              <a:t>The link in the slide provides guidance on how to manage most infectious diseases</a:t>
            </a:r>
            <a:r>
              <a:rPr lang="en-US" b="0"/>
              <a:t> in education and childcare settings. The resource is called “Managing specific infectious diseases A to Z” and it is available on the gov.uk website</a:t>
            </a:r>
            <a:endParaRPr lang="en-GB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0163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Presenter Notes</a:t>
            </a:r>
          </a:p>
          <a:p>
            <a:r>
              <a:rPr lang="en-GB"/>
              <a:t>What do you do if you suspect an outbreak or incident in your setting.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/>
              <a:t>Firstly, </a:t>
            </a:r>
            <a:r>
              <a:rPr lang="en-US"/>
              <a:t>review and reinforce the baseline infection prevention and control measures you already have in place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Encourage all staff and students who are unwell to not attend the setting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Encourage all eligible groups to take up the offer of national </a:t>
            </a:r>
            <a:r>
              <a:rPr lang="en-US" err="1"/>
              <a:t>immunisation</a:t>
            </a:r>
            <a:r>
              <a:rPr lang="en-US"/>
              <a:t> </a:t>
            </a:r>
            <a:r>
              <a:rPr lang="en-US" err="1"/>
              <a:t>programmes</a:t>
            </a:r>
            <a:endParaRPr lang="en-US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Ensure occupied spaces are well ventilated and let fresh air 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Reinforce good hygiene practices such as frequent cleaning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Consider communications to raise awareness of the outbreak/incident among parents/carers and reinforce key messages, including the use of hand and respiratory hygiene measures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9349AD-43E2-A142-9B61-FBB06C64E8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785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/>
              <a:t>Presenter Notes</a:t>
            </a:r>
          </a:p>
          <a:p>
            <a:r>
              <a:rPr lang="en-US" b="0"/>
              <a:t>When you have reviewed and you are following national guidance per infection (IPC measures, exclusions etc.) and/or you still need some support to manage the outbreak</a:t>
            </a:r>
          </a:p>
          <a:p>
            <a:r>
              <a:rPr lang="en-US" b="0"/>
              <a:t>Contact your local Health Protection Teams using the website- https://www.gov.uk/health-protection-team  </a:t>
            </a:r>
          </a:p>
          <a:p>
            <a:r>
              <a:rPr lang="en-US" b="0"/>
              <a:t>Make sure you include details of infection, numbers affected, additional risk factors and contact details</a:t>
            </a:r>
          </a:p>
          <a:p>
            <a:endParaRPr lang="en-GB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349AD-43E2-A142-9B61-FBB06C64E8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85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420D6-CED8-4F62-AA93-FCC34ADFC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955" y="2528658"/>
            <a:ext cx="10481617" cy="2387600"/>
          </a:xfrm>
        </p:spPr>
        <p:txBody>
          <a:bodyPr anchor="t"/>
          <a:lstStyle>
            <a:lvl1pPr algn="l">
              <a:defRPr sz="4000">
                <a:solidFill>
                  <a:srgbClr val="007C9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C7FEC2-592B-3B45-AD69-7B09ED663BDA}"/>
              </a:ext>
            </a:extLst>
          </p:cNvPr>
          <p:cNvSpPr/>
          <p:nvPr userDrawn="1"/>
        </p:nvSpPr>
        <p:spPr>
          <a:xfrm>
            <a:off x="0" y="2163891"/>
            <a:ext cx="12192000" cy="119269"/>
          </a:xfrm>
          <a:prstGeom prst="rect">
            <a:avLst/>
          </a:pr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589ACE75-7FCE-C94E-8995-B063AAD5D25E}"/>
              </a:ext>
            </a:extLst>
          </p:cNvPr>
          <p:cNvSpPr/>
          <p:nvPr userDrawn="1"/>
        </p:nvSpPr>
        <p:spPr>
          <a:xfrm>
            <a:off x="0" y="5997555"/>
            <a:ext cx="11658945" cy="861678"/>
          </a:xfrm>
          <a:custGeom>
            <a:avLst/>
            <a:gdLst>
              <a:gd name="connsiteX0" fmla="*/ 0 w 11658945"/>
              <a:gd name="connsiteY0" fmla="*/ 0 h 861678"/>
              <a:gd name="connsiteX1" fmla="*/ 413266 w 11658945"/>
              <a:gd name="connsiteY1" fmla="*/ 0 h 861678"/>
              <a:gd name="connsiteX2" fmla="*/ 451186 w 11658945"/>
              <a:gd name="connsiteY2" fmla="*/ 0 h 861678"/>
              <a:gd name="connsiteX3" fmla="*/ 10797265 w 11658945"/>
              <a:gd name="connsiteY3" fmla="*/ 0 h 861678"/>
              <a:gd name="connsiteX4" fmla="*/ 11658945 w 11658945"/>
              <a:gd name="connsiteY4" fmla="*/ 861678 h 861678"/>
              <a:gd name="connsiteX5" fmla="*/ 9935587 w 11658945"/>
              <a:gd name="connsiteY5" fmla="*/ 861678 h 861678"/>
              <a:gd name="connsiteX6" fmla="*/ 1312864 w 11658945"/>
              <a:gd name="connsiteY6" fmla="*/ 861678 h 861678"/>
              <a:gd name="connsiteX7" fmla="*/ 413266 w 11658945"/>
              <a:gd name="connsiteY7" fmla="*/ 861678 h 861678"/>
              <a:gd name="connsiteX8" fmla="*/ 0 w 11658945"/>
              <a:gd name="connsiteY8" fmla="*/ 861678 h 861678"/>
              <a:gd name="connsiteX9" fmla="*/ 0 w 11658945"/>
              <a:gd name="connsiteY9" fmla="*/ 0 h 86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658945" h="861678">
                <a:moveTo>
                  <a:pt x="0" y="0"/>
                </a:moveTo>
                <a:lnTo>
                  <a:pt x="413266" y="0"/>
                </a:lnTo>
                <a:lnTo>
                  <a:pt x="451186" y="0"/>
                </a:lnTo>
                <a:lnTo>
                  <a:pt x="10797265" y="0"/>
                </a:lnTo>
                <a:cubicBezTo>
                  <a:pt x="11273157" y="0"/>
                  <a:pt x="11658945" y="385787"/>
                  <a:pt x="11658945" y="861678"/>
                </a:cubicBezTo>
                <a:lnTo>
                  <a:pt x="9935587" y="861678"/>
                </a:lnTo>
                <a:lnTo>
                  <a:pt x="1312864" y="861678"/>
                </a:lnTo>
                <a:lnTo>
                  <a:pt x="413266" y="861678"/>
                </a:lnTo>
                <a:lnTo>
                  <a:pt x="0" y="861678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CCB9D-C4A1-8784-7C9A-79F9CF1196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31" y="364765"/>
            <a:ext cx="1376811" cy="140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982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41C13-0DB6-4E28-9521-FD744346D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1F445-D392-4789-9479-AF028CB55CC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5E6804-E436-2947-81F5-FCC5E465C1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  <a:endParaRPr lang="en-GB" sz="1400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C176BFD-AF1B-334D-884D-C08E0A3D50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400" dirty="0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27949CF1-DF09-4B49-95A4-9EE895ADE305}"/>
              </a:ext>
            </a:extLst>
          </p:cNvPr>
          <p:cNvSpPr/>
          <p:nvPr userDrawn="1"/>
        </p:nvSpPr>
        <p:spPr>
          <a:xfrm>
            <a:off x="1400" y="0"/>
            <a:ext cx="393956" cy="6236288"/>
          </a:xfrm>
          <a:custGeom>
            <a:avLst/>
            <a:gdLst>
              <a:gd name="connsiteX0" fmla="*/ 0 w 393956"/>
              <a:gd name="connsiteY0" fmla="*/ 0 h 6236288"/>
              <a:gd name="connsiteX1" fmla="*/ 393956 w 393956"/>
              <a:gd name="connsiteY1" fmla="*/ 0 h 6236288"/>
              <a:gd name="connsiteX2" fmla="*/ 393956 w 393956"/>
              <a:gd name="connsiteY2" fmla="*/ 1094804 h 6236288"/>
              <a:gd name="connsiteX3" fmla="*/ 393956 w 393956"/>
              <a:gd name="connsiteY3" fmla="*/ 1112141 h 6236288"/>
              <a:gd name="connsiteX4" fmla="*/ 393956 w 393956"/>
              <a:gd name="connsiteY4" fmla="*/ 5842331 h 6236288"/>
              <a:gd name="connsiteX5" fmla="*/ 0 w 393956"/>
              <a:gd name="connsiteY5" fmla="*/ 6236288 h 6236288"/>
              <a:gd name="connsiteX6" fmla="*/ 0 w 393956"/>
              <a:gd name="connsiteY6" fmla="*/ 5448375 h 6236288"/>
              <a:gd name="connsiteX7" fmla="*/ 0 w 393956"/>
              <a:gd name="connsiteY7" fmla="*/ 1506097 h 6236288"/>
              <a:gd name="connsiteX8" fmla="*/ 0 w 393956"/>
              <a:gd name="connsiteY8" fmla="*/ 1094804 h 6236288"/>
              <a:gd name="connsiteX9" fmla="*/ 0 w 393956"/>
              <a:gd name="connsiteY9" fmla="*/ 718184 h 6236288"/>
              <a:gd name="connsiteX10" fmla="*/ 0 w 393956"/>
              <a:gd name="connsiteY10" fmla="*/ 0 h 623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3956" h="6236288">
                <a:moveTo>
                  <a:pt x="0" y="0"/>
                </a:moveTo>
                <a:lnTo>
                  <a:pt x="393956" y="0"/>
                </a:lnTo>
                <a:lnTo>
                  <a:pt x="393956" y="1094804"/>
                </a:lnTo>
                <a:lnTo>
                  <a:pt x="393956" y="1112141"/>
                </a:lnTo>
                <a:lnTo>
                  <a:pt x="393956" y="5842331"/>
                </a:lnTo>
                <a:cubicBezTo>
                  <a:pt x="393956" y="6059908"/>
                  <a:pt x="217576" y="6236288"/>
                  <a:pt x="0" y="6236288"/>
                </a:cubicBezTo>
                <a:lnTo>
                  <a:pt x="0" y="5448375"/>
                </a:lnTo>
                <a:lnTo>
                  <a:pt x="0" y="1506097"/>
                </a:lnTo>
                <a:lnTo>
                  <a:pt x="0" y="1094804"/>
                </a:lnTo>
                <a:lnTo>
                  <a:pt x="0" y="718184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28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8ADD9-C943-418A-9D35-CC865F95F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4506-EEE5-4D8C-850E-4F0922B6B43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046333-AC78-4EDE-9D8D-21DCF6FCEA5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E4E894C-2A2B-A74C-BFBD-B15007757C8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  <a:endParaRPr lang="en-GB" sz="1400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5D39806-AD25-A04F-9636-F009A170C8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400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24950A53-BD8A-C542-B5C0-F9F7929146EA}"/>
              </a:ext>
            </a:extLst>
          </p:cNvPr>
          <p:cNvSpPr/>
          <p:nvPr userDrawn="1"/>
        </p:nvSpPr>
        <p:spPr>
          <a:xfrm>
            <a:off x="1400" y="0"/>
            <a:ext cx="393956" cy="6236288"/>
          </a:xfrm>
          <a:custGeom>
            <a:avLst/>
            <a:gdLst>
              <a:gd name="connsiteX0" fmla="*/ 0 w 393956"/>
              <a:gd name="connsiteY0" fmla="*/ 0 h 6236288"/>
              <a:gd name="connsiteX1" fmla="*/ 393956 w 393956"/>
              <a:gd name="connsiteY1" fmla="*/ 0 h 6236288"/>
              <a:gd name="connsiteX2" fmla="*/ 393956 w 393956"/>
              <a:gd name="connsiteY2" fmla="*/ 1094804 h 6236288"/>
              <a:gd name="connsiteX3" fmla="*/ 393956 w 393956"/>
              <a:gd name="connsiteY3" fmla="*/ 1112141 h 6236288"/>
              <a:gd name="connsiteX4" fmla="*/ 393956 w 393956"/>
              <a:gd name="connsiteY4" fmla="*/ 5842331 h 6236288"/>
              <a:gd name="connsiteX5" fmla="*/ 0 w 393956"/>
              <a:gd name="connsiteY5" fmla="*/ 6236288 h 6236288"/>
              <a:gd name="connsiteX6" fmla="*/ 0 w 393956"/>
              <a:gd name="connsiteY6" fmla="*/ 5448375 h 6236288"/>
              <a:gd name="connsiteX7" fmla="*/ 0 w 393956"/>
              <a:gd name="connsiteY7" fmla="*/ 1506097 h 6236288"/>
              <a:gd name="connsiteX8" fmla="*/ 0 w 393956"/>
              <a:gd name="connsiteY8" fmla="*/ 1094804 h 6236288"/>
              <a:gd name="connsiteX9" fmla="*/ 0 w 393956"/>
              <a:gd name="connsiteY9" fmla="*/ 718184 h 6236288"/>
              <a:gd name="connsiteX10" fmla="*/ 0 w 393956"/>
              <a:gd name="connsiteY10" fmla="*/ 0 h 623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3956" h="6236288">
                <a:moveTo>
                  <a:pt x="0" y="0"/>
                </a:moveTo>
                <a:lnTo>
                  <a:pt x="393956" y="0"/>
                </a:lnTo>
                <a:lnTo>
                  <a:pt x="393956" y="1094804"/>
                </a:lnTo>
                <a:lnTo>
                  <a:pt x="393956" y="1112141"/>
                </a:lnTo>
                <a:lnTo>
                  <a:pt x="393956" y="5842331"/>
                </a:lnTo>
                <a:cubicBezTo>
                  <a:pt x="393956" y="6059908"/>
                  <a:pt x="217576" y="6236288"/>
                  <a:pt x="0" y="6236288"/>
                </a:cubicBezTo>
                <a:lnTo>
                  <a:pt x="0" y="5448375"/>
                </a:lnTo>
                <a:lnTo>
                  <a:pt x="0" y="1506097"/>
                </a:lnTo>
                <a:lnTo>
                  <a:pt x="0" y="1094804"/>
                </a:lnTo>
                <a:lnTo>
                  <a:pt x="0" y="718184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21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C20DF-56A1-44A9-A429-8B05468D2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A82AB-E9DB-425C-9352-E0A272AD0E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  <a:p>
            <a:pPr lvl="4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FD6833-A055-4CE8-AB12-41A1997D9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F2F5E-B4CD-46C2-B6AC-8052CF2B36A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  <a:p>
            <a:pPr lvl="4"/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3503C25A-9D93-4F4F-8253-B7AB9B2BC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CB930E85-4B03-2D45-B847-D4398F5F91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  <a:endParaRPr lang="en-GB" sz="1400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E1D73D8-44E6-D54F-8151-2BDA8CF08C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400" dirty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66770F20-D4D6-8640-8CFE-5B98F2B9FDD0}"/>
              </a:ext>
            </a:extLst>
          </p:cNvPr>
          <p:cNvSpPr/>
          <p:nvPr userDrawn="1"/>
        </p:nvSpPr>
        <p:spPr>
          <a:xfrm>
            <a:off x="1400" y="0"/>
            <a:ext cx="393956" cy="6236288"/>
          </a:xfrm>
          <a:custGeom>
            <a:avLst/>
            <a:gdLst>
              <a:gd name="connsiteX0" fmla="*/ 0 w 393956"/>
              <a:gd name="connsiteY0" fmla="*/ 0 h 6236288"/>
              <a:gd name="connsiteX1" fmla="*/ 393956 w 393956"/>
              <a:gd name="connsiteY1" fmla="*/ 0 h 6236288"/>
              <a:gd name="connsiteX2" fmla="*/ 393956 w 393956"/>
              <a:gd name="connsiteY2" fmla="*/ 1094804 h 6236288"/>
              <a:gd name="connsiteX3" fmla="*/ 393956 w 393956"/>
              <a:gd name="connsiteY3" fmla="*/ 1112141 h 6236288"/>
              <a:gd name="connsiteX4" fmla="*/ 393956 w 393956"/>
              <a:gd name="connsiteY4" fmla="*/ 5842331 h 6236288"/>
              <a:gd name="connsiteX5" fmla="*/ 0 w 393956"/>
              <a:gd name="connsiteY5" fmla="*/ 6236288 h 6236288"/>
              <a:gd name="connsiteX6" fmla="*/ 0 w 393956"/>
              <a:gd name="connsiteY6" fmla="*/ 5448375 h 6236288"/>
              <a:gd name="connsiteX7" fmla="*/ 0 w 393956"/>
              <a:gd name="connsiteY7" fmla="*/ 1506097 h 6236288"/>
              <a:gd name="connsiteX8" fmla="*/ 0 w 393956"/>
              <a:gd name="connsiteY8" fmla="*/ 1094804 h 6236288"/>
              <a:gd name="connsiteX9" fmla="*/ 0 w 393956"/>
              <a:gd name="connsiteY9" fmla="*/ 718184 h 6236288"/>
              <a:gd name="connsiteX10" fmla="*/ 0 w 393956"/>
              <a:gd name="connsiteY10" fmla="*/ 0 h 623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3956" h="6236288">
                <a:moveTo>
                  <a:pt x="0" y="0"/>
                </a:moveTo>
                <a:lnTo>
                  <a:pt x="393956" y="0"/>
                </a:lnTo>
                <a:lnTo>
                  <a:pt x="393956" y="1094804"/>
                </a:lnTo>
                <a:lnTo>
                  <a:pt x="393956" y="1112141"/>
                </a:lnTo>
                <a:lnTo>
                  <a:pt x="393956" y="5842331"/>
                </a:lnTo>
                <a:cubicBezTo>
                  <a:pt x="393956" y="6059908"/>
                  <a:pt x="217576" y="6236288"/>
                  <a:pt x="0" y="6236288"/>
                </a:cubicBezTo>
                <a:lnTo>
                  <a:pt x="0" y="5448375"/>
                </a:lnTo>
                <a:lnTo>
                  <a:pt x="0" y="1506097"/>
                </a:lnTo>
                <a:lnTo>
                  <a:pt x="0" y="1094804"/>
                </a:lnTo>
                <a:lnTo>
                  <a:pt x="0" y="718184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33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BC75E-5812-48FD-BCBD-1235D22F0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80B7E6-3A31-244C-8D5C-297872DC3E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</a:t>
            </a:r>
            <a:endParaRPr lang="en-GB" sz="14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8D384-66F4-D748-9499-51EC58830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4369E4-5DE7-46E5-874E-4FD437973785}" type="slidenum">
              <a:rPr lang="en-GB" smtClean="0"/>
              <a:pPr/>
              <a:t>‹#›</a:t>
            </a:fld>
            <a:endParaRPr lang="en-GB" sz="1400" dirty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DA6B6785-D4C3-0D45-A760-32104DD6D8AB}"/>
              </a:ext>
            </a:extLst>
          </p:cNvPr>
          <p:cNvSpPr/>
          <p:nvPr userDrawn="1"/>
        </p:nvSpPr>
        <p:spPr>
          <a:xfrm>
            <a:off x="1400" y="0"/>
            <a:ext cx="393956" cy="6236288"/>
          </a:xfrm>
          <a:custGeom>
            <a:avLst/>
            <a:gdLst>
              <a:gd name="connsiteX0" fmla="*/ 0 w 393956"/>
              <a:gd name="connsiteY0" fmla="*/ 0 h 6236288"/>
              <a:gd name="connsiteX1" fmla="*/ 393956 w 393956"/>
              <a:gd name="connsiteY1" fmla="*/ 0 h 6236288"/>
              <a:gd name="connsiteX2" fmla="*/ 393956 w 393956"/>
              <a:gd name="connsiteY2" fmla="*/ 1094804 h 6236288"/>
              <a:gd name="connsiteX3" fmla="*/ 393956 w 393956"/>
              <a:gd name="connsiteY3" fmla="*/ 1112141 h 6236288"/>
              <a:gd name="connsiteX4" fmla="*/ 393956 w 393956"/>
              <a:gd name="connsiteY4" fmla="*/ 5842331 h 6236288"/>
              <a:gd name="connsiteX5" fmla="*/ 0 w 393956"/>
              <a:gd name="connsiteY5" fmla="*/ 6236288 h 6236288"/>
              <a:gd name="connsiteX6" fmla="*/ 0 w 393956"/>
              <a:gd name="connsiteY6" fmla="*/ 5448375 h 6236288"/>
              <a:gd name="connsiteX7" fmla="*/ 0 w 393956"/>
              <a:gd name="connsiteY7" fmla="*/ 1506097 h 6236288"/>
              <a:gd name="connsiteX8" fmla="*/ 0 w 393956"/>
              <a:gd name="connsiteY8" fmla="*/ 1094804 h 6236288"/>
              <a:gd name="connsiteX9" fmla="*/ 0 w 393956"/>
              <a:gd name="connsiteY9" fmla="*/ 718184 h 6236288"/>
              <a:gd name="connsiteX10" fmla="*/ 0 w 393956"/>
              <a:gd name="connsiteY10" fmla="*/ 0 h 6236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3956" h="6236288">
                <a:moveTo>
                  <a:pt x="0" y="0"/>
                </a:moveTo>
                <a:lnTo>
                  <a:pt x="393956" y="0"/>
                </a:lnTo>
                <a:lnTo>
                  <a:pt x="393956" y="1094804"/>
                </a:lnTo>
                <a:lnTo>
                  <a:pt x="393956" y="1112141"/>
                </a:lnTo>
                <a:lnTo>
                  <a:pt x="393956" y="5842331"/>
                </a:lnTo>
                <a:cubicBezTo>
                  <a:pt x="393956" y="6059908"/>
                  <a:pt x="217576" y="6236288"/>
                  <a:pt x="0" y="6236288"/>
                </a:cubicBezTo>
                <a:lnTo>
                  <a:pt x="0" y="5448375"/>
                </a:lnTo>
                <a:lnTo>
                  <a:pt x="0" y="1506097"/>
                </a:lnTo>
                <a:lnTo>
                  <a:pt x="0" y="1094804"/>
                </a:lnTo>
                <a:lnTo>
                  <a:pt x="0" y="718184"/>
                </a:lnTo>
                <a:lnTo>
                  <a:pt x="0" y="0"/>
                </a:lnTo>
                <a:close/>
              </a:path>
            </a:pathLst>
          </a:custGeom>
          <a:solidFill>
            <a:srgbClr val="007C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88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3503B-7986-436C-9822-A1854F9D9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956" y="179416"/>
            <a:ext cx="11123856" cy="9726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05904-E451-4DAC-98D7-82FCA86A4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5955" y="1774826"/>
            <a:ext cx="111238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9E1E3-76D3-49B4-BA11-2CCBDA7CAD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38850"/>
            <a:ext cx="10007606" cy="363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007C9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5F349-A985-4FF9-9FE5-9D2B321F56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0629" y="6438850"/>
            <a:ext cx="5963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07C9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44369E4-5DE7-46E5-874E-4FD43797378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27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rgbClr val="007C9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7C9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C9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C9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C9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C9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publications/health-protection-in-schools-and-other-childcare-facilities/managing-specific-infectious-diseases-a-to-z#respiratory-infections-including-coronavirus-covid-1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.uk/conditions/vaccinations/nhs-vaccinations-and-when-to-have-the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health-protection-tea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7C957-B69B-6735-142B-7EC861B52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/>
                <a:ea typeface="ヒラギノ角ゴ Pro W3"/>
              </a:rPr>
              <a:t>Public health management of diseases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260F0-94DD-8086-B122-34D6690CD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937" y="1753599"/>
            <a:ext cx="10515600" cy="42965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dirty="0">
                <a:latin typeface="Arial"/>
                <a:ea typeface="ヒラギノ角ゴ Pro W3"/>
                <a:cs typeface="Arial"/>
              </a:rPr>
              <a:t>Most infectious diseases in education and childcare settings can be managed by following the advice provided in </a:t>
            </a:r>
            <a:r>
              <a:rPr lang="en-GB" dirty="0">
                <a:latin typeface="Arial"/>
                <a:ea typeface="ヒラギノ角ゴ Pro W3"/>
                <a:cs typeface="Arial"/>
                <a:hlinkClick r:id="rId3"/>
              </a:rPr>
              <a:t>Managing specific infectious diseases: A to Z - GOV.UK (www.gov.uk)</a:t>
            </a:r>
            <a:r>
              <a:rPr lang="en-GB" dirty="0">
                <a:latin typeface="Arial"/>
                <a:ea typeface="ヒラギノ角ゴ Pro W3"/>
                <a:cs typeface="Arial"/>
              </a:rPr>
              <a:t> and ensuring children, young people and staff follow the recommended exclusion periods.</a:t>
            </a:r>
            <a:endParaRPr lang="en-GB" dirty="0"/>
          </a:p>
          <a:p>
            <a:pPr marL="5715" indent="-5715">
              <a:lnSpc>
                <a:spcPct val="113999"/>
              </a:lnSpc>
            </a:pPr>
            <a:endParaRPr lang="en-GB" dirty="0">
              <a:latin typeface="Arial"/>
              <a:ea typeface="ヒラギノ角ゴ Pro W3"/>
              <a:cs typeface="Arial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AB33433-BE72-44A7-A30B-43546E4255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7C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IPC Training for EYES</a:t>
            </a:r>
          </a:p>
        </p:txBody>
      </p:sp>
    </p:spTree>
    <p:extLst>
      <p:ext uri="{BB962C8B-B14F-4D97-AF65-F5344CB8AC3E}">
        <p14:creationId xmlns:p14="http://schemas.microsoft.com/office/powerpoint/2010/main" val="3511615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8B064-D8D3-C40A-3AE8-4E4828962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832" y="334368"/>
            <a:ext cx="10704000" cy="648072"/>
          </a:xfrm>
        </p:spPr>
        <p:txBody>
          <a:bodyPr/>
          <a:lstStyle/>
          <a:p>
            <a:r>
              <a:rPr lang="en-GB" dirty="0">
                <a:latin typeface="Arial"/>
                <a:ea typeface="ヒラギノ角ゴ Pro W3"/>
              </a:rPr>
              <a:t>If you suspect an outbreak or incident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BC12C-15FD-9284-3A0B-83DD5B5D1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003" y="1185640"/>
            <a:ext cx="10704000" cy="473967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>
              <a:lnSpc>
                <a:spcPct val="113999"/>
              </a:lnSpc>
            </a:pPr>
            <a:endParaRPr lang="en-GB" dirty="0">
              <a:latin typeface="Arial"/>
              <a:ea typeface="ヒラギノ角ゴ Pro W3"/>
              <a:cs typeface="Arial"/>
            </a:endParaRPr>
          </a:p>
          <a:p>
            <a:pPr>
              <a:lnSpc>
                <a:spcPct val="113999"/>
              </a:lnSpc>
            </a:pPr>
            <a:r>
              <a:rPr lang="en-GB" sz="2800" dirty="0">
                <a:latin typeface="Arial"/>
                <a:ea typeface="ヒラギノ角ゴ Pro W3"/>
                <a:cs typeface="Arial"/>
              </a:rPr>
              <a:t>Review and reinforce the baseline infection prevention and control measures they already have in place</a:t>
            </a:r>
          </a:p>
          <a:p>
            <a:pPr>
              <a:lnSpc>
                <a:spcPct val="113999"/>
              </a:lnSpc>
            </a:pPr>
            <a:r>
              <a:rPr lang="en-GB" sz="2800" dirty="0">
                <a:latin typeface="Arial"/>
                <a:ea typeface="ヒラギノ角ゴ Pro W3"/>
                <a:cs typeface="Arial"/>
              </a:rPr>
              <a:t>Encourage all staff and students who are unwell to not attend the setting</a:t>
            </a:r>
          </a:p>
          <a:p>
            <a:pPr>
              <a:lnSpc>
                <a:spcPct val="113999"/>
              </a:lnSpc>
            </a:pPr>
            <a:r>
              <a:rPr lang="en-GB" sz="2800" dirty="0">
                <a:latin typeface="Arial"/>
                <a:ea typeface="ヒラギノ角ゴ Pro W3"/>
                <a:cs typeface="Arial"/>
              </a:rPr>
              <a:t>Encourage all eligible groups to take up the offer of </a:t>
            </a:r>
            <a:r>
              <a:rPr lang="en-GB" sz="2800" u="sng" dirty="0">
                <a:latin typeface="Arial"/>
                <a:ea typeface="ヒラギノ角ゴ Pro W3"/>
                <a:cs typeface="Arial"/>
                <a:hlinkClick r:id="rId3"/>
              </a:rPr>
              <a:t>national vaccination</a:t>
            </a:r>
            <a:r>
              <a:rPr lang="en-GB" sz="2800" u="sng" dirty="0">
                <a:latin typeface="Arial"/>
                <a:ea typeface="ヒラギノ角ゴ Pro W3"/>
                <a:cs typeface="Arial"/>
              </a:rPr>
              <a:t> </a:t>
            </a:r>
            <a:r>
              <a:rPr lang="en-GB" sz="2800" dirty="0">
                <a:latin typeface="Arial"/>
                <a:ea typeface="ヒラギノ角ゴ Pro W3"/>
                <a:cs typeface="Arial"/>
              </a:rPr>
              <a:t>programmes</a:t>
            </a:r>
          </a:p>
          <a:p>
            <a:pPr>
              <a:lnSpc>
                <a:spcPct val="113999"/>
              </a:lnSpc>
            </a:pPr>
            <a:r>
              <a:rPr lang="en-GB" sz="2800" dirty="0">
                <a:latin typeface="Arial"/>
                <a:ea typeface="ヒラギノ角ゴ Pro W3"/>
                <a:cs typeface="Arial"/>
              </a:rPr>
              <a:t>Ensure occupied spaces are well ventilated and reinforce good hygiene practices such as frequent cleaning</a:t>
            </a:r>
          </a:p>
          <a:p>
            <a:pPr>
              <a:lnSpc>
                <a:spcPct val="113999"/>
              </a:lnSpc>
            </a:pPr>
            <a:r>
              <a:rPr lang="en-GB" sz="2800" dirty="0">
                <a:latin typeface="Arial"/>
                <a:ea typeface="ヒラギノ角ゴ Pro W3"/>
                <a:cs typeface="Arial"/>
              </a:rPr>
              <a:t>Consider communications to raise awareness of the outbreak among parents/carers and reinforce key hygiene messages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F9E718C-EC38-4011-B249-15E6FACEA8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C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IPC Training for EYES</a:t>
            </a:r>
          </a:p>
        </p:txBody>
      </p:sp>
    </p:spTree>
    <p:extLst>
      <p:ext uri="{BB962C8B-B14F-4D97-AF65-F5344CB8AC3E}">
        <p14:creationId xmlns:p14="http://schemas.microsoft.com/office/powerpoint/2010/main" val="485886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5D500-78AB-F02A-C9DA-D4FACC7A1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latin typeface="Arial"/>
                <a:ea typeface="ヒラギノ角ゴ Pro W3"/>
                <a:cs typeface="Arial"/>
              </a:rPr>
              <a:t>Who and when to contact?</a:t>
            </a:r>
            <a:endParaRPr lang="en-GB">
              <a:cs typeface="Arial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DD49252-6CF9-32C1-0E48-F79289184F72}"/>
              </a:ext>
            </a:extLst>
          </p:cNvPr>
          <p:cNvSpPr txBox="1">
            <a:spLocks/>
          </p:cNvSpPr>
          <p:nvPr/>
        </p:nvSpPr>
        <p:spPr bwMode="auto">
          <a:xfrm>
            <a:off x="525046" y="1341088"/>
            <a:ext cx="11481989" cy="400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763" indent="-4763" algn="l" rtl="0" eaLnBrk="0" fontAlgn="base" hangingPunct="0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Font typeface="Arial" pitchFamily="84" charset="0"/>
              <a:defRPr sz="1800" b="0" kern="1200" baseline="0">
                <a:solidFill>
                  <a:schemeClr val="tx1"/>
                </a:solidFill>
                <a:latin typeface="Arial" pitchFamily="34" charset="0"/>
                <a:ea typeface="ヒラギノ角ゴ Pro W3" pitchFamily="84" charset="-128"/>
                <a:cs typeface="ヒラギノ角ゴ Pro W3" pitchFamily="84" charset="-128"/>
              </a:defRPr>
            </a:lvl1pPr>
            <a:lvl2pPr marL="354013" indent="-176213" algn="l" rtl="0" eaLnBrk="0" fontAlgn="base" hangingPunct="0">
              <a:spcBef>
                <a:spcPts val="600"/>
              </a:spcBef>
              <a:spcAft>
                <a:spcPct val="0"/>
              </a:spcAft>
              <a:defRPr kern="1200" baseline="0">
                <a:solidFill>
                  <a:schemeClr val="tx1"/>
                </a:solidFill>
                <a:latin typeface="Arial" pitchFamily="34" charset="0"/>
                <a:ea typeface="ヒラギノ角ゴ Pro W3" pitchFamily="84" charset="-128"/>
                <a:cs typeface="+mn-cs"/>
              </a:defRPr>
            </a:lvl2pPr>
            <a:lvl3pPr marL="215900" indent="-215900" algn="l" rtl="0" eaLnBrk="0" fontAlgn="base" hangingPunct="0">
              <a:spcBef>
                <a:spcPts val="600"/>
              </a:spcBef>
              <a:spcAft>
                <a:spcPct val="0"/>
              </a:spcAft>
              <a:buFont typeface="Arial" pitchFamily="84" charset="0"/>
              <a:buChar char="•"/>
              <a:defRPr kern="1200">
                <a:solidFill>
                  <a:schemeClr val="tx1"/>
                </a:solidFill>
                <a:latin typeface="Arial" pitchFamily="34" charset="0"/>
                <a:ea typeface="ヒラギノ角ゴ Pro W3" pitchFamily="84" charset="-128"/>
                <a:cs typeface="+mn-cs"/>
              </a:defRPr>
            </a:lvl3pPr>
            <a:lvl4pPr marL="625475" indent="-190500" algn="l" rtl="0" eaLnBrk="0" fontAlgn="base" hangingPunct="0">
              <a:spcBef>
                <a:spcPts val="600"/>
              </a:spcBef>
              <a:spcAft>
                <a:spcPct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Arial" pitchFamily="34" charset="0"/>
                <a:ea typeface="ヒラギノ角ゴ Pro W3" pitchFamily="84" charset="-128"/>
                <a:cs typeface="+mn-cs"/>
              </a:defRPr>
            </a:lvl4pPr>
            <a:lvl5pPr marL="1073150" indent="-1778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Arial" pitchFamily="34" charset="0"/>
                <a:ea typeface="ヒラギノ角ゴ Pro W3" pitchFamily="84" charset="-128"/>
                <a:cs typeface="+mn-cs"/>
              </a:defRPr>
            </a:lvl5pPr>
            <a:lvl6pPr marL="1520825" indent="-187325" algn="l" defTabSz="914400" rtl="0" eaLnBrk="1" latinLnBrk="0" hangingPunct="1">
              <a:spcBef>
                <a:spcPct val="20000"/>
              </a:spcBef>
              <a:buFontTx/>
              <a:buNone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3999"/>
              </a:lnSpc>
            </a:pPr>
            <a:endParaRPr lang="en-GB" sz="2100" dirty="0">
              <a:cs typeface="Arial"/>
            </a:endParaRPr>
          </a:p>
          <a:p>
            <a:pPr marL="0" indent="0">
              <a:lnSpc>
                <a:spcPct val="113999"/>
              </a:lnSpc>
            </a:pPr>
            <a:r>
              <a:rPr lang="en-US" sz="2400" b="1" dirty="0">
                <a:solidFill>
                  <a:srgbClr val="FF0000"/>
                </a:solidFill>
                <a:latin typeface="Arial"/>
                <a:ea typeface="ヒラギノ角ゴ Pro W3"/>
                <a:cs typeface="Arial"/>
              </a:rPr>
              <a:t>When you have reviewed and are following national guidance </a:t>
            </a:r>
            <a:r>
              <a:rPr lang="en-US" sz="2400" dirty="0">
                <a:latin typeface="Arial"/>
                <a:ea typeface="ヒラギノ角ゴ Pro W3"/>
                <a:cs typeface="Arial"/>
              </a:rPr>
              <a:t>per infection (IPC measures, exclusions etc.) and/or you still need some support to manage an outbreak</a:t>
            </a:r>
            <a:endParaRPr lang="en-US" sz="2400" u="sng" baseline="30000" dirty="0">
              <a:latin typeface="Arial"/>
              <a:ea typeface="ヒラギノ角ゴ Pro W3"/>
              <a:cs typeface="Arial"/>
            </a:endParaRPr>
          </a:p>
          <a:p>
            <a:pPr marL="380365" indent="-380365">
              <a:lnSpc>
                <a:spcPct val="113999"/>
              </a:lnSpc>
              <a:buFont typeface="Arial"/>
              <a:buChar char="•"/>
            </a:pPr>
            <a:endParaRPr lang="en-US" sz="2400" dirty="0">
              <a:latin typeface="Arial"/>
              <a:ea typeface="ヒラギノ角ゴ Pro W3"/>
              <a:cs typeface="Arial"/>
            </a:endParaRPr>
          </a:p>
          <a:p>
            <a:pPr marL="0" indent="0">
              <a:lnSpc>
                <a:spcPct val="113999"/>
              </a:lnSpc>
            </a:pPr>
            <a:r>
              <a:rPr lang="en-US" sz="2400" dirty="0">
                <a:latin typeface="Arial"/>
                <a:ea typeface="ヒラギノ角ゴ Pro W3"/>
                <a:cs typeface="Arial"/>
              </a:rPr>
              <a:t>Contact the Health Protection Teams- </a:t>
            </a:r>
            <a:r>
              <a:rPr lang="en-US" sz="2400" dirty="0">
                <a:latin typeface="Arial"/>
                <a:ea typeface="ヒラギノ角ゴ Pro W3"/>
                <a:cs typeface="Arial"/>
                <a:hlinkClick r:id="rId3"/>
              </a:rPr>
              <a:t>https://www.gov.uk/health-protection-team</a:t>
            </a:r>
            <a:r>
              <a:rPr lang="en-US" sz="2400" dirty="0">
                <a:latin typeface="Arial"/>
                <a:ea typeface="ヒラギノ角ゴ Pro W3"/>
                <a:cs typeface="Arial"/>
              </a:rPr>
              <a:t> </a:t>
            </a:r>
          </a:p>
          <a:p>
            <a:pPr marL="285750" indent="-285750">
              <a:lnSpc>
                <a:spcPct val="113999"/>
              </a:lnSpc>
              <a:spcBef>
                <a:spcPts val="1000"/>
              </a:spcBef>
              <a:spcAft>
                <a:spcPts val="0"/>
              </a:spcAft>
              <a:buFont typeface="Arial"/>
              <a:buChar char="•"/>
            </a:pPr>
            <a:r>
              <a:rPr lang="en-US" sz="2400" dirty="0">
                <a:latin typeface="Arial"/>
                <a:ea typeface="ヒラギノ角ゴ Pro W3"/>
                <a:cs typeface="Arial"/>
              </a:rPr>
              <a:t>Make sure include details of infection, numbers affected, additional risk factors and contact details</a:t>
            </a:r>
            <a:endParaRPr lang="en-US" sz="2400" dirty="0"/>
          </a:p>
          <a:p>
            <a:pPr marL="0" indent="0">
              <a:lnSpc>
                <a:spcPct val="113999"/>
              </a:lnSpc>
            </a:pPr>
            <a:endParaRPr lang="en-US" sz="2400" dirty="0">
              <a:cs typeface="Arial"/>
            </a:endParaRPr>
          </a:p>
          <a:p>
            <a:pPr marL="5715" indent="-5715">
              <a:lnSpc>
                <a:spcPct val="113999"/>
              </a:lnSpc>
            </a:pPr>
            <a:endParaRPr lang="en-GB" sz="2133" dirty="0">
              <a:cs typeface="Arial"/>
            </a:endParaRPr>
          </a:p>
          <a:p>
            <a:pPr marL="5715" indent="-5715">
              <a:lnSpc>
                <a:spcPct val="113999"/>
              </a:lnSpc>
            </a:pPr>
            <a:endParaRPr lang="en-US" sz="2133" dirty="0">
              <a:cs typeface="Arial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E1018E3-B11B-4674-BB09-F3066B991B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z="1400" dirty="0"/>
              <a:t>IPC Training for EYES</a:t>
            </a:r>
          </a:p>
        </p:txBody>
      </p:sp>
    </p:spTree>
    <p:extLst>
      <p:ext uri="{BB962C8B-B14F-4D97-AF65-F5344CB8AC3E}">
        <p14:creationId xmlns:p14="http://schemas.microsoft.com/office/powerpoint/2010/main" val="42507808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7C9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UKHSA Presentation template 2.potx" id="{F8D197EE-B3EE-E244-8E5F-4EEADD5DF5A2}" vid="{09195288-6491-D848-A709-2FA78F9C770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436</Words>
  <Application>Microsoft Office PowerPoint</Application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1_Office Theme</vt:lpstr>
      <vt:lpstr>Public health management of diseases</vt:lpstr>
      <vt:lpstr>If you suspect an outbreak or incident</vt:lpstr>
      <vt:lpstr>Who and when to contact?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Rita Ochili</dc:creator>
  <cp:lastModifiedBy>Rita Ochili</cp:lastModifiedBy>
  <cp:revision>1</cp:revision>
  <dcterms:created xsi:type="dcterms:W3CDTF">2025-11-06T11:12:37Z</dcterms:created>
  <dcterms:modified xsi:type="dcterms:W3CDTF">2025-11-06T11:13:44Z</dcterms:modified>
</cp:coreProperties>
</file>