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1611" r:id="rId2"/>
    <p:sldId id="1560" r:id="rId3"/>
    <p:sldId id="1566" r:id="rId4"/>
    <p:sldId id="1582" r:id="rId5"/>
    <p:sldId id="1612" r:id="rId6"/>
    <p:sldId id="1564" r:id="rId7"/>
    <p:sldId id="1561" r:id="rId8"/>
    <p:sldId id="1567" r:id="rId9"/>
    <p:sldId id="521" r:id="rId10"/>
    <p:sldId id="1569" r:id="rId11"/>
    <p:sldId id="15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DFFA400C-D314-AD1D-29A8-3FC288C50F87}" name="Jude Robinson" initials="JR" userId="S::Jude.Robinson@ukhsa.gov.uk::3a1466d9-f21c-4a99-961a-c6895ac63d23" providerId="AD"/>
  <p188:author id="{4A333DFE-0C46-A02C-F30B-616BBF900875}" name="Rita Ochili" initials="" userId="S::Rita.Ochili@ukhsa.gov.uk::60f86412-4ec0-4d16-8d6d-f37938fce2c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920CB-0C64-4871-96D2-54A9C9E3427F}" type="datetimeFigureOut">
              <a:rPr lang="en-GB" smtClean="0"/>
              <a:t>06/11/2025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6BE18-31F9-4A36-9B98-F5AB0EB0CBC6}" type="slidenum">
              <a:rPr lang="en-GB" smtClean="0"/>
              <a:t>‹#›</a:t>
            </a:fld>
            <a:endParaRPr lang="en-GB"/>
          </a:p>
        </p:txBody>
      </p:sp>
    </p:spTree>
    <p:extLst>
      <p:ext uri="{BB962C8B-B14F-4D97-AF65-F5344CB8AC3E}">
        <p14:creationId xmlns:p14="http://schemas.microsoft.com/office/powerpoint/2010/main" val="347989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hs.uk/conditions/fever-in-childre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nhs.uk/conditions/flu/" TargetMode="External"/><Relationship Id="rId4" Type="http://schemas.openxmlformats.org/officeDocument/2006/relationships/hyperlink" Target="https://www.nhs.uk/conditions/respiratory-tract-infec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Presenter Notes</a:t>
            </a:r>
          </a:p>
          <a:p>
            <a:r>
              <a:rPr lang="en-GB"/>
              <a:t>Moving on to the third part of this section;</a:t>
            </a:r>
          </a:p>
          <a:p>
            <a:r>
              <a:rPr lang="en-GB"/>
              <a:t>These are the top reasons why Early Years and Educational Settings across England contact their local contact Health Protection Teams</a:t>
            </a:r>
          </a:p>
          <a:p>
            <a:pPr marL="171450" indent="-171450">
              <a:buFont typeface="Arial" panose="020B0604020202020204" pitchFamily="34" charset="0"/>
              <a:buChar char="•"/>
            </a:pPr>
            <a:r>
              <a:rPr lang="en-US"/>
              <a:t>Acute respiratory infections (ARIs)</a:t>
            </a:r>
          </a:p>
          <a:p>
            <a:pPr marL="171450" indent="-171450">
              <a:buFont typeface="Arial" panose="020B0604020202020204" pitchFamily="34" charset="0"/>
              <a:buChar char="•"/>
            </a:pPr>
            <a:r>
              <a:rPr lang="en-US"/>
              <a:t>Scarlet Fever</a:t>
            </a:r>
          </a:p>
          <a:p>
            <a:pPr marL="171450" indent="-171450">
              <a:buFont typeface="Arial" panose="020B0604020202020204" pitchFamily="34" charset="0"/>
              <a:buChar char="•"/>
            </a:pPr>
            <a:r>
              <a:rPr lang="en-US"/>
              <a:t>Chickenpox</a:t>
            </a:r>
          </a:p>
          <a:p>
            <a:pPr marL="171450" indent="-171450">
              <a:buFont typeface="Arial" panose="020B0604020202020204" pitchFamily="34" charset="0"/>
              <a:buChar char="•"/>
            </a:pPr>
            <a:r>
              <a:rPr lang="en-US"/>
              <a:t>Tummy Bugs (Gastrointestinal infections)</a:t>
            </a:r>
          </a:p>
          <a:p>
            <a:pPr marL="171450" indent="-171450">
              <a:buFont typeface="Arial" panose="020B0604020202020204" pitchFamily="34" charset="0"/>
              <a:buChar char="•"/>
            </a:pPr>
            <a:r>
              <a:rPr lang="en-US"/>
              <a:t>Hand, Foot and Mouth Disease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657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Calibri"/>
              </a:rPr>
              <a:t>Presenter Notes</a:t>
            </a:r>
          </a:p>
          <a:p>
            <a:r>
              <a:rPr lang="en-GB"/>
              <a:t>How to manage cases and outbreak of Gastrointestinal infections/Tummy bugs</a:t>
            </a:r>
          </a:p>
          <a:p>
            <a:pPr marL="171450" indent="-171450">
              <a:buFont typeface="Arial" panose="020B0604020202020204" pitchFamily="34" charset="0"/>
              <a:buChar char="•"/>
            </a:pPr>
            <a:r>
              <a:rPr lang="en-US"/>
              <a:t>Make sure all children and employees that are ill go home and stay away until they have been better for at least 2 days (48 hours)</a:t>
            </a:r>
          </a:p>
          <a:p>
            <a:pPr marL="171450" indent="-171450">
              <a:buFont typeface="Arial" panose="020B0604020202020204" pitchFamily="34" charset="0"/>
              <a:buChar char="•"/>
            </a:pPr>
            <a:r>
              <a:rPr lang="en-US"/>
              <a:t>Clean up any sick or poo straight away using a household detergent and single use cloth. Then disinfect the area with a hypochlorite solution (e.g. Milton).</a:t>
            </a:r>
          </a:p>
          <a:p>
            <a:pPr marL="171450" indent="-171450">
              <a:buFont typeface="Arial" panose="020B0604020202020204" pitchFamily="34" charset="0"/>
              <a:buChar char="•"/>
            </a:pPr>
            <a:r>
              <a:rPr lang="en-US"/>
              <a:t>Tell parents and visitors about the cases of illness</a:t>
            </a:r>
          </a:p>
          <a:p>
            <a:pPr marL="171450" indent="-171450">
              <a:buFont typeface="Arial" panose="020B0604020202020204" pitchFamily="34" charset="0"/>
              <a:buChar char="•"/>
            </a:pPr>
            <a:r>
              <a:rPr lang="en-US"/>
              <a:t>All employees should make sure they are washing their hands regularly with soap and water. </a:t>
            </a:r>
          </a:p>
          <a:p>
            <a:pPr marL="171450" indent="-171450">
              <a:buFont typeface="Arial" panose="020B0604020202020204" pitchFamily="34" charset="0"/>
              <a:buChar char="•"/>
            </a:pPr>
            <a:r>
              <a:rPr lang="en-US"/>
              <a:t>Ensure proper cleaning especially in toilets, frequent touch points, mats </a:t>
            </a:r>
            <a:r>
              <a:rPr lang="en-US" err="1"/>
              <a:t>etc</a:t>
            </a:r>
            <a:r>
              <a:rPr lang="en-US"/>
              <a:t>)! Don’t just hoover....</a:t>
            </a:r>
          </a:p>
          <a:p>
            <a:pPr marL="171450" indent="-171450">
              <a:buFont typeface="Arial" panose="020B0604020202020204" pitchFamily="34" charset="0"/>
              <a:buChar char="•"/>
            </a:pPr>
            <a:r>
              <a:rPr lang="en-US"/>
              <a:t>Until you are free of illness, we recommend you stop messy play, remove soft toys that are tricky to clean, and don’t go on any visits out of your setting</a:t>
            </a:r>
          </a:p>
          <a:p>
            <a:pPr marL="171450" indent="-171450">
              <a:buFont typeface="Arial" panose="020B0604020202020204" pitchFamily="34" charset="0"/>
              <a:buChar char="•"/>
            </a:pPr>
            <a:r>
              <a:rPr lang="en-US"/>
              <a:t>After 48hrs with no cases, do a full clean of the  building and all surfaces </a:t>
            </a:r>
            <a:r>
              <a:rPr lang="en-US" err="1"/>
              <a:t>etc</a:t>
            </a:r>
            <a:endParaRPr lang="en-US"/>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18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Calibri"/>
              </a:rPr>
              <a:t>Presenter Notes</a:t>
            </a:r>
          </a:p>
          <a:p>
            <a:r>
              <a:rPr lang="en-US"/>
              <a:t>Hand, foot and mouth mainly occurs in children under ten years of age, but adult cases are not unusual. </a:t>
            </a:r>
          </a:p>
          <a:p>
            <a:r>
              <a:rPr lang="en-US"/>
              <a:t>It is spread by direct contact with nasal and throat secretions or </a:t>
            </a:r>
            <a:r>
              <a:rPr lang="en-US" err="1"/>
              <a:t>faeces</a:t>
            </a:r>
            <a:r>
              <a:rPr lang="en-US"/>
              <a:t> of the infected person</a:t>
            </a:r>
          </a:p>
          <a:p>
            <a:r>
              <a:rPr lang="en-US"/>
              <a:t>In cases of Hand, foot and mouth, Exclusion is not required</a:t>
            </a:r>
          </a:p>
          <a:p>
            <a:endParaRPr lang="en-US"/>
          </a:p>
          <a:p>
            <a:r>
              <a:rPr lang="en-US" u="sng"/>
              <a:t>Pregnancy</a:t>
            </a:r>
          </a:p>
          <a:p>
            <a:r>
              <a:rPr lang="en-US"/>
              <a:t>Although there's usually no risk to the pregnancy or baby, it's best to avoid close contact with anyone who has hand, foot and mouth disease. Pregnant women who develop any symptoms of rashes during pregnancy should seek advice from their general practitioner or midwife.</a:t>
            </a:r>
          </a:p>
          <a:p>
            <a:r>
              <a:rPr lang="en-US"/>
              <a:t>There are links on the slide for more information on Hand, Foot and Mouth Disease from gov.uk and NHS websites</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8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Presenter Notes</a:t>
            </a:r>
          </a:p>
          <a:p>
            <a:r>
              <a:rPr lang="en-GB">
                <a:effectLst/>
                <a:ea typeface="Calibri" panose="020F0502020204030204" pitchFamily="34" charset="0"/>
              </a:rPr>
              <a:t>The first is Acute respiratory infections </a:t>
            </a:r>
          </a:p>
          <a:p>
            <a:r>
              <a:rPr lang="en-GB">
                <a:effectLst/>
                <a:ea typeface="Calibri" panose="020F0502020204030204" pitchFamily="34" charset="0"/>
              </a:rPr>
              <a:t>Respiratory infections are common, particularly during winter months.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rPr>
              <a:t>Symptoms can include a runny nose, </a:t>
            </a:r>
            <a:r>
              <a:rPr kumimoji="0" lang="en-GB" sz="1200" b="0" i="0" u="sng" strike="noStrike" kern="1200" cap="none" spc="0" normalizeH="0" baseline="0" noProof="0">
                <a:ln>
                  <a:noFill/>
                </a:ln>
                <a:solidFill>
                  <a:srgbClr val="0563C1"/>
                </a:solidFill>
                <a:effectLst/>
                <a:uLnTx/>
                <a:uFillTx/>
                <a:latin typeface="Calibri" panose="020F0502020204030204"/>
                <a:ea typeface="Calibri" panose="020F0502020204030204" pitchFamily="34" charset="0"/>
                <a:cs typeface="+mn-cs"/>
                <a:hlinkClick r:id="rId3"/>
              </a:rPr>
              <a:t>high temperature</a:t>
            </a:r>
            <a:r>
              <a:rPr kumimoji="0" lang="en-GB" sz="12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rPr>
              <a:t> , congestion, cough and sore throat.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ea typeface="Calibri" panose="020F0502020204030204" pitchFamily="34" charset="0"/>
              </a:rPr>
              <a:t>Symptoms can be caused by several respiratory infections including the common cold, rhinovirus, COVID-19, and flu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a:solidFill>
                  <a:srgbClr val="0563C1"/>
                </a:solidFill>
                <a:effectLst/>
                <a:ea typeface="Calibri" panose="020F0502020204030204" pitchFamily="34" charset="0"/>
                <a:hlinkClick r:id="rId4"/>
              </a:rPr>
              <a:t>Respiratory tract infections (RTIs) - NHS (www.nhs.uk)</a:t>
            </a:r>
            <a:r>
              <a:rPr lang="en-GB" u="sng">
                <a:solidFill>
                  <a:srgbClr val="0563C1"/>
                </a:solidFill>
                <a:effectLst/>
                <a:ea typeface="Calibri" panose="020F0502020204030204" pitchFamily="34" charset="0"/>
              </a:rPr>
              <a:t>, </a:t>
            </a:r>
            <a:r>
              <a:rPr lang="en-GB" u="sng">
                <a:solidFill>
                  <a:srgbClr val="0563C1"/>
                </a:solidFill>
                <a:effectLst/>
                <a:ea typeface="Calibri" panose="020F0502020204030204" pitchFamily="34" charset="0"/>
                <a:hlinkClick r:id="rId5"/>
              </a:rPr>
              <a:t>Flu – NHS.UK</a:t>
            </a:r>
            <a:endParaRPr lang="en-GB">
              <a:effectLst/>
              <a:ea typeface="Calibri" panose="020F0502020204030204" pitchFamily="34" charset="0"/>
            </a:endParaRPr>
          </a:p>
          <a:p>
            <a:r>
              <a:rPr lang="en-GB">
                <a:effectLst/>
                <a:ea typeface="Calibri" panose="020F0502020204030204" pitchFamily="34" charset="0"/>
              </a:rPr>
              <a:t>For most individuals, these illnesses are not serious and most recover quickly</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14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Presenter Notes</a:t>
            </a:r>
          </a:p>
          <a:p>
            <a:r>
              <a:rPr lang="en-US" b="0">
                <a:cs typeface="Calibri"/>
              </a:rPr>
              <a:t>What to do when you have a suspected outbreak of acute respiratory infection in your settings</a:t>
            </a:r>
          </a:p>
          <a:p>
            <a:pPr marL="171450" indent="-171450">
              <a:buFont typeface="Arial" panose="020B0604020202020204" pitchFamily="34" charset="0"/>
              <a:buChar char="•"/>
            </a:pPr>
            <a:r>
              <a:rPr lang="en-US" b="0">
                <a:cs typeface="Calibri"/>
              </a:rPr>
              <a:t>Exclusion is recommended (Exclusion is when a person is told not come into work/school).- Exclude any affected individual who has a high temperature and are unwell, until they no longer have a high temperature (without taking paracetamol) and are well enough to attend the setting</a:t>
            </a:r>
          </a:p>
          <a:p>
            <a:pPr marL="685800" marR="0" lvl="1" indent="-228600" algn="l" defTabSz="914400" rtl="0" eaLnBrk="1" fontAlgn="auto" latinLnBrk="0" hangingPunct="1">
              <a:lnSpc>
                <a:spcPct val="100000"/>
              </a:lnSpc>
              <a:spcBef>
                <a:spcPts val="500"/>
              </a:spcBef>
              <a:spcAft>
                <a:spcPts val="0"/>
              </a:spcAft>
              <a:buClr>
                <a:srgbClr val="007C91"/>
              </a:buClr>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Do not exclude individuals with mild symptoms such as a runny nose, sore throat, or mild cough, who are otherwise well.</a:t>
            </a:r>
          </a:p>
          <a:p>
            <a:pPr marL="171450" indent="-171450">
              <a:buFont typeface="Arial" panose="020B0604020202020204" pitchFamily="34" charset="0"/>
              <a:buChar char="•"/>
            </a:pPr>
            <a:endParaRPr lang="en-US" b="0">
              <a:cs typeface="Calibri"/>
            </a:endParaRPr>
          </a:p>
          <a:p>
            <a:pPr marL="228600" marR="0" lvl="0" indent="-228600" algn="l" defTabSz="914400" rtl="0" eaLnBrk="1" fontAlgn="auto" latinLnBrk="0" hangingPunct="1">
              <a:lnSpc>
                <a:spcPct val="100000"/>
              </a:lnSpc>
              <a:spcBef>
                <a:spcPts val="1000"/>
              </a:spcBef>
              <a:spcAft>
                <a:spcPts val="1800"/>
              </a:spcAft>
              <a:buClr>
                <a:srgbClr val="007C91"/>
              </a:buClr>
              <a:buSzTx/>
              <a:buFont typeface="Arial" panose="020B0604020202020204" pitchFamily="34" charset="0"/>
              <a:buChar char="•"/>
              <a:tabLst/>
              <a:defRPr/>
            </a:pPr>
            <a:r>
              <a:rPr kumimoji="0" lang="en-GB" sz="1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Promote hand and respiratory hygiene measures</a:t>
            </a:r>
          </a:p>
          <a:p>
            <a:pPr marL="228600" marR="0" lvl="0" indent="-228600" algn="l" defTabSz="914400" rtl="0" eaLnBrk="1" fontAlgn="auto" latinLnBrk="0" hangingPunct="1">
              <a:lnSpc>
                <a:spcPct val="100000"/>
              </a:lnSpc>
              <a:spcBef>
                <a:spcPts val="1000"/>
              </a:spcBef>
              <a:spcAft>
                <a:spcPts val="1800"/>
              </a:spcAft>
              <a:buClr>
                <a:srgbClr val="007C91"/>
              </a:buClr>
              <a:buSzTx/>
              <a:buFont typeface="Arial" panose="020B0604020202020204" pitchFamily="34" charset="0"/>
              <a:buChar char="•"/>
              <a:tabLst/>
              <a:defRPr/>
            </a:pPr>
            <a:r>
              <a:rPr kumimoji="0" lang="en-GB" sz="1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Cleaning and ventilation</a:t>
            </a:r>
          </a:p>
          <a:p>
            <a:pPr marL="228600" marR="0" lvl="0" indent="-228600" algn="l" defTabSz="914400" rtl="0" eaLnBrk="1" fontAlgn="auto" latinLnBrk="0" hangingPunct="1">
              <a:lnSpc>
                <a:spcPct val="100000"/>
              </a:lnSpc>
              <a:spcBef>
                <a:spcPts val="1000"/>
              </a:spcBef>
              <a:spcAft>
                <a:spcPts val="1800"/>
              </a:spcAft>
              <a:buClr>
                <a:srgbClr val="007C91"/>
              </a:buClr>
              <a:buSzTx/>
              <a:buFont typeface="Arial" panose="020B0604020202020204" pitchFamily="34" charset="0"/>
              <a:buChar char="•"/>
              <a:tabLst/>
              <a:defRPr/>
            </a:pPr>
            <a:r>
              <a:rPr kumimoji="0" lang="en-GB" sz="1500" b="1" i="0" u="none" strike="noStrike" kern="1200" cap="none" spc="0" normalizeH="0" baseline="0" noProof="0">
                <a:ln>
                  <a:noFill/>
                </a:ln>
                <a:solidFill>
                  <a:srgbClr val="000000"/>
                </a:solidFill>
                <a:effectLst/>
                <a:uLnTx/>
                <a:uFillTx/>
                <a:latin typeface="Arial"/>
                <a:ea typeface="+mn-ea"/>
                <a:cs typeface="Arial"/>
              </a:rPr>
              <a:t>Vaccinations  </a:t>
            </a:r>
            <a:r>
              <a:rPr kumimoji="0" lang="en-GB" sz="1500" b="0" i="0" u="none" strike="noStrike" kern="1200" cap="none" spc="0" normalizeH="0" baseline="0" noProof="0">
                <a:ln>
                  <a:noFill/>
                </a:ln>
                <a:solidFill>
                  <a:srgbClr val="000000"/>
                </a:solidFill>
                <a:effectLst/>
                <a:uLnTx/>
                <a:uFillTx/>
                <a:latin typeface="Arial"/>
                <a:ea typeface="+mn-ea"/>
                <a:cs typeface="Arial"/>
              </a:rPr>
              <a:t>– for eligible children and adults </a:t>
            </a:r>
          </a:p>
          <a:p>
            <a:endParaRPr lang="en-US" b="1">
              <a:cs typeface="Calibri"/>
            </a:endParaRPr>
          </a:p>
          <a:p>
            <a:r>
              <a:rPr lang="en-US" b="0">
                <a:cs typeface="Calibri"/>
              </a:rPr>
              <a:t>Please the link on the slide for more information</a:t>
            </a:r>
          </a:p>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65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Calibri"/>
              </a:rPr>
              <a:t>Presenter Notes</a:t>
            </a:r>
          </a:p>
          <a:p>
            <a:r>
              <a:rPr lang="en-GB" b="0">
                <a:cs typeface="Calibri"/>
              </a:rPr>
              <a:t>Although </a:t>
            </a:r>
            <a:r>
              <a:rPr lang="en-US" b="0">
                <a:cs typeface="Calibri"/>
              </a:rPr>
              <a:t>you are not required to report outbreaks of acute respiratory infections, these are times when it is appropriate to let your local Health Protection team know if you have an outbreak:</a:t>
            </a:r>
          </a:p>
          <a:p>
            <a:pPr marL="171450" indent="-171450">
              <a:buFont typeface="Arial" panose="020B0604020202020204" pitchFamily="34" charset="0"/>
              <a:buChar char="•"/>
            </a:pPr>
            <a:r>
              <a:rPr lang="en-US" b="0">
                <a:cs typeface="Calibri"/>
              </a:rPr>
              <a:t>If you are a setting that is dedicated to children who are clinically vulnerable.</a:t>
            </a:r>
          </a:p>
          <a:p>
            <a:pPr marL="171450" indent="-171450">
              <a:buFont typeface="Arial" panose="020B0604020202020204" pitchFamily="34" charset="0"/>
              <a:buChar char="•"/>
            </a:pPr>
            <a:r>
              <a:rPr lang="en-US" b="0">
                <a:cs typeface="Calibri"/>
              </a:rPr>
              <a:t>If anyone is admitted to hospital (or there is a death). </a:t>
            </a:r>
          </a:p>
          <a:p>
            <a:pPr marL="171450" indent="-171450">
              <a:buFont typeface="Arial" panose="020B0604020202020204" pitchFamily="34" charset="0"/>
              <a:buChar char="•"/>
            </a:pPr>
            <a:r>
              <a:rPr lang="en-US" b="0">
                <a:cs typeface="Calibri"/>
              </a:rPr>
              <a:t>If you are still getting SIGNIFICANT numbers of new cases after 3 WEEKS despite implementing all of the recommendations advised, and you are still concerned about the situation.</a:t>
            </a:r>
          </a:p>
          <a:p>
            <a:pPr marL="171450" indent="-171450">
              <a:buFont typeface="Arial" panose="020B0604020202020204" pitchFamily="34" charset="0"/>
              <a:buChar char="•"/>
            </a:pPr>
            <a:r>
              <a:rPr lang="en-US" b="0">
                <a:cs typeface="Calibri"/>
              </a:rPr>
              <a:t>If you have further issues stopping you from implementing control measures.</a:t>
            </a:r>
            <a:endParaRPr lang="en-GB" b="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57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a:t>
            </a:r>
          </a:p>
          <a:p>
            <a:r>
              <a:rPr lang="en-US"/>
              <a:t>Scarlet fever.</a:t>
            </a:r>
          </a:p>
          <a:p>
            <a:r>
              <a:rPr lang="en-US"/>
              <a:t>This is caused by the Group A streptococcus bacteria (also known GAS) which also causes other infections like:</a:t>
            </a:r>
          </a:p>
          <a:p>
            <a:r>
              <a:rPr lang="en-US"/>
              <a:t>Impetigo</a:t>
            </a:r>
          </a:p>
          <a:p>
            <a:r>
              <a:rPr lang="en-US"/>
              <a:t>Cellulitis</a:t>
            </a:r>
          </a:p>
          <a:p>
            <a:r>
              <a:rPr lang="en-US"/>
              <a:t>‘Strep’ throat</a:t>
            </a:r>
          </a:p>
          <a:p>
            <a:endParaRPr lang="en-US"/>
          </a:p>
          <a:p>
            <a:r>
              <a:rPr lang="en-US"/>
              <a:t>And so 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84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Presenter Notes</a:t>
            </a:r>
            <a:endParaRPr lang="en-US"/>
          </a:p>
          <a:p>
            <a:r>
              <a:rPr lang="en-US"/>
              <a:t>Group A streptococcus (GAS), also referred to as Strep A is a common bacterium. Lots of us carry it in our throats and on our skin and it doesn’t always result in illness. </a:t>
            </a:r>
          </a:p>
          <a:p>
            <a:endParaRPr lang="en-US"/>
          </a:p>
          <a:p>
            <a:r>
              <a:rPr lang="en-US"/>
              <a:t>However, GAS causes a number of infections; some mild and some more serious.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11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Calibri"/>
              </a:rPr>
              <a:t>Presenter Notes</a:t>
            </a:r>
          </a:p>
          <a:p>
            <a:pPr marL="171450" indent="-171450">
              <a:buFont typeface="Arial" panose="020B0604020202020204" pitchFamily="34" charset="0"/>
              <a:buChar char="•"/>
            </a:pPr>
            <a:r>
              <a:rPr lang="en-US"/>
              <a:t>Children who have had chickenpox recently are more likely to develop more serious infection during an outbreak of scarlet fever and so parents should remain vigilant</a:t>
            </a:r>
          </a:p>
          <a:p>
            <a:pPr marL="171450" indent="-171450">
              <a:buFont typeface="Arial" panose="020B0604020202020204" pitchFamily="34" charset="0"/>
              <a:buChar char="•"/>
            </a:pPr>
            <a:r>
              <a:rPr lang="en-US"/>
              <a:t>Individuals should be excluded from setting until at least 24 hours after starting antibiotics. Individuals who do not take antibiotic treatment will be infectious for two to three weeks.</a:t>
            </a:r>
          </a:p>
          <a:p>
            <a:pPr marL="171450" indent="-171450">
              <a:buFont typeface="Arial" panose="020B0604020202020204" pitchFamily="34" charset="0"/>
              <a:buChar char="•"/>
            </a:pPr>
            <a:r>
              <a:rPr lang="en-US"/>
              <a:t>Be extra vigilant if there are 2 or more scarlet fever AND 2 or more chicken pox cases in the same group of children (e.g. class)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44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Calibri"/>
              </a:rPr>
              <a:t>Presenter Notes</a:t>
            </a:r>
          </a:p>
          <a:p>
            <a:r>
              <a:rPr lang="en-GB"/>
              <a:t>When to contact your local health team for support:</a:t>
            </a:r>
          </a:p>
          <a:p>
            <a:pPr marL="171450" indent="-171450">
              <a:buFont typeface="Arial" panose="020B0604020202020204" pitchFamily="34" charset="0"/>
              <a:buChar char="•"/>
            </a:pPr>
            <a:r>
              <a:rPr lang="en-US"/>
              <a:t>If anyone is admitted to hospital (or there is a death) due to GAS</a:t>
            </a:r>
          </a:p>
          <a:p>
            <a:pPr marL="171450" indent="-171450">
              <a:buFont typeface="Arial" panose="020B0604020202020204" pitchFamily="34" charset="0"/>
              <a:buChar char="•"/>
            </a:pPr>
            <a:r>
              <a:rPr lang="en-US"/>
              <a:t>If you are a setting that is dedicated to children who are clinically vulnerable</a:t>
            </a:r>
          </a:p>
          <a:p>
            <a:pPr marL="171450" indent="-171450">
              <a:buFont typeface="Arial" panose="020B0604020202020204" pitchFamily="34" charset="0"/>
              <a:buChar char="•"/>
            </a:pPr>
            <a:r>
              <a:rPr lang="en-US"/>
              <a:t>If you have chicken pox AND GAS circulating in the same class or year group at the same time</a:t>
            </a:r>
          </a:p>
          <a:p>
            <a:pPr marL="171450" indent="-171450">
              <a:buFont typeface="Arial" panose="020B0604020202020204" pitchFamily="34" charset="0"/>
              <a:buChar char="•"/>
            </a:pPr>
            <a:r>
              <a:rPr lang="en-US"/>
              <a:t>If you are still getting SIGNIFICANT numbers of new cases after 3 weeks despite implementing all of the recommendations advised and you are still concerned about the situation  </a:t>
            </a:r>
          </a:p>
          <a:p>
            <a:pPr marL="171450" indent="-171450">
              <a:buFont typeface="Arial" panose="020B0604020202020204" pitchFamily="34" charset="0"/>
              <a:buChar char="•"/>
            </a:pPr>
            <a:r>
              <a:rPr lang="en-US"/>
              <a:t>If you have further issues that are stopping you applying the steps mentioned</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10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Calibri"/>
              </a:rPr>
              <a:t>Presenter Notes</a:t>
            </a:r>
          </a:p>
          <a:p>
            <a:r>
              <a:rPr lang="en-GB"/>
              <a:t>Tummy Bugs are also known as Gastrointestinal infections. They include </a:t>
            </a:r>
            <a:r>
              <a:rPr lang="en-US"/>
              <a:t>food poisoning, gastroenteritis and norovirus. They occur when  germs enter the gut via the mouth. </a:t>
            </a:r>
          </a:p>
          <a:p>
            <a:r>
              <a:rPr lang="en-US"/>
              <a:t>For norovirus:</a:t>
            </a:r>
          </a:p>
          <a:p>
            <a:pPr marL="171450" indent="-171450">
              <a:buFont typeface="Arial" panose="020B0604020202020204" pitchFamily="34" charset="0"/>
              <a:buChar char="•"/>
            </a:pPr>
            <a:r>
              <a:rPr lang="en-US"/>
              <a:t>Symptoms start suddenly and include feeling sick, tummy aches, </a:t>
            </a:r>
            <a:r>
              <a:rPr lang="en-US" err="1"/>
              <a:t>diarrhoea</a:t>
            </a:r>
            <a:r>
              <a:rPr lang="en-US"/>
              <a:t> and/or vomiting</a:t>
            </a:r>
          </a:p>
          <a:p>
            <a:pPr marL="171450" indent="-171450">
              <a:buFont typeface="Arial" panose="020B0604020202020204" pitchFamily="34" charset="0"/>
              <a:buChar char="•"/>
            </a:pPr>
            <a:r>
              <a:rPr lang="en-US"/>
              <a:t>People will be ill from about 12 hours to 3 days. You can start to feel ill from 24-48 hours after being in contact with the virus.</a:t>
            </a:r>
          </a:p>
          <a:p>
            <a:pPr marL="171450" indent="-171450">
              <a:buFont typeface="Arial" panose="020B0604020202020204" pitchFamily="34" charset="0"/>
              <a:buChar char="•"/>
            </a:pPr>
            <a:r>
              <a:rPr lang="en-US"/>
              <a:t>You will often find a pattern of cases happening over a few days. </a:t>
            </a:r>
          </a:p>
          <a:p>
            <a:pPr marL="171450" indent="-171450">
              <a:buFont typeface="Arial" panose="020B0604020202020204" pitchFamily="34" charset="0"/>
              <a:buChar char="•"/>
            </a:pPr>
            <a:r>
              <a:rPr lang="en-US"/>
              <a:t>Children and employees can become ill with norovirus.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 high temperature is not usually a symptom</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619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dirty="0"/>
              <a:t>Click to edit Master title style</a:t>
            </a:r>
            <a:endParaRPr lang="en-GB" dirty="0"/>
          </a:p>
        </p:txBody>
      </p:sp>
      <p:sp>
        <p:nvSpPr>
          <p:cNvPr id="5" name="Rectangle 4">
            <a:extLst>
              <a:ext uri="{FF2B5EF4-FFF2-40B4-BE49-F238E27FC236}">
                <a16:creationId xmlns:a16="http://schemas.microsoft.com/office/drawing/2014/main" id="{F1C7FEC2-592B-3B45-AD69-7B09ED663BDA}"/>
              </a:ext>
            </a:extLst>
          </p:cNvPr>
          <p:cNvSpPr/>
          <p:nvPr userDrawn="1"/>
        </p:nvSpPr>
        <p:spPr>
          <a:xfrm>
            <a:off x="0" y="2163891"/>
            <a:ext cx="12192000" cy="119269"/>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589ACE75-7FCE-C94E-8995-B063AAD5D25E}"/>
              </a:ext>
            </a:extLst>
          </p:cNvPr>
          <p:cNvSpPr/>
          <p:nvPr userDrawn="1"/>
        </p:nvSpPr>
        <p:spPr>
          <a:xfrm>
            <a:off x="0" y="5997555"/>
            <a:ext cx="11658945" cy="861678"/>
          </a:xfrm>
          <a:custGeom>
            <a:avLst/>
            <a:gdLst>
              <a:gd name="connsiteX0" fmla="*/ 0 w 11658945"/>
              <a:gd name="connsiteY0" fmla="*/ 0 h 861678"/>
              <a:gd name="connsiteX1" fmla="*/ 413266 w 11658945"/>
              <a:gd name="connsiteY1" fmla="*/ 0 h 861678"/>
              <a:gd name="connsiteX2" fmla="*/ 451186 w 11658945"/>
              <a:gd name="connsiteY2" fmla="*/ 0 h 861678"/>
              <a:gd name="connsiteX3" fmla="*/ 10797265 w 11658945"/>
              <a:gd name="connsiteY3" fmla="*/ 0 h 861678"/>
              <a:gd name="connsiteX4" fmla="*/ 11658945 w 11658945"/>
              <a:gd name="connsiteY4" fmla="*/ 861678 h 861678"/>
              <a:gd name="connsiteX5" fmla="*/ 9935587 w 11658945"/>
              <a:gd name="connsiteY5" fmla="*/ 861678 h 861678"/>
              <a:gd name="connsiteX6" fmla="*/ 1312864 w 11658945"/>
              <a:gd name="connsiteY6" fmla="*/ 861678 h 861678"/>
              <a:gd name="connsiteX7" fmla="*/ 413266 w 11658945"/>
              <a:gd name="connsiteY7" fmla="*/ 861678 h 861678"/>
              <a:gd name="connsiteX8" fmla="*/ 0 w 11658945"/>
              <a:gd name="connsiteY8" fmla="*/ 861678 h 861678"/>
              <a:gd name="connsiteX9" fmla="*/ 0 w 11658945"/>
              <a:gd name="connsiteY9" fmla="*/ 0 h 8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8945" h="861678">
                <a:moveTo>
                  <a:pt x="0" y="0"/>
                </a:moveTo>
                <a:lnTo>
                  <a:pt x="413266" y="0"/>
                </a:lnTo>
                <a:lnTo>
                  <a:pt x="451186" y="0"/>
                </a:lnTo>
                <a:lnTo>
                  <a:pt x="10797265" y="0"/>
                </a:lnTo>
                <a:cubicBezTo>
                  <a:pt x="11273157" y="0"/>
                  <a:pt x="11658945" y="385787"/>
                  <a:pt x="11658945" y="861678"/>
                </a:cubicBezTo>
                <a:lnTo>
                  <a:pt x="9935587" y="861678"/>
                </a:lnTo>
                <a:lnTo>
                  <a:pt x="1312864" y="861678"/>
                </a:lnTo>
                <a:lnTo>
                  <a:pt x="413266" y="861678"/>
                </a:lnTo>
                <a:lnTo>
                  <a:pt x="0" y="861678"/>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C05CCB9D-C4A1-8784-7C9A-79F9CF11966A}"/>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22031" y="364765"/>
            <a:ext cx="1376811" cy="1403288"/>
          </a:xfrm>
          <a:prstGeom prst="rect">
            <a:avLst/>
          </a:prstGeom>
        </p:spPr>
      </p:pic>
    </p:spTree>
    <p:extLst>
      <p:ext uri="{BB962C8B-B14F-4D97-AF65-F5344CB8AC3E}">
        <p14:creationId xmlns:p14="http://schemas.microsoft.com/office/powerpoint/2010/main" val="29939002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8" name="Freeform 7">
            <a:extLst>
              <a:ext uri="{FF2B5EF4-FFF2-40B4-BE49-F238E27FC236}">
                <a16:creationId xmlns:a16="http://schemas.microsoft.com/office/drawing/2014/main" id="{27949CF1-DF09-4B49-95A4-9EE895ADE305}"/>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932422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7" name="Freeform 6">
            <a:extLst>
              <a:ext uri="{FF2B5EF4-FFF2-40B4-BE49-F238E27FC236}">
                <a16:creationId xmlns:a16="http://schemas.microsoft.com/office/drawing/2014/main" id="{24950A53-BD8A-C542-B5C0-F9F7929146EA}"/>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566722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9" name="Freeform 8">
            <a:extLst>
              <a:ext uri="{FF2B5EF4-FFF2-40B4-BE49-F238E27FC236}">
                <a16:creationId xmlns:a16="http://schemas.microsoft.com/office/drawing/2014/main" id="{66770F20-D4D6-8640-8CFE-5B98F2B9FDD0}"/>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832632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5" name="Freeform 4">
            <a:extLst>
              <a:ext uri="{FF2B5EF4-FFF2-40B4-BE49-F238E27FC236}">
                <a16:creationId xmlns:a16="http://schemas.microsoft.com/office/drawing/2014/main" id="{DA6B6785-D4C3-0D45-A760-32104DD6D8AB}"/>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32610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285730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health-protection-in-schools-and-other-childcare-facilities/managing-specific-infectious-diseases-a-to-z#slapped-cheek-syndrome-parvovirus-b1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nhs.uk/conditions/hand-foot-mouth-disease/?src=conditionswidg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hs.uk/conditions/fever-in-childr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nhs.uk/conditions/flu/" TargetMode="External"/><Relationship Id="rId4" Type="http://schemas.openxmlformats.org/officeDocument/2006/relationships/hyperlink" Target="https://www.nhs.uk/conditions/respiratory-tract-infec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health-protection-in-schools-and-other-childcare-facilities/managing-specific-infectious-diseases-a-to-z#respiratory-infections-including-coronavirus-covid-1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ukhsa.blog.gov.uk/2022/12/05/group-a-strep-what-you-need-to-kno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39DF-3C00-F62E-51DC-04FD818D68D8}"/>
              </a:ext>
            </a:extLst>
          </p:cNvPr>
          <p:cNvSpPr>
            <a:spLocks noGrp="1"/>
          </p:cNvSpPr>
          <p:nvPr>
            <p:ph type="title"/>
          </p:nvPr>
        </p:nvSpPr>
        <p:spPr/>
        <p:txBody>
          <a:bodyPr>
            <a:normAutofit fontScale="90000"/>
          </a:bodyPr>
          <a:lstStyle/>
          <a:p>
            <a:r>
              <a:rPr lang="en-US" dirty="0"/>
              <a:t>Top 5 reasons why EYES contact Health Protection Teams </a:t>
            </a:r>
            <a:endParaRPr lang="en-GB" dirty="0"/>
          </a:p>
        </p:txBody>
      </p:sp>
      <p:sp>
        <p:nvSpPr>
          <p:cNvPr id="3" name="Content Placeholder 2">
            <a:extLst>
              <a:ext uri="{FF2B5EF4-FFF2-40B4-BE49-F238E27FC236}">
                <a16:creationId xmlns:a16="http://schemas.microsoft.com/office/drawing/2014/main" id="{B4F81C64-BD46-803A-105E-EC86D49A209C}"/>
              </a:ext>
            </a:extLst>
          </p:cNvPr>
          <p:cNvSpPr>
            <a:spLocks noGrp="1"/>
          </p:cNvSpPr>
          <p:nvPr>
            <p:ph idx="1"/>
          </p:nvPr>
        </p:nvSpPr>
        <p:spPr/>
        <p:txBody>
          <a:bodyPr/>
          <a:lstStyle/>
          <a:p>
            <a:pPr>
              <a:lnSpc>
                <a:spcPct val="150000"/>
              </a:lnSpc>
            </a:pPr>
            <a:r>
              <a:rPr lang="en-GB" dirty="0"/>
              <a:t>Acute respiratory infections (ARIs)</a:t>
            </a:r>
          </a:p>
          <a:p>
            <a:pPr>
              <a:lnSpc>
                <a:spcPct val="150000"/>
              </a:lnSpc>
            </a:pPr>
            <a:r>
              <a:rPr lang="en-GB" dirty="0"/>
              <a:t>Scarlet Fever</a:t>
            </a:r>
          </a:p>
          <a:p>
            <a:pPr>
              <a:lnSpc>
                <a:spcPct val="150000"/>
              </a:lnSpc>
            </a:pPr>
            <a:r>
              <a:rPr lang="en-GB" dirty="0"/>
              <a:t>Chickenpox</a:t>
            </a:r>
          </a:p>
          <a:p>
            <a:pPr>
              <a:lnSpc>
                <a:spcPct val="150000"/>
              </a:lnSpc>
            </a:pPr>
            <a:r>
              <a:rPr lang="en-GB" dirty="0"/>
              <a:t>Tummy Bugs (Gastrointestinal infections)</a:t>
            </a:r>
          </a:p>
          <a:p>
            <a:pPr>
              <a:lnSpc>
                <a:spcPct val="150000"/>
              </a:lnSpc>
            </a:pPr>
            <a:r>
              <a:rPr lang="en-GB" dirty="0"/>
              <a:t>Hand, Foot and Mouth Disease</a:t>
            </a:r>
          </a:p>
          <a:p>
            <a:endParaRPr lang="en-GB" dirty="0"/>
          </a:p>
        </p:txBody>
      </p:sp>
      <p:sp>
        <p:nvSpPr>
          <p:cNvPr id="4" name="Footer Placeholder 3">
            <a:extLst>
              <a:ext uri="{FF2B5EF4-FFF2-40B4-BE49-F238E27FC236}">
                <a16:creationId xmlns:a16="http://schemas.microsoft.com/office/drawing/2014/main" id="{DCC9517C-A8BD-3D32-FFAA-36D03C0920A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spTree>
    <p:extLst>
      <p:ext uri="{BB962C8B-B14F-4D97-AF65-F5344CB8AC3E}">
        <p14:creationId xmlns:p14="http://schemas.microsoft.com/office/powerpoint/2010/main" val="205877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D7AD-57F9-29D1-AA05-7A09A85EAE80}"/>
              </a:ext>
            </a:extLst>
          </p:cNvPr>
          <p:cNvSpPr>
            <a:spLocks noGrp="1"/>
          </p:cNvSpPr>
          <p:nvPr>
            <p:ph type="title"/>
          </p:nvPr>
        </p:nvSpPr>
        <p:spPr/>
        <p:txBody>
          <a:bodyPr/>
          <a:lstStyle/>
          <a:p>
            <a:r>
              <a:rPr lang="en-US">
                <a:latin typeface="Arial"/>
                <a:cs typeface="Arial"/>
              </a:rPr>
              <a:t>Managing cases and outbreaks of GI</a:t>
            </a:r>
          </a:p>
        </p:txBody>
      </p:sp>
      <p:sp>
        <p:nvSpPr>
          <p:cNvPr id="3" name="Content Placeholder 2">
            <a:extLst>
              <a:ext uri="{FF2B5EF4-FFF2-40B4-BE49-F238E27FC236}">
                <a16:creationId xmlns:a16="http://schemas.microsoft.com/office/drawing/2014/main" id="{161C80F6-4BD4-92F9-DFEF-ECB93255503B}"/>
              </a:ext>
            </a:extLst>
          </p:cNvPr>
          <p:cNvSpPr>
            <a:spLocks noGrp="1"/>
          </p:cNvSpPr>
          <p:nvPr>
            <p:ph idx="1"/>
          </p:nvPr>
        </p:nvSpPr>
        <p:spPr>
          <a:xfrm>
            <a:off x="481924" y="1030985"/>
            <a:ext cx="11561981" cy="4796030"/>
          </a:xfrm>
        </p:spPr>
        <p:txBody>
          <a:bodyPr vert="horz" lIns="91440" tIns="45720" rIns="91440" bIns="45720" rtlCol="0" anchor="t">
            <a:normAutofit fontScale="25000" lnSpcReduction="20000"/>
          </a:bodyPr>
          <a:lstStyle/>
          <a:p>
            <a:pPr>
              <a:lnSpc>
                <a:spcPct val="150000"/>
              </a:lnSpc>
            </a:pPr>
            <a:r>
              <a:rPr lang="en-GB" sz="8000" dirty="0">
                <a:latin typeface="Arial"/>
                <a:cs typeface="Arial"/>
              </a:rPr>
              <a:t>Make sure all children and employees that are ill stay away until they have been better for 2 days (48 hours)</a:t>
            </a:r>
          </a:p>
          <a:p>
            <a:pPr>
              <a:lnSpc>
                <a:spcPct val="150000"/>
              </a:lnSpc>
            </a:pPr>
            <a:r>
              <a:rPr lang="en-GB" sz="8000" dirty="0">
                <a:latin typeface="Arial"/>
                <a:cs typeface="Arial"/>
              </a:rPr>
              <a:t>Clean up any sick or poo straight away using a household detergent and single use cloth. Then disinfect with a hypochlorite solution (e.g. Milton).</a:t>
            </a:r>
          </a:p>
          <a:p>
            <a:pPr>
              <a:lnSpc>
                <a:spcPct val="150000"/>
              </a:lnSpc>
            </a:pPr>
            <a:r>
              <a:rPr lang="en-GB" sz="8000" dirty="0">
                <a:latin typeface="Arial"/>
                <a:cs typeface="Arial"/>
              </a:rPr>
              <a:t>Tell parents and visitors about the cases of illness</a:t>
            </a:r>
          </a:p>
          <a:p>
            <a:pPr>
              <a:lnSpc>
                <a:spcPct val="150000"/>
              </a:lnSpc>
            </a:pPr>
            <a:r>
              <a:rPr lang="en-GB" sz="8000" dirty="0">
                <a:latin typeface="Arial"/>
                <a:cs typeface="Arial"/>
              </a:rPr>
              <a:t>Promote and reinforce hand hygiene with all employees</a:t>
            </a:r>
          </a:p>
          <a:p>
            <a:pPr>
              <a:lnSpc>
                <a:spcPct val="150000"/>
              </a:lnSpc>
            </a:pPr>
            <a:r>
              <a:rPr lang="en-GB" sz="8000" dirty="0">
                <a:latin typeface="Arial"/>
                <a:cs typeface="Arial"/>
              </a:rPr>
              <a:t>Cleaning (toilets, frequent touch points, mats etc)! Don’t hoover....</a:t>
            </a:r>
            <a:endParaRPr lang="en-GB" sz="8000" dirty="0"/>
          </a:p>
          <a:p>
            <a:pPr>
              <a:lnSpc>
                <a:spcPct val="150000"/>
              </a:lnSpc>
            </a:pPr>
            <a:r>
              <a:rPr lang="en-GB" sz="8000" dirty="0">
                <a:latin typeface="Arial"/>
                <a:cs typeface="Arial"/>
              </a:rPr>
              <a:t>Until you are free of illness, we recommend you stop messy play, and don’t go on any visits out of your setting</a:t>
            </a:r>
          </a:p>
          <a:p>
            <a:pPr>
              <a:lnSpc>
                <a:spcPct val="150000"/>
              </a:lnSpc>
            </a:pPr>
            <a:r>
              <a:rPr lang="en-GB" sz="8000" dirty="0">
                <a:latin typeface="Arial"/>
                <a:cs typeface="Arial"/>
              </a:rPr>
              <a:t>After 48hrs with no cases, do a full clean of the building and all surfaces.</a:t>
            </a:r>
          </a:p>
          <a:p>
            <a:endParaRPr lang="en-GB" sz="7400"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57F01557-18E0-1937-E635-31CB7704BC6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spTree>
    <p:extLst>
      <p:ext uri="{BB962C8B-B14F-4D97-AF65-F5344CB8AC3E}">
        <p14:creationId xmlns:p14="http://schemas.microsoft.com/office/powerpoint/2010/main" val="86376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65DF-EEE0-46B6-0887-CF7B1A267624}"/>
              </a:ext>
            </a:extLst>
          </p:cNvPr>
          <p:cNvSpPr>
            <a:spLocks noGrp="1"/>
          </p:cNvSpPr>
          <p:nvPr>
            <p:ph type="title"/>
          </p:nvPr>
        </p:nvSpPr>
        <p:spPr/>
        <p:txBody>
          <a:bodyPr/>
          <a:lstStyle/>
          <a:p>
            <a:r>
              <a:rPr lang="en-GB"/>
              <a:t>Hand, Foot and Mouth (HFM)</a:t>
            </a:r>
          </a:p>
        </p:txBody>
      </p:sp>
      <p:sp>
        <p:nvSpPr>
          <p:cNvPr id="3" name="Content Placeholder 2">
            <a:extLst>
              <a:ext uri="{FF2B5EF4-FFF2-40B4-BE49-F238E27FC236}">
                <a16:creationId xmlns:a16="http://schemas.microsoft.com/office/drawing/2014/main" id="{FF276E07-1EEF-5FD4-149B-69ADB037E1BD}"/>
              </a:ext>
            </a:extLst>
          </p:cNvPr>
          <p:cNvSpPr>
            <a:spLocks noGrp="1"/>
          </p:cNvSpPr>
          <p:nvPr>
            <p:ph idx="1"/>
          </p:nvPr>
        </p:nvSpPr>
        <p:spPr>
          <a:xfrm>
            <a:off x="567394" y="1339913"/>
            <a:ext cx="11123857" cy="4911046"/>
          </a:xfrm>
        </p:spPr>
        <p:txBody>
          <a:bodyPr>
            <a:normAutofit/>
          </a:bodyPr>
          <a:lstStyle/>
          <a:p>
            <a:r>
              <a:rPr lang="en-GB" sz="2000" dirty="0">
                <a:cs typeface="Times New Roman" panose="02020603050405020304" pitchFamily="18" charset="0"/>
              </a:rPr>
              <a:t>HFM mainly occurs in children under ten years of age, but adult cases are not unusual. </a:t>
            </a:r>
          </a:p>
          <a:p>
            <a:r>
              <a:rPr lang="en-GB" sz="2000" dirty="0">
                <a:cs typeface="Times New Roman" panose="02020603050405020304" pitchFamily="18" charset="0"/>
              </a:rPr>
              <a:t>It is spread by direct contact with nasal and throat secretions or faeces of the infected person</a:t>
            </a:r>
          </a:p>
          <a:p>
            <a:r>
              <a:rPr lang="en-GB" sz="2000" dirty="0">
                <a:cs typeface="Times New Roman" panose="02020603050405020304" pitchFamily="18" charset="0"/>
              </a:rPr>
              <a:t>Exclusion is not required</a:t>
            </a:r>
            <a:endParaRPr lang="en-GB" sz="2000" dirty="0">
              <a:ea typeface="Calibri" panose="020F0502020204030204" pitchFamily="34" charset="0"/>
              <a:cs typeface="Times New Roman" panose="02020603050405020304" pitchFamily="18" charset="0"/>
            </a:endParaRPr>
          </a:p>
          <a:p>
            <a:pPr marL="0" indent="0">
              <a:buNone/>
            </a:pPr>
            <a:endParaRPr lang="en-GB" sz="2000" b="1" dirty="0">
              <a:cs typeface="Times New Roman" panose="02020603050405020304" pitchFamily="18" charset="0"/>
            </a:endParaRPr>
          </a:p>
          <a:p>
            <a:pPr marL="0" indent="0">
              <a:buNone/>
            </a:pPr>
            <a:r>
              <a:rPr lang="en-GB" sz="2000" b="1" dirty="0">
                <a:cs typeface="Times New Roman" panose="02020603050405020304" pitchFamily="18" charset="0"/>
              </a:rPr>
              <a:t>Pregnancy</a:t>
            </a:r>
          </a:p>
          <a:p>
            <a:pPr marL="0" indent="0">
              <a:buNone/>
            </a:pPr>
            <a:r>
              <a:rPr lang="en-US" sz="2000" dirty="0">
                <a:cs typeface="Times New Roman" panose="02020603050405020304" pitchFamily="18" charset="0"/>
              </a:rPr>
              <a:t>It is advised that pregnant women should avoid close contact with a child who has hand, foot and mouth disease.  Pregnant women who develop any symptoms of rashes during pregnancy should seek advice from their general practitioner or midwife.</a:t>
            </a:r>
            <a:endParaRPr lang="en-GB" sz="2000" dirty="0">
              <a:cs typeface="Times New Roman" panose="02020603050405020304" pitchFamily="18" charset="0"/>
            </a:endParaRPr>
          </a:p>
          <a:p>
            <a:pPr marL="0" indent="0">
              <a:buNone/>
            </a:pPr>
            <a:r>
              <a:rPr lang="en-GB" sz="2000" u="sng" dirty="0">
                <a:solidFill>
                  <a:srgbClr val="000000"/>
                </a:solidFill>
                <a:effectLst/>
                <a:latin typeface="Arial" panose="020B0604020202020204" pitchFamily="34" charset="0"/>
                <a:ea typeface="Calibri" panose="020F0502020204030204" pitchFamily="34" charset="0"/>
                <a:hlinkClick r:id="rId3"/>
              </a:rPr>
              <a:t>Managing specific infectious diseases: A to Z - GOV.UK (www.gov.uk)</a:t>
            </a:r>
            <a:r>
              <a:rPr lang="en-GB" sz="2000" dirty="0">
                <a:solidFill>
                  <a:srgbClr val="000000"/>
                </a:solidFill>
                <a:effectLst/>
                <a:latin typeface="Arial" panose="020B0604020202020204" pitchFamily="34" charset="0"/>
                <a:ea typeface="Calibri" panose="020F0502020204030204" pitchFamily="34" charset="0"/>
              </a:rPr>
              <a:t> </a:t>
            </a:r>
          </a:p>
          <a:p>
            <a:pPr marL="0" indent="0">
              <a:buNone/>
            </a:pPr>
            <a:r>
              <a:rPr lang="en-GB" sz="2000" dirty="0">
                <a:hlinkClick r:id="rId4"/>
              </a:rPr>
              <a:t>Hand, foot and mouth disease - NHS (www.nhs.uk)</a:t>
            </a:r>
            <a:endParaRPr lang="en-GB" sz="2000" dirty="0">
              <a:solidFill>
                <a:srgbClr val="000000"/>
              </a:solidFill>
              <a:effectLst/>
              <a:latin typeface="Arial" panose="020B0604020202020204" pitchFamily="34" charset="0"/>
              <a:ea typeface="Calibri" panose="020F0502020204030204" pitchFamily="34" charset="0"/>
            </a:endParaRPr>
          </a:p>
          <a:p>
            <a:endParaRPr lang="en-GB" dirty="0"/>
          </a:p>
        </p:txBody>
      </p:sp>
      <p:sp>
        <p:nvSpPr>
          <p:cNvPr id="4" name="Footer Placeholder 3">
            <a:extLst>
              <a:ext uri="{FF2B5EF4-FFF2-40B4-BE49-F238E27FC236}">
                <a16:creationId xmlns:a16="http://schemas.microsoft.com/office/drawing/2014/main" id="{9F3550E2-A402-85D0-7A72-DF556C55181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pic>
        <p:nvPicPr>
          <p:cNvPr id="9" name="Picture 8">
            <a:extLst>
              <a:ext uri="{FF2B5EF4-FFF2-40B4-BE49-F238E27FC236}">
                <a16:creationId xmlns:a16="http://schemas.microsoft.com/office/drawing/2014/main" id="{B35409E1-7F19-A0E7-998E-4100BD213A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1938" y="4516057"/>
            <a:ext cx="2007735" cy="1922793"/>
          </a:xfrm>
          <a:prstGeom prst="rect">
            <a:avLst/>
          </a:prstGeom>
        </p:spPr>
      </p:pic>
    </p:spTree>
    <p:extLst>
      <p:ext uri="{BB962C8B-B14F-4D97-AF65-F5344CB8AC3E}">
        <p14:creationId xmlns:p14="http://schemas.microsoft.com/office/powerpoint/2010/main" val="89873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0E5B-8FC0-9BF4-07EB-9FABCF30E4FB}"/>
              </a:ext>
            </a:extLst>
          </p:cNvPr>
          <p:cNvSpPr>
            <a:spLocks noGrp="1"/>
          </p:cNvSpPr>
          <p:nvPr>
            <p:ph type="title"/>
          </p:nvPr>
        </p:nvSpPr>
        <p:spPr/>
        <p:txBody>
          <a:bodyPr>
            <a:normAutofit/>
          </a:bodyPr>
          <a:lstStyle/>
          <a:p>
            <a:r>
              <a:rPr lang="en-GB" dirty="0">
                <a:latin typeface="Arial"/>
                <a:cs typeface="Arial"/>
              </a:rPr>
              <a:t>Acute respiratory infections (ARIs)</a:t>
            </a:r>
            <a:endParaRPr lang="en-GB" dirty="0"/>
          </a:p>
        </p:txBody>
      </p:sp>
      <p:sp>
        <p:nvSpPr>
          <p:cNvPr id="3" name="Content Placeholder 2">
            <a:extLst>
              <a:ext uri="{FF2B5EF4-FFF2-40B4-BE49-F238E27FC236}">
                <a16:creationId xmlns:a16="http://schemas.microsoft.com/office/drawing/2014/main" id="{5CB4FF2D-8F63-B7EC-8AA0-6E3CD7524C87}"/>
              </a:ext>
            </a:extLst>
          </p:cNvPr>
          <p:cNvSpPr>
            <a:spLocks noGrp="1"/>
          </p:cNvSpPr>
          <p:nvPr>
            <p:ph idx="1"/>
          </p:nvPr>
        </p:nvSpPr>
        <p:spPr>
          <a:xfrm>
            <a:off x="534737" y="1611540"/>
            <a:ext cx="11123857" cy="4827310"/>
          </a:xfrm>
        </p:spPr>
        <p:txBody>
          <a:bodyPr vert="horz" lIns="91440" tIns="45720" rIns="91440" bIns="45720" rtlCol="0" anchor="t">
            <a:normAutofit/>
          </a:bodyPr>
          <a:lstStyle/>
          <a:p>
            <a:r>
              <a:rPr lang="en-GB" dirty="0">
                <a:effectLst/>
                <a:ea typeface="Calibri" panose="020F0502020204030204" pitchFamily="34" charset="0"/>
              </a:rPr>
              <a:t>Respiratory infections are common, particularly during winter months. </a:t>
            </a:r>
          </a:p>
          <a:p>
            <a:pPr marL="228600" marR="0" lvl="0" indent="-228600" algn="l" defTabSz="914400" rtl="0" eaLnBrk="1" fontAlgn="auto" latinLnBrk="0" hangingPunct="1">
              <a:lnSpc>
                <a:spcPct val="100000"/>
              </a:lnSpc>
              <a:spcBef>
                <a:spcPts val="1000"/>
              </a:spcBef>
              <a:spcAft>
                <a:spcPts val="180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Symptoms can include a runny nose, </a:t>
            </a:r>
            <a:r>
              <a:rPr kumimoji="0" lang="en-GB" sz="2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high temperature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congestion, cough and sore throat. </a:t>
            </a:r>
          </a:p>
          <a:p>
            <a:pPr marL="228600" marR="0" lvl="0" indent="-228600" algn="l" defTabSz="914400" rtl="0" eaLnBrk="1" fontAlgn="auto" latinLnBrk="0" hangingPunct="1">
              <a:lnSpc>
                <a:spcPct val="100000"/>
              </a:lnSpc>
              <a:spcBef>
                <a:spcPts val="1000"/>
              </a:spcBef>
              <a:spcAft>
                <a:spcPts val="1800"/>
              </a:spcAft>
              <a:buClr>
                <a:srgbClr val="007C91"/>
              </a:buClr>
              <a:buSzTx/>
              <a:buFont typeface="Arial" panose="020B0604020202020204" pitchFamily="34" charset="0"/>
              <a:buChar char="•"/>
              <a:tabLst/>
              <a:defRPr/>
            </a:pPr>
            <a:r>
              <a:rPr lang="en-GB" dirty="0">
                <a:effectLst/>
                <a:ea typeface="Calibri" panose="020F0502020204030204" pitchFamily="34" charset="0"/>
              </a:rPr>
              <a:t>Symptoms can be caused by several respiratory infections including the common cold, rhinovirus, COVID-19, and flu.</a:t>
            </a:r>
          </a:p>
          <a:p>
            <a:pPr marL="0" marR="0" lvl="0" indent="0" algn="l" defTabSz="914400" rtl="0" eaLnBrk="1" fontAlgn="auto" latinLnBrk="0" hangingPunct="1">
              <a:lnSpc>
                <a:spcPct val="100000"/>
              </a:lnSpc>
              <a:spcBef>
                <a:spcPts val="1000"/>
              </a:spcBef>
              <a:spcAft>
                <a:spcPts val="1800"/>
              </a:spcAft>
              <a:buClr>
                <a:srgbClr val="007C91"/>
              </a:buClr>
              <a:buSzTx/>
              <a:buNone/>
              <a:tabLst/>
              <a:defRPr/>
            </a:pPr>
            <a:r>
              <a:rPr lang="en-GB" dirty="0">
                <a:effectLst/>
                <a:ea typeface="Calibri" panose="020F0502020204030204" pitchFamily="34" charset="0"/>
              </a:rPr>
              <a:t> </a:t>
            </a:r>
            <a:r>
              <a:rPr lang="en-GB" u="sng" dirty="0">
                <a:solidFill>
                  <a:srgbClr val="0563C1"/>
                </a:solidFill>
                <a:effectLst/>
                <a:ea typeface="Calibri" panose="020F0502020204030204" pitchFamily="34" charset="0"/>
                <a:hlinkClick r:id="rId4"/>
              </a:rPr>
              <a:t>Respiratory tract infections (RTIs) - NHS (www.nhs.uk)</a:t>
            </a:r>
            <a:r>
              <a:rPr lang="en-GB" u="sng" dirty="0">
                <a:solidFill>
                  <a:srgbClr val="0563C1"/>
                </a:solidFill>
                <a:effectLst/>
                <a:ea typeface="Calibri" panose="020F0502020204030204" pitchFamily="34" charset="0"/>
              </a:rPr>
              <a:t>, </a:t>
            </a:r>
            <a:r>
              <a:rPr lang="en-GB" u="sng" dirty="0">
                <a:solidFill>
                  <a:srgbClr val="0563C1"/>
                </a:solidFill>
                <a:effectLst/>
                <a:ea typeface="Calibri" panose="020F0502020204030204" pitchFamily="34" charset="0"/>
                <a:hlinkClick r:id="rId5"/>
              </a:rPr>
              <a:t>Flu – NHS.UK</a:t>
            </a:r>
            <a:endParaRPr lang="en-GB" u="sng" dirty="0">
              <a:solidFill>
                <a:srgbClr val="0563C1"/>
              </a:solidFill>
              <a:effectLst/>
              <a:ea typeface="Calibri" panose="020F0502020204030204" pitchFamily="34" charset="0"/>
            </a:endParaRPr>
          </a:p>
          <a:p>
            <a:pPr marL="0" marR="0" lvl="0" indent="0" algn="l" defTabSz="914400" rtl="0" eaLnBrk="1" fontAlgn="auto" latinLnBrk="0" hangingPunct="1">
              <a:lnSpc>
                <a:spcPct val="100000"/>
              </a:lnSpc>
              <a:spcBef>
                <a:spcPts val="1000"/>
              </a:spcBef>
              <a:spcAft>
                <a:spcPts val="1800"/>
              </a:spcAft>
              <a:buClr>
                <a:srgbClr val="007C91"/>
              </a:buClr>
              <a:buSzTx/>
              <a:buNone/>
              <a:tabLst/>
              <a:defRPr/>
            </a:pPr>
            <a:r>
              <a:rPr lang="en-GB" dirty="0">
                <a:effectLst/>
                <a:ea typeface="Calibri" panose="020F0502020204030204" pitchFamily="34" charset="0"/>
              </a:rPr>
              <a:t>For most individuals, these illnesses </a:t>
            </a:r>
            <a:r>
              <a:rPr lang="en-GB" dirty="0">
                <a:ea typeface="Calibri" panose="020F0502020204030204" pitchFamily="34" charset="0"/>
              </a:rPr>
              <a:t>are not serious and most recover quickly</a:t>
            </a:r>
            <a:endParaRPr lang="en-GB" sz="2900" dirty="0"/>
          </a:p>
        </p:txBody>
      </p:sp>
      <p:sp>
        <p:nvSpPr>
          <p:cNvPr id="4" name="Footer Placeholder 3">
            <a:extLst>
              <a:ext uri="{FF2B5EF4-FFF2-40B4-BE49-F238E27FC236}">
                <a16:creationId xmlns:a16="http://schemas.microsoft.com/office/drawing/2014/main" id="{818BFE05-B2AE-9C67-626D-B68FA5589CF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spTree>
    <p:extLst>
      <p:ext uri="{BB962C8B-B14F-4D97-AF65-F5344CB8AC3E}">
        <p14:creationId xmlns:p14="http://schemas.microsoft.com/office/powerpoint/2010/main" val="253800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44DE-C66F-323E-2D03-93168172D608}"/>
              </a:ext>
            </a:extLst>
          </p:cNvPr>
          <p:cNvSpPr>
            <a:spLocks noGrp="1"/>
          </p:cNvSpPr>
          <p:nvPr>
            <p:ph type="title"/>
          </p:nvPr>
        </p:nvSpPr>
        <p:spPr>
          <a:xfrm>
            <a:off x="523510" y="227824"/>
            <a:ext cx="10515600" cy="972607"/>
          </a:xfrm>
        </p:spPr>
        <p:txBody>
          <a:bodyPr/>
          <a:lstStyle/>
          <a:p>
            <a:r>
              <a:rPr lang="en-GB" dirty="0">
                <a:latin typeface="Arial"/>
                <a:cs typeface="Arial"/>
              </a:rPr>
              <a:t>Managing cases and outbreaks of ARIs</a:t>
            </a:r>
            <a:endParaRPr lang="en-GB" dirty="0"/>
          </a:p>
        </p:txBody>
      </p:sp>
      <p:sp>
        <p:nvSpPr>
          <p:cNvPr id="3" name="Content Placeholder 2">
            <a:extLst>
              <a:ext uri="{FF2B5EF4-FFF2-40B4-BE49-F238E27FC236}">
                <a16:creationId xmlns:a16="http://schemas.microsoft.com/office/drawing/2014/main" id="{4A5B3C9D-4285-7159-EC02-1B96289D311A}"/>
              </a:ext>
            </a:extLst>
          </p:cNvPr>
          <p:cNvSpPr>
            <a:spLocks noGrp="1"/>
          </p:cNvSpPr>
          <p:nvPr>
            <p:ph idx="1"/>
          </p:nvPr>
        </p:nvSpPr>
        <p:spPr>
          <a:xfrm>
            <a:off x="523510" y="1270776"/>
            <a:ext cx="11236690" cy="5359400"/>
          </a:xfrm>
        </p:spPr>
        <p:txBody>
          <a:bodyPr vert="horz" lIns="91440" tIns="45720" rIns="91440" bIns="45720" rtlCol="0" anchor="t">
            <a:normAutofit/>
          </a:bodyPr>
          <a:lstStyle/>
          <a:p>
            <a:r>
              <a:rPr lang="en-GB" b="1" dirty="0">
                <a:effectLst/>
                <a:ea typeface="Calibri" panose="020F0502020204030204" pitchFamily="34" charset="0"/>
              </a:rPr>
              <a:t>Exclusion is recommended - </a:t>
            </a:r>
            <a:r>
              <a:rPr lang="en-GB" dirty="0">
                <a:ea typeface="Calibri" panose="020F0502020204030204" pitchFamily="34" charset="0"/>
              </a:rPr>
              <a:t>E</a:t>
            </a:r>
            <a:r>
              <a:rPr lang="en-GB" dirty="0">
                <a:effectLst/>
                <a:ea typeface="Calibri" panose="020F0502020204030204" pitchFamily="34" charset="0"/>
              </a:rPr>
              <a:t>xclude any affected individual who has a high temperature and are unwell, until they no longer have a high temperature (without taking paracetamol) and are well enough to attend the setting. </a:t>
            </a:r>
          </a:p>
          <a:p>
            <a:pPr lvl="1">
              <a:lnSpc>
                <a:spcPct val="100000"/>
              </a:lnSpc>
            </a:pPr>
            <a:r>
              <a:rPr lang="en-GB" sz="2400" dirty="0">
                <a:effectLst/>
                <a:ea typeface="Calibri" panose="020F0502020204030204" pitchFamily="34" charset="0"/>
              </a:rPr>
              <a:t>Do not exclude individuals with mild symptoms such as a runny nose, sore throat, or mild cough, who are otherwise well.</a:t>
            </a:r>
          </a:p>
          <a:p>
            <a:pPr marL="457200" lvl="1" indent="0">
              <a:lnSpc>
                <a:spcPct val="100000"/>
              </a:lnSpc>
              <a:buNone/>
            </a:pPr>
            <a:endParaRPr lang="en-GB" sz="2400" dirty="0">
              <a:effectLst/>
              <a:ea typeface="Calibri" panose="020F0502020204030204" pitchFamily="34" charset="0"/>
            </a:endParaRPr>
          </a:p>
          <a:p>
            <a:r>
              <a:rPr lang="en-GB" b="1" dirty="0">
                <a:ea typeface="Calibri" panose="020F0502020204030204" pitchFamily="34" charset="0"/>
              </a:rPr>
              <a:t>Promote hand and respiratory hygiene measures</a:t>
            </a:r>
          </a:p>
          <a:p>
            <a:r>
              <a:rPr lang="en-GB" b="1" dirty="0">
                <a:effectLst/>
                <a:ea typeface="Calibri" panose="020F0502020204030204" pitchFamily="34" charset="0"/>
              </a:rPr>
              <a:t>Cleaning and ventilation</a:t>
            </a:r>
          </a:p>
          <a:p>
            <a:r>
              <a:rPr lang="en-GB" b="1" dirty="0">
                <a:latin typeface="Arial"/>
                <a:cs typeface="Arial"/>
              </a:rPr>
              <a:t>Vaccinations (seasonal flu/covid/RSV) </a:t>
            </a:r>
            <a:r>
              <a:rPr lang="en-GB" dirty="0">
                <a:latin typeface="Arial"/>
                <a:cs typeface="Arial"/>
              </a:rPr>
              <a:t>– for eligible children and adults </a:t>
            </a:r>
          </a:p>
          <a:p>
            <a:pPr marL="0" indent="0">
              <a:buNone/>
            </a:pPr>
            <a:endParaRPr lang="en-GB" sz="1400" dirty="0">
              <a:latin typeface="Arial"/>
              <a:cs typeface="Arial"/>
              <a:hlinkClick r:id="rId3"/>
            </a:endParaRPr>
          </a:p>
          <a:p>
            <a:pPr marL="0" indent="0">
              <a:buNone/>
            </a:pPr>
            <a:r>
              <a:rPr lang="en-GB" sz="2000" dirty="0">
                <a:latin typeface="Arial"/>
                <a:cs typeface="Arial"/>
                <a:hlinkClick r:id="rId3"/>
              </a:rPr>
              <a:t>Managing specific infectious diseases: A to Z - GOV.UK (www.gov.uk)</a:t>
            </a:r>
            <a:endParaRPr lang="en-GB" sz="2000" dirty="0"/>
          </a:p>
          <a:p>
            <a:endParaRPr lang="en-GB" dirty="0">
              <a:latin typeface="Arial"/>
              <a:cs typeface="Arial"/>
            </a:endParaRPr>
          </a:p>
          <a:p>
            <a:endParaRPr lang="en-GB" dirty="0">
              <a:latin typeface="Arial"/>
              <a:cs typeface="Arial"/>
            </a:endParaRPr>
          </a:p>
          <a:p>
            <a:endParaRPr lang="en-GB" dirty="0">
              <a:latin typeface="Arial"/>
              <a:cs typeface="Arial"/>
            </a:endParaRPr>
          </a:p>
          <a:p>
            <a:endParaRPr lang="en-GB" dirty="0">
              <a:latin typeface="Arial"/>
              <a:cs typeface="Arial"/>
            </a:endParaRPr>
          </a:p>
        </p:txBody>
      </p:sp>
      <p:sp>
        <p:nvSpPr>
          <p:cNvPr id="4" name="Footer Placeholder 3">
            <a:extLst>
              <a:ext uri="{FF2B5EF4-FFF2-40B4-BE49-F238E27FC236}">
                <a16:creationId xmlns:a16="http://schemas.microsoft.com/office/drawing/2014/main" id="{26698C7A-4E9B-387E-7ED2-7910E231798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spTree>
    <p:extLst>
      <p:ext uri="{BB962C8B-B14F-4D97-AF65-F5344CB8AC3E}">
        <p14:creationId xmlns:p14="http://schemas.microsoft.com/office/powerpoint/2010/main" val="297579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0E5B-8FC0-9BF4-07EB-9FABCF30E4FB}"/>
              </a:ext>
            </a:extLst>
          </p:cNvPr>
          <p:cNvSpPr>
            <a:spLocks noGrp="1"/>
          </p:cNvSpPr>
          <p:nvPr>
            <p:ph type="title"/>
          </p:nvPr>
        </p:nvSpPr>
        <p:spPr/>
        <p:txBody>
          <a:bodyPr>
            <a:normAutofit/>
          </a:bodyPr>
          <a:lstStyle/>
          <a:p>
            <a:r>
              <a:rPr lang="en-GB" dirty="0">
                <a:latin typeface="Arial"/>
                <a:cs typeface="Arial"/>
              </a:rPr>
              <a:t>When to contact </a:t>
            </a:r>
            <a:r>
              <a:rPr lang="en-GB" dirty="0">
                <a:solidFill>
                  <a:srgbClr val="FF0000"/>
                </a:solidFill>
                <a:latin typeface="Arial"/>
                <a:cs typeface="Arial"/>
              </a:rPr>
              <a:t>HPTs</a:t>
            </a:r>
            <a:r>
              <a:rPr lang="en-GB" dirty="0">
                <a:latin typeface="Arial"/>
                <a:cs typeface="Arial"/>
              </a:rPr>
              <a:t>– acute respiratory infections</a:t>
            </a:r>
            <a:endParaRPr lang="en-GB" dirty="0"/>
          </a:p>
        </p:txBody>
      </p:sp>
      <p:sp>
        <p:nvSpPr>
          <p:cNvPr id="3" name="Content Placeholder 2">
            <a:extLst>
              <a:ext uri="{FF2B5EF4-FFF2-40B4-BE49-F238E27FC236}">
                <a16:creationId xmlns:a16="http://schemas.microsoft.com/office/drawing/2014/main" id="{5CB4FF2D-8F63-B7EC-8AA0-6E3CD7524C87}"/>
              </a:ext>
            </a:extLst>
          </p:cNvPr>
          <p:cNvSpPr>
            <a:spLocks noGrp="1"/>
          </p:cNvSpPr>
          <p:nvPr>
            <p:ph idx="1"/>
          </p:nvPr>
        </p:nvSpPr>
        <p:spPr>
          <a:xfrm>
            <a:off x="534071" y="1480912"/>
            <a:ext cx="11123857" cy="4827310"/>
          </a:xfrm>
        </p:spPr>
        <p:txBody>
          <a:bodyPr vert="horz" lIns="91440" tIns="45720" rIns="91440" bIns="45720" rtlCol="0" anchor="t">
            <a:normAutofit/>
          </a:bodyPr>
          <a:lstStyle/>
          <a:p>
            <a:pPr>
              <a:lnSpc>
                <a:spcPct val="150000"/>
              </a:lnSpc>
            </a:pPr>
            <a:r>
              <a:rPr lang="en-GB" dirty="0">
                <a:effectLst/>
                <a:ea typeface="Calibri" panose="020F0502020204030204" pitchFamily="34" charset="0"/>
              </a:rPr>
              <a:t>If you are a setting that is</a:t>
            </a:r>
            <a:r>
              <a:rPr lang="en-GB" u="sng" dirty="0">
                <a:effectLst/>
                <a:ea typeface="Calibri" panose="020F0502020204030204" pitchFamily="34" charset="0"/>
              </a:rPr>
              <a:t> </a:t>
            </a:r>
            <a:r>
              <a:rPr lang="en-GB" b="1" u="sng" dirty="0">
                <a:effectLst/>
                <a:ea typeface="Calibri" panose="020F0502020204030204" pitchFamily="34" charset="0"/>
              </a:rPr>
              <a:t>dedicated</a:t>
            </a:r>
            <a:r>
              <a:rPr lang="en-GB" dirty="0">
                <a:effectLst/>
                <a:ea typeface="Calibri" panose="020F0502020204030204" pitchFamily="34" charset="0"/>
              </a:rPr>
              <a:t> to children who are clinically vulnerable.</a:t>
            </a:r>
          </a:p>
          <a:p>
            <a:pPr>
              <a:lnSpc>
                <a:spcPct val="150000"/>
              </a:lnSpc>
            </a:pPr>
            <a:r>
              <a:rPr lang="en-GB" dirty="0">
                <a:effectLst/>
                <a:ea typeface="Calibri" panose="020F0502020204030204" pitchFamily="34" charset="0"/>
              </a:rPr>
              <a:t>If anyone is </a:t>
            </a:r>
            <a:r>
              <a:rPr lang="en-GB" b="1" dirty="0">
                <a:effectLst/>
                <a:ea typeface="Calibri" panose="020F0502020204030204" pitchFamily="34" charset="0"/>
              </a:rPr>
              <a:t>admitted to hospital</a:t>
            </a:r>
            <a:r>
              <a:rPr lang="en-GB" dirty="0">
                <a:effectLst/>
                <a:ea typeface="Calibri" panose="020F0502020204030204" pitchFamily="34" charset="0"/>
              </a:rPr>
              <a:t> (or there is a death). </a:t>
            </a:r>
          </a:p>
          <a:p>
            <a:pPr>
              <a:lnSpc>
                <a:spcPct val="150000"/>
              </a:lnSpc>
            </a:pPr>
            <a:r>
              <a:rPr lang="en-GB" dirty="0">
                <a:solidFill>
                  <a:srgbClr val="000000"/>
                </a:solidFill>
                <a:effectLst/>
                <a:ea typeface="Calibri" panose="020F0502020204030204" pitchFamily="34" charset="0"/>
              </a:rPr>
              <a:t>If you are still getting </a:t>
            </a:r>
            <a:r>
              <a:rPr lang="en-GB" b="1" dirty="0">
                <a:solidFill>
                  <a:srgbClr val="000000"/>
                </a:solidFill>
                <a:effectLst/>
                <a:ea typeface="Calibri" panose="020F0502020204030204" pitchFamily="34" charset="0"/>
              </a:rPr>
              <a:t>SIGNIFICANT</a:t>
            </a:r>
            <a:r>
              <a:rPr lang="en-GB" dirty="0">
                <a:solidFill>
                  <a:srgbClr val="000000"/>
                </a:solidFill>
                <a:effectLst/>
                <a:ea typeface="Calibri" panose="020F0502020204030204" pitchFamily="34" charset="0"/>
              </a:rPr>
              <a:t> numbers of new cases after </a:t>
            </a:r>
            <a:r>
              <a:rPr lang="en-GB" b="1" dirty="0">
                <a:solidFill>
                  <a:srgbClr val="000000"/>
                </a:solidFill>
                <a:effectLst/>
                <a:ea typeface="Calibri" panose="020F0502020204030204" pitchFamily="34" charset="0"/>
              </a:rPr>
              <a:t>3 WEEKS</a:t>
            </a:r>
            <a:r>
              <a:rPr lang="en-GB" dirty="0">
                <a:solidFill>
                  <a:srgbClr val="000000"/>
                </a:solidFill>
                <a:effectLst/>
                <a:ea typeface="Calibri" panose="020F0502020204030204" pitchFamily="34" charset="0"/>
              </a:rPr>
              <a:t> despite implementing all of the recommendations advised , and you are still concerned about the situation.</a:t>
            </a:r>
            <a:endParaRPr lang="en-GB" dirty="0">
              <a:effectLst/>
              <a:ea typeface="Calibri" panose="020F0502020204030204" pitchFamily="34" charset="0"/>
            </a:endParaRPr>
          </a:p>
          <a:p>
            <a:pPr>
              <a:lnSpc>
                <a:spcPct val="150000"/>
              </a:lnSpc>
            </a:pPr>
            <a:r>
              <a:rPr lang="en-GB" dirty="0">
                <a:solidFill>
                  <a:srgbClr val="000000"/>
                </a:solidFill>
                <a:effectLst/>
                <a:ea typeface="Calibri" panose="020F0502020204030204" pitchFamily="34" charset="0"/>
              </a:rPr>
              <a:t>If you have further issues stopping you from implementing control measures.</a:t>
            </a:r>
            <a:endParaRPr lang="en-GB" dirty="0"/>
          </a:p>
        </p:txBody>
      </p:sp>
      <p:sp>
        <p:nvSpPr>
          <p:cNvPr id="4" name="Footer Placeholder 3">
            <a:extLst>
              <a:ext uri="{FF2B5EF4-FFF2-40B4-BE49-F238E27FC236}">
                <a16:creationId xmlns:a16="http://schemas.microsoft.com/office/drawing/2014/main" id="{818BFE05-B2AE-9C67-626D-B68FA5589CF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pic>
        <p:nvPicPr>
          <p:cNvPr id="6" name="Sec 2- When to call HPT">
            <a:hlinkClick r:id="" action="ppaction://media"/>
            <a:extLst>
              <a:ext uri="{FF2B5EF4-FFF2-40B4-BE49-F238E27FC236}">
                <a16:creationId xmlns:a16="http://schemas.microsoft.com/office/drawing/2014/main" id="{82006BC7-272F-9364-F84A-3B322659F0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54063" y="259319"/>
            <a:ext cx="406400" cy="406400"/>
          </a:xfrm>
          <a:prstGeom prst="rect">
            <a:avLst/>
          </a:prstGeom>
        </p:spPr>
      </p:pic>
    </p:spTree>
    <p:extLst>
      <p:ext uri="{BB962C8B-B14F-4D97-AF65-F5344CB8AC3E}">
        <p14:creationId xmlns:p14="http://schemas.microsoft.com/office/powerpoint/2010/main" val="31092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3C0B-C0FF-412C-A6AF-9C0A2BA5D508}"/>
              </a:ext>
            </a:extLst>
          </p:cNvPr>
          <p:cNvSpPr>
            <a:spLocks noGrp="1"/>
          </p:cNvSpPr>
          <p:nvPr>
            <p:ph type="title"/>
          </p:nvPr>
        </p:nvSpPr>
        <p:spPr/>
        <p:txBody>
          <a:bodyPr/>
          <a:lstStyle/>
          <a:p>
            <a:r>
              <a:rPr lang="en-GB" dirty="0"/>
              <a:t>Scarlet Fever </a:t>
            </a:r>
          </a:p>
        </p:txBody>
      </p:sp>
      <p:sp>
        <p:nvSpPr>
          <p:cNvPr id="3" name="Content Placeholder 2">
            <a:extLst>
              <a:ext uri="{FF2B5EF4-FFF2-40B4-BE49-F238E27FC236}">
                <a16:creationId xmlns:a16="http://schemas.microsoft.com/office/drawing/2014/main" id="{7D8FCA03-4F11-42D8-A060-33041481BA6B}"/>
              </a:ext>
            </a:extLst>
          </p:cNvPr>
          <p:cNvSpPr>
            <a:spLocks noGrp="1"/>
          </p:cNvSpPr>
          <p:nvPr>
            <p:ph sz="half" idx="1"/>
          </p:nvPr>
        </p:nvSpPr>
        <p:spPr>
          <a:xfrm>
            <a:off x="565751" y="1409830"/>
            <a:ext cx="6232148" cy="4846363"/>
          </a:xfrm>
        </p:spPr>
        <p:txBody>
          <a:bodyPr vert="horz" lIns="91440" tIns="45720" rIns="91440" bIns="45720" rtlCol="0" anchor="t">
            <a:normAutofit/>
          </a:bodyPr>
          <a:lstStyle/>
          <a:p>
            <a:pPr marL="0" indent="0">
              <a:buNone/>
            </a:pPr>
            <a:r>
              <a:rPr lang="en-GB" dirty="0">
                <a:latin typeface="Arial"/>
                <a:cs typeface="Arial"/>
              </a:rPr>
              <a:t>Scarlet fever is caused by the Group A streptococcus (GAS) bacteria which also causes other infections like:</a:t>
            </a:r>
          </a:p>
          <a:p>
            <a:pPr>
              <a:lnSpc>
                <a:spcPct val="120000"/>
              </a:lnSpc>
            </a:pPr>
            <a:r>
              <a:rPr lang="en-GB" dirty="0">
                <a:latin typeface="Arial"/>
                <a:cs typeface="Arial"/>
              </a:rPr>
              <a:t>Impetigo</a:t>
            </a:r>
          </a:p>
          <a:p>
            <a:pPr>
              <a:lnSpc>
                <a:spcPct val="120000"/>
              </a:lnSpc>
            </a:pPr>
            <a:r>
              <a:rPr lang="en-GB" dirty="0">
                <a:latin typeface="Arial"/>
                <a:cs typeface="Arial"/>
              </a:rPr>
              <a:t>Cellulitis</a:t>
            </a:r>
          </a:p>
          <a:p>
            <a:pPr>
              <a:lnSpc>
                <a:spcPct val="120000"/>
              </a:lnSpc>
            </a:pPr>
            <a:r>
              <a:rPr lang="en-GB" dirty="0">
                <a:latin typeface="Arial"/>
                <a:cs typeface="Arial"/>
              </a:rPr>
              <a:t>‘Strep’ throat</a:t>
            </a:r>
            <a:endParaRPr lang="en-GB" dirty="0"/>
          </a:p>
          <a:p>
            <a:pPr marL="0" indent="0">
              <a:buNone/>
            </a:pPr>
            <a:endParaRPr lang="en-GB" dirty="0"/>
          </a:p>
        </p:txBody>
      </p:sp>
      <p:pic>
        <p:nvPicPr>
          <p:cNvPr id="1028" name="Picture 4">
            <a:extLst>
              <a:ext uri="{FF2B5EF4-FFF2-40B4-BE49-F238E27FC236}">
                <a16:creationId xmlns:a16="http://schemas.microsoft.com/office/drawing/2014/main" id="{F8965CD8-EDF4-4F3F-BB4A-511531EB4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016129" y="2039295"/>
            <a:ext cx="2415022" cy="17397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91B08C-B7CE-4369-BFAB-4EEE38214A9C}"/>
              </a:ext>
            </a:extLst>
          </p:cNvPr>
          <p:cNvSpPr txBox="1"/>
          <p:nvPr/>
        </p:nvSpPr>
        <p:spPr>
          <a:xfrm>
            <a:off x="7682108" y="1501513"/>
            <a:ext cx="14980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Impetigo</a:t>
            </a:r>
          </a:p>
        </p:txBody>
      </p:sp>
      <p:pic>
        <p:nvPicPr>
          <p:cNvPr id="1030" name="Picture 6">
            <a:extLst>
              <a:ext uri="{FF2B5EF4-FFF2-40B4-BE49-F238E27FC236}">
                <a16:creationId xmlns:a16="http://schemas.microsoft.com/office/drawing/2014/main" id="{6C613F0D-C3F7-42DE-9A20-92B191EBA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9600606" y="2039294"/>
            <a:ext cx="2490400" cy="17397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0D3FD7-18CE-4FFA-9EDF-86E0C6924040}"/>
              </a:ext>
            </a:extLst>
          </p:cNvPr>
          <p:cNvSpPr txBox="1"/>
          <p:nvPr/>
        </p:nvSpPr>
        <p:spPr>
          <a:xfrm>
            <a:off x="9914304" y="1471868"/>
            <a:ext cx="17888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Scarlet fever</a:t>
            </a:r>
          </a:p>
        </p:txBody>
      </p:sp>
      <p:pic>
        <p:nvPicPr>
          <p:cNvPr id="1032" name="Picture 8">
            <a:extLst>
              <a:ext uri="{FF2B5EF4-FFF2-40B4-BE49-F238E27FC236}">
                <a16:creationId xmlns:a16="http://schemas.microsoft.com/office/drawing/2014/main" id="{D4B1DB35-2426-4AF3-A304-2D86006DA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923084" y="4314424"/>
            <a:ext cx="2382881" cy="1739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5F5666-69F2-4CCD-A7B1-06F1D24965E5}"/>
              </a:ext>
            </a:extLst>
          </p:cNvPr>
          <p:cNvSpPr txBox="1"/>
          <p:nvPr/>
        </p:nvSpPr>
        <p:spPr>
          <a:xfrm>
            <a:off x="7280115" y="3988423"/>
            <a:ext cx="248657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Cellulitis</a:t>
            </a:r>
          </a:p>
        </p:txBody>
      </p:sp>
      <p:pic>
        <p:nvPicPr>
          <p:cNvPr id="6" name="Picture 9">
            <a:extLst>
              <a:ext uri="{FF2B5EF4-FFF2-40B4-BE49-F238E27FC236}">
                <a16:creationId xmlns:a16="http://schemas.microsoft.com/office/drawing/2014/main" id="{BE9C098A-DC0A-E038-CEC5-838ACF2BD5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431151" y="4314425"/>
            <a:ext cx="2609559" cy="1739705"/>
          </a:xfrm>
          <a:prstGeom prst="rect">
            <a:avLst/>
          </a:prstGeom>
        </p:spPr>
      </p:pic>
      <p:sp>
        <p:nvSpPr>
          <p:cNvPr id="10" name="Footer Placeholder 9">
            <a:extLst>
              <a:ext uri="{FF2B5EF4-FFF2-40B4-BE49-F238E27FC236}">
                <a16:creationId xmlns:a16="http://schemas.microsoft.com/office/drawing/2014/main" id="{90F5A782-B043-0137-6B99-4E56CDBA3D9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sp>
        <p:nvSpPr>
          <p:cNvPr id="5" name="TextBox 4">
            <a:extLst>
              <a:ext uri="{FF2B5EF4-FFF2-40B4-BE49-F238E27FC236}">
                <a16:creationId xmlns:a16="http://schemas.microsoft.com/office/drawing/2014/main" id="{475F5666-69F2-4CCD-A7B1-06F1D24965E5}"/>
              </a:ext>
            </a:extLst>
          </p:cNvPr>
          <p:cNvSpPr txBox="1"/>
          <p:nvPr/>
        </p:nvSpPr>
        <p:spPr>
          <a:xfrm>
            <a:off x="9778538" y="3956368"/>
            <a:ext cx="248657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Scarlet fever</a:t>
            </a:r>
          </a:p>
        </p:txBody>
      </p:sp>
    </p:spTree>
    <p:extLst>
      <p:ext uri="{BB962C8B-B14F-4D97-AF65-F5344CB8AC3E}">
        <p14:creationId xmlns:p14="http://schemas.microsoft.com/office/powerpoint/2010/main" val="118060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9BCDC8-3455-ED93-6F08-7961AFAD319D}"/>
              </a:ext>
            </a:extLst>
          </p:cNvPr>
          <p:cNvSpPr>
            <a:spLocks noGrp="1"/>
          </p:cNvSpPr>
          <p:nvPr>
            <p:ph type="title"/>
          </p:nvPr>
        </p:nvSpPr>
        <p:spPr>
          <a:xfrm>
            <a:off x="471720" y="179415"/>
            <a:ext cx="10515600" cy="972607"/>
          </a:xfrm>
        </p:spPr>
        <p:txBody>
          <a:bodyPr/>
          <a:lstStyle/>
          <a:p>
            <a:r>
              <a:rPr lang="en-US" dirty="0"/>
              <a:t>Group A Streptococcus (GAS)</a:t>
            </a:r>
          </a:p>
        </p:txBody>
      </p:sp>
      <p:sp>
        <p:nvSpPr>
          <p:cNvPr id="3" name="Content Placeholder 2">
            <a:extLst>
              <a:ext uri="{FF2B5EF4-FFF2-40B4-BE49-F238E27FC236}">
                <a16:creationId xmlns:a16="http://schemas.microsoft.com/office/drawing/2014/main" id="{8D70D657-3324-4067-8BA6-CA3367709FB2}"/>
              </a:ext>
            </a:extLst>
          </p:cNvPr>
          <p:cNvSpPr>
            <a:spLocks noGrp="1"/>
          </p:cNvSpPr>
          <p:nvPr>
            <p:ph sz="half" idx="1"/>
          </p:nvPr>
        </p:nvSpPr>
        <p:spPr>
          <a:xfrm>
            <a:off x="838200" y="1825625"/>
            <a:ext cx="5181600" cy="4351338"/>
          </a:xfrm>
        </p:spPr>
        <p:txBody>
          <a:bodyPr>
            <a:normAutofit/>
          </a:bodyPr>
          <a:lstStyle/>
          <a:p>
            <a:r>
              <a:rPr lang="en-GB" dirty="0">
                <a:hlinkClick r:id="rId3"/>
              </a:rPr>
              <a:t>Group A Strep - What you need to know - UK Health Security Agency (blog.gov.uk)</a:t>
            </a:r>
            <a:endParaRPr lang="en-GB" dirty="0"/>
          </a:p>
          <a:p>
            <a:r>
              <a:rPr lang="en-GB" dirty="0"/>
              <a:t>1 in 100 people carry on skin/ throat with no symptoms</a:t>
            </a:r>
          </a:p>
          <a:p>
            <a:r>
              <a:rPr lang="en-GB" dirty="0"/>
              <a:t>Can be treated with antibiotics </a:t>
            </a:r>
            <a:r>
              <a:rPr lang="en-GB" b="1" dirty="0">
                <a:solidFill>
                  <a:srgbClr val="FF0000"/>
                </a:solidFill>
              </a:rPr>
              <a:t>if causing illness</a:t>
            </a:r>
          </a:p>
        </p:txBody>
      </p:sp>
      <p:pic>
        <p:nvPicPr>
          <p:cNvPr id="6" name="Picture 5">
            <a:extLst>
              <a:ext uri="{FF2B5EF4-FFF2-40B4-BE49-F238E27FC236}">
                <a16:creationId xmlns:a16="http://schemas.microsoft.com/office/drawing/2014/main" id="{2E8196B3-FD34-436D-A6A6-1E8A0746E0A7}"/>
              </a:ext>
            </a:extLst>
          </p:cNvPr>
          <p:cNvPicPr>
            <a:picLocks noChangeAspect="1"/>
          </p:cNvPicPr>
          <p:nvPr/>
        </p:nvPicPr>
        <p:blipFill>
          <a:blip r:embed="rId4"/>
          <a:stretch>
            <a:fillRect/>
          </a:stretch>
        </p:blipFill>
        <p:spPr>
          <a:xfrm>
            <a:off x="6172200" y="2356136"/>
            <a:ext cx="5181600" cy="3290316"/>
          </a:xfrm>
          <a:prstGeom prst="rect">
            <a:avLst/>
          </a:prstGeom>
          <a:noFill/>
        </p:spPr>
      </p:pic>
      <p:sp>
        <p:nvSpPr>
          <p:cNvPr id="4" name="Footer Placeholder 3">
            <a:extLst>
              <a:ext uri="{FF2B5EF4-FFF2-40B4-BE49-F238E27FC236}">
                <a16:creationId xmlns:a16="http://schemas.microsoft.com/office/drawing/2014/main" id="{1E501B11-BE67-402A-998A-DCA99B362065}"/>
              </a:ext>
            </a:extLst>
          </p:cNvPr>
          <p:cNvSpPr>
            <a:spLocks noGrp="1"/>
          </p:cNvSpPr>
          <p:nvPr>
            <p:ph type="ftr" sz="quarter" idx="10"/>
          </p:nvPr>
        </p:nvSpPr>
        <p:spPr>
          <a:xfrm>
            <a:off x="838200" y="6438850"/>
            <a:ext cx="10007606" cy="363600"/>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spTree>
    <p:extLst>
      <p:ext uri="{BB962C8B-B14F-4D97-AF65-F5344CB8AC3E}">
        <p14:creationId xmlns:p14="http://schemas.microsoft.com/office/powerpoint/2010/main" val="89346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E808-1385-1CF8-8749-258C1977DF03}"/>
              </a:ext>
            </a:extLst>
          </p:cNvPr>
          <p:cNvSpPr>
            <a:spLocks noGrp="1"/>
          </p:cNvSpPr>
          <p:nvPr>
            <p:ph type="title"/>
          </p:nvPr>
        </p:nvSpPr>
        <p:spPr>
          <a:xfrm>
            <a:off x="490003" y="374115"/>
            <a:ext cx="10704000" cy="648072"/>
          </a:xfrm>
        </p:spPr>
        <p:txBody>
          <a:bodyPr>
            <a:normAutofit/>
          </a:bodyPr>
          <a:lstStyle/>
          <a:p>
            <a:r>
              <a:rPr lang="en-GB" sz="3600" dirty="0">
                <a:latin typeface="Arial"/>
                <a:ea typeface="ヒラギノ角ゴ Pro W3"/>
              </a:rPr>
              <a:t>Scarlet Fever and Chicken pox together</a:t>
            </a:r>
            <a:endParaRPr lang="en-GB" sz="3600" dirty="0"/>
          </a:p>
        </p:txBody>
      </p:sp>
      <p:sp>
        <p:nvSpPr>
          <p:cNvPr id="3" name="Content Placeholder 2">
            <a:extLst>
              <a:ext uri="{FF2B5EF4-FFF2-40B4-BE49-F238E27FC236}">
                <a16:creationId xmlns:a16="http://schemas.microsoft.com/office/drawing/2014/main" id="{D1FD3DFE-EFE8-8A78-6DEC-F02300F262E2}"/>
              </a:ext>
            </a:extLst>
          </p:cNvPr>
          <p:cNvSpPr>
            <a:spLocks noGrp="1"/>
          </p:cNvSpPr>
          <p:nvPr>
            <p:ph idx="1"/>
          </p:nvPr>
        </p:nvSpPr>
        <p:spPr>
          <a:xfrm>
            <a:off x="427576" y="1132004"/>
            <a:ext cx="11336847" cy="4881745"/>
          </a:xfrm>
        </p:spPr>
        <p:txBody>
          <a:bodyPr vert="horz" lIns="91440" tIns="45720" rIns="91440" bIns="45720" rtlCol="0" anchor="t">
            <a:normAutofit/>
          </a:bodyPr>
          <a:lstStyle/>
          <a:p>
            <a:pPr marL="380990" indent="-380990">
              <a:lnSpc>
                <a:spcPct val="113999"/>
              </a:lnSpc>
            </a:pPr>
            <a:endParaRPr lang="en-GB" sz="2133" dirty="0">
              <a:latin typeface="Arial"/>
              <a:ea typeface="ヒラギノ角ゴ Pro W3"/>
              <a:cs typeface="Arial"/>
            </a:endParaRPr>
          </a:p>
          <a:p>
            <a:pPr marL="380990" indent="-380990">
              <a:lnSpc>
                <a:spcPct val="113999"/>
              </a:lnSpc>
            </a:pPr>
            <a:r>
              <a:rPr lang="en-GB" dirty="0">
                <a:latin typeface="Arial"/>
                <a:ea typeface="ヒラギノ角ゴ Pro W3"/>
                <a:cs typeface="Arial"/>
              </a:rPr>
              <a:t>Children who have had chickenpox recently are more likely to develop more serious infection during an outbreak of scarlet fever and so parents should remain vigilant</a:t>
            </a:r>
          </a:p>
          <a:p>
            <a:pPr marL="380365" indent="-380365">
              <a:lnSpc>
                <a:spcPct val="113999"/>
              </a:lnSpc>
            </a:pPr>
            <a:r>
              <a:rPr lang="en-GB" dirty="0">
                <a:latin typeface="Arial"/>
                <a:ea typeface="ヒラギノ角ゴ Pro W3"/>
                <a:cs typeface="Arial"/>
              </a:rPr>
              <a:t>Individuals should be excluded from setting until at least 24 hours after starting antibiotics. Individuals who do not take antibiotic treatment will be infectious for two to three weeks.</a:t>
            </a:r>
          </a:p>
          <a:p>
            <a:pPr marL="380365" indent="-380365">
              <a:lnSpc>
                <a:spcPct val="113999"/>
              </a:lnSpc>
            </a:pPr>
            <a:r>
              <a:rPr lang="en-GB" dirty="0">
                <a:latin typeface="Arial"/>
                <a:ea typeface="ヒラギノ角ゴ Pro W3"/>
                <a:cs typeface="Arial"/>
              </a:rPr>
              <a:t>Be extra vigilant if there are 2 or more scarlet fever AND 2 or more chicken pox cases </a:t>
            </a:r>
            <a:r>
              <a:rPr lang="en-GB" b="1" dirty="0">
                <a:latin typeface="Arial"/>
                <a:ea typeface="ヒラギノ角ゴ Pro W3"/>
                <a:cs typeface="Arial"/>
              </a:rPr>
              <a:t>in the same group of children </a:t>
            </a:r>
            <a:r>
              <a:rPr lang="en-GB" dirty="0">
                <a:latin typeface="Arial"/>
                <a:ea typeface="ヒラギノ角ゴ Pro W3"/>
                <a:cs typeface="Arial"/>
              </a:rPr>
              <a:t>(e.g. class)</a:t>
            </a:r>
            <a:endParaRPr lang="en-US" dirty="0">
              <a:latin typeface="Arial"/>
              <a:ea typeface="ヒラギノ角ゴ Pro W3"/>
              <a:cs typeface="Arial"/>
            </a:endParaRPr>
          </a:p>
          <a:p>
            <a:pPr marL="228594" indent="-228594">
              <a:lnSpc>
                <a:spcPct val="113999"/>
              </a:lnSpc>
            </a:pPr>
            <a:endParaRPr lang="en-GB" sz="3200" dirty="0">
              <a:latin typeface="Arial"/>
              <a:ea typeface="ヒラギノ角ゴ Pro W3"/>
              <a:cs typeface="Arial"/>
            </a:endParaRPr>
          </a:p>
          <a:p>
            <a:pPr marL="0" indent="0">
              <a:lnSpc>
                <a:spcPct val="113999"/>
              </a:lnSpc>
            </a:pPr>
            <a:endParaRPr lang="en-GB" sz="800" dirty="0">
              <a:cs typeface="Arial"/>
            </a:endParaRPr>
          </a:p>
          <a:p>
            <a:pPr marL="0" indent="0">
              <a:lnSpc>
                <a:spcPct val="113999"/>
              </a:lnSpc>
              <a:buNone/>
            </a:pPr>
            <a:endParaRPr lang="en-GB" dirty="0">
              <a:highlight>
                <a:srgbClr val="FFFF00"/>
              </a:highlight>
              <a:latin typeface="Arial"/>
              <a:ea typeface="ヒラギノ角ゴ Pro W3"/>
              <a:cs typeface="Arial"/>
            </a:endParaRPr>
          </a:p>
          <a:p>
            <a:pPr marL="0" indent="0">
              <a:lnSpc>
                <a:spcPct val="113999"/>
              </a:lnSpc>
              <a:buNone/>
            </a:pPr>
            <a:endParaRPr lang="en-GB" dirty="0">
              <a:highlight>
                <a:srgbClr val="FFFF00"/>
              </a:highlight>
              <a:latin typeface="Arial"/>
              <a:ea typeface="ヒラギノ角ゴ Pro W3"/>
              <a:cs typeface="Arial"/>
            </a:endParaRPr>
          </a:p>
          <a:p>
            <a:pPr marL="5927" indent="-5927">
              <a:lnSpc>
                <a:spcPct val="113999"/>
              </a:lnSpc>
            </a:pPr>
            <a:endParaRPr lang="en-GB" dirty="0">
              <a:latin typeface="Arial"/>
              <a:ea typeface="ヒラギノ角ゴ Pro W3"/>
              <a:cs typeface="Arial"/>
            </a:endParaRPr>
          </a:p>
          <a:p>
            <a:pPr marL="5927" indent="-5927">
              <a:lnSpc>
                <a:spcPct val="113999"/>
              </a:lnSpc>
            </a:pPr>
            <a:endParaRPr lang="en-GB" dirty="0">
              <a:cs typeface="Arial"/>
            </a:endParaRPr>
          </a:p>
          <a:p>
            <a:pPr marL="5927" indent="-5927">
              <a:lnSpc>
                <a:spcPct val="113999"/>
              </a:lnSpc>
            </a:pPr>
            <a:endParaRPr lang="en-US" dirty="0">
              <a:latin typeface="Arial"/>
              <a:ea typeface="ヒラギノ角ゴ Pro W3"/>
              <a:cs typeface="Arial"/>
            </a:endParaRPr>
          </a:p>
        </p:txBody>
      </p:sp>
      <p:sp>
        <p:nvSpPr>
          <p:cNvPr id="8" name="Footer Placeholder 7">
            <a:extLst>
              <a:ext uri="{FF2B5EF4-FFF2-40B4-BE49-F238E27FC236}">
                <a16:creationId xmlns:a16="http://schemas.microsoft.com/office/drawing/2014/main" id="{273CC449-FB7D-47F2-AA65-A19A0783413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spTree>
    <p:extLst>
      <p:ext uri="{BB962C8B-B14F-4D97-AF65-F5344CB8AC3E}">
        <p14:creationId xmlns:p14="http://schemas.microsoft.com/office/powerpoint/2010/main" val="124367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D500-78AB-F02A-C9DA-D4FACC7A11DD}"/>
              </a:ext>
            </a:extLst>
          </p:cNvPr>
          <p:cNvSpPr>
            <a:spLocks noGrp="1"/>
          </p:cNvSpPr>
          <p:nvPr>
            <p:ph type="title"/>
          </p:nvPr>
        </p:nvSpPr>
        <p:spPr>
          <a:xfrm>
            <a:off x="330206" y="293716"/>
            <a:ext cx="10515600" cy="972607"/>
          </a:xfrm>
        </p:spPr>
        <p:txBody>
          <a:bodyPr>
            <a:normAutofit fontScale="90000"/>
          </a:bodyPr>
          <a:lstStyle/>
          <a:p>
            <a:r>
              <a:rPr lang="en-GB">
                <a:latin typeface="Arial"/>
                <a:ea typeface="ヒラギノ角ゴ Pro W3"/>
                <a:cs typeface="Arial"/>
              </a:rPr>
              <a:t>When to call for support- GAS &amp; Chickenpox/ARIs</a:t>
            </a:r>
            <a:endParaRPr lang="en-GB">
              <a:cs typeface="Arial"/>
            </a:endParaRPr>
          </a:p>
        </p:txBody>
      </p:sp>
      <p:sp>
        <p:nvSpPr>
          <p:cNvPr id="8" name="Content Placeholder 2">
            <a:extLst>
              <a:ext uri="{FF2B5EF4-FFF2-40B4-BE49-F238E27FC236}">
                <a16:creationId xmlns:a16="http://schemas.microsoft.com/office/drawing/2014/main" id="{CDD49252-6CF9-32C1-0E48-F79289184F72}"/>
              </a:ext>
            </a:extLst>
          </p:cNvPr>
          <p:cNvSpPr txBox="1">
            <a:spLocks/>
          </p:cNvSpPr>
          <p:nvPr/>
        </p:nvSpPr>
        <p:spPr bwMode="auto">
          <a:xfrm>
            <a:off x="569692" y="1266323"/>
            <a:ext cx="11481989" cy="4692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13999"/>
              </a:lnSpc>
              <a:spcBef>
                <a:spcPts val="0"/>
              </a:spcBef>
              <a:spcAft>
                <a:spcPct val="0"/>
              </a:spcAft>
              <a:buClrTx/>
              <a:buSzTx/>
              <a:buFont typeface="Arial" pitchFamily="84" charset="0"/>
              <a:buNone/>
              <a:tabLst/>
              <a:defRPr/>
            </a:pPr>
            <a:endParaRPr kumimoji="0" lang="en-US" sz="2133" b="0" i="0" u="none" strike="noStrike" kern="1200" cap="none" spc="0" normalizeH="0" baseline="0" noProof="0" dirty="0">
              <a:ln>
                <a:noFill/>
              </a:ln>
              <a:solidFill>
                <a:prstClr val="black"/>
              </a:solidFill>
              <a:effectLst/>
              <a:uLnTx/>
              <a:uFillTx/>
              <a:latin typeface="Arial"/>
              <a:ea typeface="ヒラギノ角ゴ Pro W3"/>
              <a:cs typeface="Arial"/>
            </a:endParaRPr>
          </a:p>
          <a:p>
            <a:pPr marL="342900" marR="0" lvl="0" indent="-34290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If anyone is admitted to hospital (or there is a death) due to GAS</a:t>
            </a:r>
          </a:p>
          <a:p>
            <a:pPr marL="342900" marR="0" lvl="0" indent="-34290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If you are a setting that is</a:t>
            </a:r>
            <a:r>
              <a:rPr kumimoji="0" lang="en-GB" sz="2200" b="0" i="0" u="sng" strike="noStrike" kern="1200" cap="none" spc="0" normalizeH="0" baseline="0" noProof="0" dirty="0">
                <a:ln>
                  <a:noFill/>
                </a:ln>
                <a:solidFill>
                  <a:prstClr val="black"/>
                </a:solidFill>
                <a:effectLst/>
                <a:uLnTx/>
                <a:uFillTx/>
                <a:latin typeface="Arial" pitchFamily="34" charset="0"/>
                <a:ea typeface="ヒラギノ角ゴ Pro W3" pitchFamily="84" charset="-128"/>
              </a:rPr>
              <a:t> dedicated</a:t>
            </a: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to children who are clinically vulnerable</a:t>
            </a:r>
          </a:p>
          <a:p>
            <a:pPr marL="342900" marR="0" lvl="0" indent="-34290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If you have chicken pox </a:t>
            </a:r>
            <a:r>
              <a:rPr kumimoji="0" lang="en-GB" sz="2200" b="1"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AND</a:t>
            </a: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GAS circulating in the same class or year group at the same time</a:t>
            </a:r>
          </a:p>
          <a:p>
            <a:pPr marL="342900" marR="0" lvl="0" indent="-34290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If you think you have cases of confirmed flu AND scarlet fever / GAS in the SAME CLASS (not just the same year group). </a:t>
            </a:r>
            <a:endPar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If you are still getting </a:t>
            </a:r>
            <a:r>
              <a:rPr kumimoji="0" lang="en-GB" sz="2200" b="0" i="0" u="sng" strike="noStrike" kern="1200" cap="none" spc="0" normalizeH="0" baseline="0" noProof="0" dirty="0">
                <a:ln>
                  <a:noFill/>
                </a:ln>
                <a:solidFill>
                  <a:prstClr val="black"/>
                </a:solidFill>
                <a:effectLst/>
                <a:uLnTx/>
                <a:uFillTx/>
                <a:latin typeface="Arial" pitchFamily="34" charset="0"/>
                <a:ea typeface="ヒラギノ角ゴ Pro W3" pitchFamily="84" charset="-128"/>
              </a:rPr>
              <a:t>SIGNIFICANT</a:t>
            </a: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numbers of new cases after 3 weeks despite implementing all of the recommendations advised and you are still concerned about the situation  </a:t>
            </a:r>
          </a:p>
          <a:p>
            <a:pPr marL="342900" marR="0" lvl="0" indent="-34290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If you have further issues that are stopping, you applying the steps mentioned</a:t>
            </a:r>
          </a:p>
          <a:p>
            <a:pPr marL="4763" marR="0" lvl="0" indent="-4763" algn="l" defTabSz="914400" rtl="0" eaLnBrk="0" fontAlgn="base" latinLnBrk="0" hangingPunct="0">
              <a:lnSpc>
                <a:spcPct val="114000"/>
              </a:lnSpc>
              <a:spcBef>
                <a:spcPts val="0"/>
              </a:spcBef>
              <a:spcAft>
                <a:spcPct val="0"/>
              </a:spcAft>
              <a:buClrTx/>
              <a:buSzTx/>
              <a:buFont typeface="Arial" pitchFamily="84" charset="0"/>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t>
            </a:r>
            <a:endPar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endParaRPr>
          </a:p>
          <a:p>
            <a:pPr marL="0" marR="0" lvl="0" indent="0" algn="l" defTabSz="914400" rtl="0" eaLnBrk="0" fontAlgn="base" latinLnBrk="0" hangingPunct="0">
              <a:lnSpc>
                <a:spcPct val="113999"/>
              </a:lnSpc>
              <a:spcBef>
                <a:spcPts val="0"/>
              </a:spcBef>
              <a:spcAft>
                <a:spcPct val="0"/>
              </a:spcAft>
              <a:buClrTx/>
              <a:buSzTx/>
              <a:buFont typeface="Arial" pitchFamily="84" charset="0"/>
              <a:buNone/>
              <a:tabLst/>
              <a:defRPr/>
            </a:pPr>
            <a:endParaRPr kumimoji="0" lang="en-US" sz="2133" b="0" i="0" u="none" strike="noStrike" kern="1200" cap="none" spc="0" normalizeH="0" baseline="0" noProof="0" dirty="0">
              <a:ln>
                <a:noFill/>
              </a:ln>
              <a:solidFill>
                <a:prstClr val="black"/>
              </a:solidFill>
              <a:effectLst/>
              <a:uLnTx/>
              <a:uFillTx/>
              <a:latin typeface="Arial"/>
              <a:ea typeface="ヒラギノ角ゴ Pro W3"/>
              <a:cs typeface="Arial"/>
            </a:endParaRPr>
          </a:p>
          <a:p>
            <a:pPr marL="380990" marR="0" lvl="0" indent="-380990" algn="l" defTabSz="914400" rtl="0" eaLnBrk="0" fontAlgn="base" latinLnBrk="0" hangingPunct="0">
              <a:lnSpc>
                <a:spcPct val="113999"/>
              </a:lnSpc>
              <a:spcBef>
                <a:spcPts val="0"/>
              </a:spcBef>
              <a:spcAft>
                <a:spcPct val="0"/>
              </a:spcAft>
              <a:buClrTx/>
              <a:buSzTx/>
              <a:buFont typeface="Arial"/>
              <a:buChar char="•"/>
              <a:tabLst/>
              <a:defRPr/>
            </a:pPr>
            <a:endParaRPr kumimoji="0" lang="en-US" sz="2133" b="0" i="0" u="none" strike="noStrike" kern="1200" cap="none" spc="0" normalizeH="0" baseline="0" noProof="0" dirty="0">
              <a:ln>
                <a:noFill/>
              </a:ln>
              <a:solidFill>
                <a:prstClr val="black"/>
              </a:solidFill>
              <a:effectLst/>
              <a:uLnTx/>
              <a:uFillTx/>
              <a:latin typeface="Arial"/>
              <a:ea typeface="ヒラギノ角ゴ Pro W3"/>
              <a:cs typeface="Arial"/>
            </a:endParaRPr>
          </a:p>
          <a:p>
            <a:pPr marL="0" marR="0" lvl="0" indent="0" algn="l" defTabSz="914400" rtl="0" eaLnBrk="0" fontAlgn="base" latinLnBrk="0" hangingPunct="0">
              <a:lnSpc>
                <a:spcPct val="113999"/>
              </a:lnSpc>
              <a:spcBef>
                <a:spcPts val="0"/>
              </a:spcBef>
              <a:spcAft>
                <a:spcPct val="0"/>
              </a:spcAft>
              <a:buClrTx/>
              <a:buSzTx/>
              <a:buFont typeface="Arial" pitchFamily="84" charset="0"/>
              <a:buNone/>
              <a:tabLst/>
              <a:defRPr/>
            </a:pPr>
            <a:endParaRPr kumimoji="0" lang="en-US" sz="2133"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Arial"/>
            </a:endParaRPr>
          </a:p>
          <a:p>
            <a:pPr marL="5927" marR="0" lvl="0" indent="-5927" algn="l" defTabSz="914400" rtl="0" eaLnBrk="0" fontAlgn="base" latinLnBrk="0" hangingPunct="0">
              <a:lnSpc>
                <a:spcPct val="113999"/>
              </a:lnSpc>
              <a:spcBef>
                <a:spcPts val="0"/>
              </a:spcBef>
              <a:spcAft>
                <a:spcPct val="0"/>
              </a:spcAft>
              <a:buClrTx/>
              <a:buSzTx/>
              <a:buFont typeface="Arial" pitchFamily="84" charset="0"/>
              <a:buNone/>
              <a:tabLst/>
              <a:defRPr/>
            </a:pPr>
            <a:endParaRPr kumimoji="0" lang="en-GB" sz="2133"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Arial"/>
            </a:endParaRPr>
          </a:p>
          <a:p>
            <a:pPr marL="5927" marR="0" lvl="0" indent="-5927" algn="l" defTabSz="914400" rtl="0" eaLnBrk="0" fontAlgn="base" latinLnBrk="0" hangingPunct="0">
              <a:lnSpc>
                <a:spcPct val="113999"/>
              </a:lnSpc>
              <a:spcBef>
                <a:spcPts val="0"/>
              </a:spcBef>
              <a:spcAft>
                <a:spcPct val="0"/>
              </a:spcAft>
              <a:buClrTx/>
              <a:buSzTx/>
              <a:buFont typeface="Arial" pitchFamily="84" charset="0"/>
              <a:buNone/>
              <a:tabLst/>
              <a:defRPr/>
            </a:pPr>
            <a:endParaRPr kumimoji="0" lang="en-US" sz="2133"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Arial"/>
            </a:endParaRPr>
          </a:p>
        </p:txBody>
      </p:sp>
      <p:sp>
        <p:nvSpPr>
          <p:cNvPr id="7" name="Footer Placeholder 6">
            <a:extLst>
              <a:ext uri="{FF2B5EF4-FFF2-40B4-BE49-F238E27FC236}">
                <a16:creationId xmlns:a16="http://schemas.microsoft.com/office/drawing/2014/main" id="{6E1018E3-B11B-4674-BB09-F3066B991B2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spTree>
    <p:extLst>
      <p:ext uri="{BB962C8B-B14F-4D97-AF65-F5344CB8AC3E}">
        <p14:creationId xmlns:p14="http://schemas.microsoft.com/office/powerpoint/2010/main" val="20005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709A-53D2-C262-C2AE-7CA308FA9249}"/>
              </a:ext>
            </a:extLst>
          </p:cNvPr>
          <p:cNvSpPr>
            <a:spLocks noGrp="1"/>
          </p:cNvSpPr>
          <p:nvPr>
            <p:ph type="title"/>
          </p:nvPr>
        </p:nvSpPr>
        <p:spPr>
          <a:xfrm>
            <a:off x="702644" y="251024"/>
            <a:ext cx="10704000" cy="648072"/>
          </a:xfrm>
        </p:spPr>
        <p:txBody>
          <a:bodyPr/>
          <a:lstStyle/>
          <a:p>
            <a:r>
              <a:rPr lang="en-GB" dirty="0">
                <a:latin typeface="Arial"/>
                <a:ea typeface="ヒラギノ角ゴ Pro W3"/>
                <a:cs typeface="Arial"/>
              </a:rPr>
              <a:t>Tummy bugs (Gastrointestinal infections)</a:t>
            </a:r>
            <a:endParaRPr lang="en-GB" dirty="0"/>
          </a:p>
        </p:txBody>
      </p:sp>
      <p:sp>
        <p:nvSpPr>
          <p:cNvPr id="3" name="Content Placeholder 2">
            <a:extLst>
              <a:ext uri="{FF2B5EF4-FFF2-40B4-BE49-F238E27FC236}">
                <a16:creationId xmlns:a16="http://schemas.microsoft.com/office/drawing/2014/main" id="{9705E39A-5A67-7AFE-5245-4E729785837D}"/>
              </a:ext>
            </a:extLst>
          </p:cNvPr>
          <p:cNvSpPr>
            <a:spLocks noGrp="1"/>
          </p:cNvSpPr>
          <p:nvPr>
            <p:ph idx="1"/>
          </p:nvPr>
        </p:nvSpPr>
        <p:spPr>
          <a:xfrm>
            <a:off x="620632" y="1299133"/>
            <a:ext cx="10704000" cy="4739679"/>
          </a:xfrm>
        </p:spPr>
        <p:txBody>
          <a:bodyPr vert="horz" lIns="91440" tIns="45720" rIns="91440" bIns="45720" rtlCol="0" anchor="t">
            <a:noAutofit/>
          </a:bodyPr>
          <a:lstStyle/>
          <a:p>
            <a:pPr marL="0" indent="0">
              <a:lnSpc>
                <a:spcPct val="113999"/>
              </a:lnSpc>
              <a:buNone/>
            </a:pPr>
            <a:r>
              <a:rPr lang="en-GB" sz="2200" dirty="0">
                <a:latin typeface="Arial"/>
                <a:ea typeface="ヒラギノ角ゴ Pro W3"/>
                <a:cs typeface="Arial"/>
              </a:rPr>
              <a:t>Tummy bugs (GI)  include food poisoning, gastroenteritis and </a:t>
            </a:r>
            <a:r>
              <a:rPr lang="en-GB" sz="2200" b="1" dirty="0">
                <a:latin typeface="Arial"/>
                <a:ea typeface="ヒラギノ角ゴ Pro W3"/>
                <a:cs typeface="Arial"/>
              </a:rPr>
              <a:t>norovirus</a:t>
            </a:r>
            <a:r>
              <a:rPr lang="en-GB" sz="2200" dirty="0">
                <a:latin typeface="Arial"/>
                <a:ea typeface="ヒラギノ角ゴ Pro W3"/>
                <a:cs typeface="Arial"/>
              </a:rPr>
              <a:t>. These infections spread when the germs enter the gut via the mouth. </a:t>
            </a:r>
          </a:p>
          <a:p>
            <a:pPr>
              <a:buNone/>
            </a:pPr>
            <a:r>
              <a:rPr lang="en-GB" sz="2200" b="1" dirty="0">
                <a:latin typeface="Arial"/>
                <a:ea typeface="ヒラギノ角ゴ Pro W3"/>
                <a:cs typeface="Arial"/>
              </a:rPr>
              <a:t>Facts about Norovirus:</a:t>
            </a:r>
            <a:endParaRPr lang="en-GB" sz="2200" dirty="0"/>
          </a:p>
          <a:p>
            <a:pPr>
              <a:lnSpc>
                <a:spcPct val="150000"/>
              </a:lnSpc>
              <a:buFont typeface="Arial"/>
              <a:buChar char="•"/>
            </a:pPr>
            <a:r>
              <a:rPr lang="en-GB" sz="2200" dirty="0">
                <a:latin typeface="Arial"/>
                <a:ea typeface="ヒラギノ角ゴ Pro W3"/>
                <a:cs typeface="Arial"/>
              </a:rPr>
              <a:t>Symptoms start suddenly and include feeling sick, tummy aches, diarrhoea and/or vomiting</a:t>
            </a:r>
            <a:endParaRPr lang="en-GB" sz="2200" dirty="0"/>
          </a:p>
          <a:p>
            <a:pPr>
              <a:lnSpc>
                <a:spcPct val="150000"/>
              </a:lnSpc>
              <a:buFont typeface="Arial"/>
              <a:buChar char="•"/>
            </a:pPr>
            <a:r>
              <a:rPr lang="en-GB" sz="2200" dirty="0">
                <a:latin typeface="Arial"/>
                <a:ea typeface="ヒラギノ角ゴ Pro W3"/>
                <a:cs typeface="Arial"/>
              </a:rPr>
              <a:t>People will be ill from about 12 hours to 3 days. </a:t>
            </a:r>
          </a:p>
          <a:p>
            <a:pPr>
              <a:lnSpc>
                <a:spcPct val="150000"/>
              </a:lnSpc>
              <a:buFont typeface="Arial"/>
              <a:buChar char="•"/>
            </a:pPr>
            <a:r>
              <a:rPr lang="en-GB" sz="2200" dirty="0">
                <a:latin typeface="Arial"/>
                <a:ea typeface="ヒラギノ角ゴ Pro W3"/>
                <a:cs typeface="Arial"/>
              </a:rPr>
              <a:t>You will often find a pattern of cases happening over a few days. </a:t>
            </a:r>
            <a:endParaRPr lang="en-GB" sz="2200" dirty="0"/>
          </a:p>
          <a:p>
            <a:pPr>
              <a:lnSpc>
                <a:spcPct val="150000"/>
              </a:lnSpc>
              <a:buFont typeface="Arial"/>
              <a:buChar char="•"/>
            </a:pPr>
            <a:r>
              <a:rPr lang="en-GB" sz="2200" dirty="0">
                <a:latin typeface="Arial"/>
                <a:ea typeface="ヒラギノ角ゴ Pro W3"/>
                <a:cs typeface="Arial"/>
              </a:rPr>
              <a:t>Children and employees can become ill with norovirus. </a:t>
            </a:r>
          </a:p>
          <a:p>
            <a:pPr>
              <a:lnSpc>
                <a:spcPct val="150000"/>
              </a:lnSpc>
              <a:buFont typeface="Arial"/>
              <a:buChar char="•"/>
            </a:pPr>
            <a:r>
              <a:rPr lang="en-US" sz="2200" dirty="0"/>
              <a:t>A high temperature is not usually a symptom</a:t>
            </a:r>
          </a:p>
          <a:p>
            <a:pPr>
              <a:buFont typeface="Arial"/>
              <a:buChar char="•"/>
            </a:pPr>
            <a:endParaRPr lang="en-GB" sz="2000" dirty="0"/>
          </a:p>
          <a:p>
            <a:pPr marL="0" indent="0">
              <a:lnSpc>
                <a:spcPct val="113999"/>
              </a:lnSpc>
              <a:buNone/>
            </a:pPr>
            <a:endParaRPr lang="en-GB" sz="1200" dirty="0">
              <a:latin typeface="Arial"/>
              <a:ea typeface="ヒラギノ角ゴ Pro W3"/>
              <a:cs typeface="Arial"/>
            </a:endParaRPr>
          </a:p>
          <a:p>
            <a:pPr marL="0" indent="0">
              <a:lnSpc>
                <a:spcPct val="113999"/>
              </a:lnSpc>
              <a:buNone/>
            </a:pPr>
            <a:endParaRPr lang="en-GB" sz="1200" dirty="0">
              <a:latin typeface="Arial"/>
              <a:ea typeface="ヒラギノ角ゴ Pro W3"/>
              <a:cs typeface="Arial"/>
            </a:endParaRPr>
          </a:p>
          <a:p>
            <a:pPr marL="0" indent="0">
              <a:lnSpc>
                <a:spcPct val="113999"/>
              </a:lnSpc>
              <a:buNone/>
            </a:pPr>
            <a:endParaRPr lang="en-GB" sz="1200" dirty="0">
              <a:latin typeface="Arial"/>
              <a:ea typeface="ヒラギノ角ゴ Pro W3"/>
              <a:cs typeface="Arial"/>
            </a:endParaRPr>
          </a:p>
          <a:p>
            <a:pPr marL="0" indent="0">
              <a:lnSpc>
                <a:spcPct val="113999"/>
              </a:lnSpc>
              <a:buNone/>
            </a:pPr>
            <a:endParaRPr lang="en-GB" sz="1200" dirty="0">
              <a:latin typeface="Arial"/>
              <a:ea typeface="ヒラギノ角ゴ Pro W3"/>
            </a:endParaRPr>
          </a:p>
          <a:p>
            <a:pPr marL="227965" indent="-227965">
              <a:lnSpc>
                <a:spcPct val="113999"/>
              </a:lnSpc>
            </a:pPr>
            <a:endParaRPr lang="en-GB" sz="1200" dirty="0">
              <a:latin typeface="Arial"/>
              <a:ea typeface="ヒラギノ角ゴ Pro W3"/>
            </a:endParaRPr>
          </a:p>
          <a:p>
            <a:pPr marL="227965" indent="-227965">
              <a:lnSpc>
                <a:spcPct val="113999"/>
              </a:lnSpc>
            </a:pPr>
            <a:endParaRPr lang="en-GB" sz="1200" dirty="0">
              <a:cs typeface="Arial"/>
            </a:endParaRPr>
          </a:p>
        </p:txBody>
      </p:sp>
      <p:sp>
        <p:nvSpPr>
          <p:cNvPr id="7" name="Footer Placeholder 6">
            <a:extLst>
              <a:ext uri="{FF2B5EF4-FFF2-40B4-BE49-F238E27FC236}">
                <a16:creationId xmlns:a16="http://schemas.microsoft.com/office/drawing/2014/main" id="{2080A613-2401-46FD-B15A-ABDBF828CFB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spTree>
    <p:extLst>
      <p:ext uri="{BB962C8B-B14F-4D97-AF65-F5344CB8AC3E}">
        <p14:creationId xmlns:p14="http://schemas.microsoft.com/office/powerpoint/2010/main" val="33617498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2.potx" id="{F8D197EE-B3EE-E244-8E5F-4EEADD5DF5A2}" vid="{09195288-6491-D848-A709-2FA78F9C77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2067</Words>
  <Application>Microsoft Office PowerPoint</Application>
  <PresentationFormat>Widescreen</PresentationFormat>
  <Paragraphs>197</Paragraphs>
  <Slides>11</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Calibri</vt:lpstr>
      <vt:lpstr>Times New Roman</vt:lpstr>
      <vt:lpstr>1_Office Theme</vt:lpstr>
      <vt:lpstr>Top 5 reasons why EYES contact Health Protection Teams </vt:lpstr>
      <vt:lpstr>Acute respiratory infections (ARIs)</vt:lpstr>
      <vt:lpstr>Managing cases and outbreaks of ARIs</vt:lpstr>
      <vt:lpstr>When to contact HPTs– acute respiratory infections</vt:lpstr>
      <vt:lpstr>Scarlet Fever </vt:lpstr>
      <vt:lpstr>Group A Streptococcus (GAS)</vt:lpstr>
      <vt:lpstr>Scarlet Fever and Chicken pox together</vt:lpstr>
      <vt:lpstr>When to call for support- GAS &amp; Chickenpox/ARIs</vt:lpstr>
      <vt:lpstr>Tummy bugs (Gastrointestinal infections)</vt:lpstr>
      <vt:lpstr>Managing cases and outbreaks of GI</vt:lpstr>
      <vt:lpstr>Hand, Foot and Mouth (HFM)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Rita Ochili</dc:creator>
  <cp:lastModifiedBy>Rita Ochili</cp:lastModifiedBy>
  <cp:revision>1</cp:revision>
  <dcterms:created xsi:type="dcterms:W3CDTF">2025-11-06T11:15:13Z</dcterms:created>
  <dcterms:modified xsi:type="dcterms:W3CDTF">2025-11-06T11:18:00Z</dcterms:modified>
</cp:coreProperties>
</file>